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5"/>
  </p:notesMasterIdLst>
  <p:sldIdLst>
    <p:sldId id="294" r:id="rId3"/>
    <p:sldId id="301" r:id="rId4"/>
    <p:sldId id="291" r:id="rId5"/>
    <p:sldId id="296" r:id="rId6"/>
    <p:sldId id="300" r:id="rId7"/>
    <p:sldId id="298" r:id="rId8"/>
    <p:sldId id="303" r:id="rId9"/>
    <p:sldId id="299" r:id="rId10"/>
    <p:sldId id="304" r:id="rId11"/>
    <p:sldId id="306" r:id="rId12"/>
    <p:sldId id="302" r:id="rId13"/>
    <p:sldId id="305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5EC9-8DE7-44C4-9C9A-B8555425807E}" type="datetimeFigureOut">
              <a:rPr lang="es-CL" smtClean="0"/>
              <a:t>22-02-2016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72C02-397F-4AA1-8740-2D7D1C11AB68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740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47F4-43F3-47C0-8F0F-C078A8FB3E8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fld id="{B9887BAD-1671-4CD3-BF02-21831F1DC212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We present here a methodology, not for predicting the future </a:t>
            </a:r>
            <a:r>
              <a:rPr lang="en-US" dirty="0" err="1" smtClean="0">
                <a:solidFill>
                  <a:srgbClr val="FF0000"/>
                </a:solidFill>
              </a:rPr>
              <a:t>hydroclimate</a:t>
            </a:r>
            <a:r>
              <a:rPr lang="en-US" dirty="0" smtClean="0">
                <a:solidFill>
                  <a:srgbClr val="FF0000"/>
                </a:solidFill>
              </a:rPr>
              <a:t>, but for the characterization of future climate uncertainty over the next few decades. 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/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601" tIns="45630" rIns="91601" bIns="456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pPr algn="r" eaLnBrk="1" hangingPunct="1"/>
            <a:fld id="{2D1F235C-BC39-4129-8920-E40A33472A6A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AE4C6F-3EC8-4B4C-9571-D9A7D7E0C0AB}" type="slidenum">
              <a:rPr lang="en-US"/>
              <a:pPr/>
              <a:t>6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716"/>
            <a:ext cx="5032027" cy="4115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19" tIns="45009" rIns="90019" bIns="45009" anchor="ctr"/>
          <a:lstStyle/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associate trend with anthropogenic climate change, which takes the form of global warming, we model it in terms of regional sensitivity to global temperature change: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absence of anthropogenic forcing the globe does not warm, and future trends are null. The globe is not expected to warm uniformly; some regions will warm more rapidly, others less so, than the global mean. Fitting local trends based on global climate sensitivity takes this variation into account.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AE4C6F-3EC8-4B4C-9571-D9A7D7E0C0AB}" type="slidenum">
              <a:rPr lang="en-US"/>
              <a:pPr/>
              <a:t>7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716"/>
            <a:ext cx="5032027" cy="4115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19" tIns="45009" rIns="90019" bIns="4500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fld id="{B9887BAD-1671-4CD3-BF02-21831F1DC212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We present here a methodology, not for predicting the future </a:t>
            </a:r>
            <a:r>
              <a:rPr lang="en-US" dirty="0" err="1" smtClean="0">
                <a:solidFill>
                  <a:srgbClr val="FF0000"/>
                </a:solidFill>
              </a:rPr>
              <a:t>hydroclimate</a:t>
            </a:r>
            <a:r>
              <a:rPr lang="en-US" dirty="0" smtClean="0">
                <a:solidFill>
                  <a:srgbClr val="FF0000"/>
                </a:solidFill>
              </a:rPr>
              <a:t>, but for the characterization of future climate uncertainty over the next few decades. 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/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601" tIns="45630" rIns="91601" bIns="456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pPr algn="r" eaLnBrk="1" hangingPunct="1"/>
            <a:fld id="{2D1F235C-BC39-4129-8920-E40A33472A6A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fld id="{B9887BAD-1671-4CD3-BF02-21831F1DC212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We present here a methodology, not for predicting the future </a:t>
            </a:r>
            <a:r>
              <a:rPr lang="en-US" dirty="0" err="1" smtClean="0">
                <a:solidFill>
                  <a:srgbClr val="FF0000"/>
                </a:solidFill>
              </a:rPr>
              <a:t>hydroclimate</a:t>
            </a:r>
            <a:r>
              <a:rPr lang="en-US" dirty="0" smtClean="0">
                <a:solidFill>
                  <a:srgbClr val="FF0000"/>
                </a:solidFill>
              </a:rPr>
              <a:t>, but for the characterization of future climate uncertainty over the next few decades. 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/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601" tIns="45630" rIns="91601" bIns="456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pPr algn="r" eaLnBrk="1" hangingPunct="1"/>
            <a:fld id="{2D1F235C-BC39-4129-8920-E40A33472A6A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fld id="{B9887BAD-1671-4CD3-BF02-21831F1DC212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dirty="0" smtClean="0">
                <a:solidFill>
                  <a:srgbClr val="FF0000"/>
                </a:solidFill>
              </a:rPr>
              <a:t>We present here a methodology, not for predicting the future </a:t>
            </a:r>
            <a:r>
              <a:rPr lang="en-US" dirty="0" err="1" smtClean="0">
                <a:solidFill>
                  <a:srgbClr val="FF0000"/>
                </a:solidFill>
              </a:rPr>
              <a:t>hydroclimate</a:t>
            </a:r>
            <a:r>
              <a:rPr lang="en-US" dirty="0" smtClean="0">
                <a:solidFill>
                  <a:srgbClr val="FF0000"/>
                </a:solidFill>
              </a:rPr>
              <a:t>, but for the characterization of future climate uncertainty over the next few decades. 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/>
          </a:p>
        </p:txBody>
      </p:sp>
      <p:sp>
        <p:nvSpPr>
          <p:cNvPr id="114693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601" tIns="45630" rIns="91601" bIns="4563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Tahoma" pitchFamily="32" charset="0"/>
              </a:defRPr>
            </a:lvl9pPr>
          </a:lstStyle>
          <a:p>
            <a:pPr algn="r" eaLnBrk="1" hangingPunct="1"/>
            <a:fld id="{2D1F235C-BC39-4129-8920-E40A33472A6A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1" hangingPunct="1"/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47F4-43F3-47C0-8F0F-C078A8FB3E8D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4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43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7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425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83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6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0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1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4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7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3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6140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3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5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146050"/>
            <a:ext cx="7561262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6213" y="1196975"/>
            <a:ext cx="3709987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8600" y="1196975"/>
            <a:ext cx="3709988" cy="5514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8206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31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26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09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23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395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769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16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37BF-3DA5-43D7-8027-057764FD25A7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6E4D-10AC-479C-83BC-B2BF8108A7D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76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358B-077D-4224-8E2E-004387EAB4C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22/02/2016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4CD98-43F4-4496-B181-CC34707A0D5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liance4water.org/resources/AGWA_Beyond_Downscaling.pd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>
          <a:xfrm>
            <a:off x="0" y="2209800"/>
            <a:ext cx="9144000" cy="2590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3131840" y="5289917"/>
            <a:ext cx="3037339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Koen Verbist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International Hydrological </a:t>
            </a:r>
            <a:r>
              <a:rPr lang="en-US" sz="2800" dirty="0" err="1" smtClean="0">
                <a:solidFill>
                  <a:srgbClr val="1F497D"/>
                </a:solidFill>
              </a:rPr>
              <a:t>Programme</a:t>
            </a:r>
            <a:r>
              <a:rPr lang="en-US" sz="2800" dirty="0" smtClean="0">
                <a:solidFill>
                  <a:srgbClr val="1F497D"/>
                </a:solidFill>
              </a:rPr>
              <a:t> (IHP) 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UNESCO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9" name="1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678" y="2517502"/>
            <a:ext cx="2482092" cy="19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9512" y="2954894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Near term climate change projections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vulnerable catchments</a:t>
            </a:r>
          </a:p>
        </p:txBody>
      </p:sp>
      <p:pic>
        <p:nvPicPr>
          <p:cNvPr id="12" name="Imagen 1" descr="EMBAJADA_Colombia+CF-col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6"/>
          <a:stretch/>
        </p:blipFill>
        <p:spPr bwMode="auto">
          <a:xfrm>
            <a:off x="7520513" y="695326"/>
            <a:ext cx="867911" cy="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>
            <a:fillRect/>
          </a:stretch>
        </p:blipFill>
        <p:spPr bwMode="auto">
          <a:xfrm>
            <a:off x="315404" y="476672"/>
            <a:ext cx="7064908" cy="1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7990"/>
            <a:ext cx="9143999" cy="830997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Pilot cases in Chile, Peru, Bolivia, Argentina, Colombia, Costa Rica and Honduras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Afbeeldin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14412" r="21323" b="20589"/>
          <a:stretch>
            <a:fillRect/>
          </a:stretch>
        </p:blipFill>
        <p:spPr bwMode="auto">
          <a:xfrm>
            <a:off x="26313" y="1582295"/>
            <a:ext cx="44402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15294" r="21652" b="20589"/>
          <a:stretch>
            <a:fillRect/>
          </a:stretch>
        </p:blipFill>
        <p:spPr bwMode="auto">
          <a:xfrm>
            <a:off x="4574354" y="3194847"/>
            <a:ext cx="4474798" cy="300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0329" y="4734618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Costa </a:t>
            </a:r>
            <a:r>
              <a:rPr lang="es-EC" dirty="0"/>
              <a:t>Rica - Cuenca del Río Toro 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Honduras </a:t>
            </a:r>
            <a:r>
              <a:rPr lang="es-EC" dirty="0"/>
              <a:t>- Cuenca del Río Choluteca</a:t>
            </a:r>
            <a:r>
              <a:rPr lang="en-GB" dirty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Argentina </a:t>
            </a:r>
            <a:r>
              <a:rPr lang="es-EC" dirty="0"/>
              <a:t>- Cuenca del </a:t>
            </a:r>
            <a:r>
              <a:rPr lang="es-EC" dirty="0" err="1"/>
              <a:t>Aroyo</a:t>
            </a:r>
            <a:r>
              <a:rPr lang="es-EC" dirty="0"/>
              <a:t> </a:t>
            </a:r>
            <a:r>
              <a:rPr lang="es-EC" dirty="0" err="1"/>
              <a:t>Itacaruaré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Chile – Cuenca del Río </a:t>
            </a:r>
            <a:r>
              <a:rPr lang="es-EC" dirty="0" err="1"/>
              <a:t>Huasco</a:t>
            </a:r>
            <a:endParaRPr lang="nl-BE" dirty="0"/>
          </a:p>
        </p:txBody>
      </p:sp>
      <p:sp>
        <p:nvSpPr>
          <p:cNvPr id="16" name="Rectangle 15"/>
          <p:cNvSpPr/>
          <p:nvPr/>
        </p:nvSpPr>
        <p:spPr>
          <a:xfrm>
            <a:off x="4525753" y="17101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Peru </a:t>
            </a:r>
            <a:r>
              <a:rPr lang="en-GB" dirty="0"/>
              <a:t>- Cuenca </a:t>
            </a:r>
            <a:r>
              <a:rPr lang="en-GB" dirty="0" err="1"/>
              <a:t>Chancay</a:t>
            </a:r>
            <a:r>
              <a:rPr lang="en-GB" dirty="0"/>
              <a:t>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Bolivia </a:t>
            </a:r>
            <a:r>
              <a:rPr lang="es-EC" dirty="0"/>
              <a:t>- Cuenca del rio </a:t>
            </a:r>
            <a:r>
              <a:rPr lang="es-EC" dirty="0" err="1"/>
              <a:t>Keto</a:t>
            </a:r>
            <a:r>
              <a:rPr lang="es-EC" dirty="0"/>
              <a:t> </a:t>
            </a:r>
            <a:endParaRPr lang="es-EC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Bolivia </a:t>
            </a:r>
            <a:r>
              <a:rPr lang="es-EC" dirty="0"/>
              <a:t>- Cuenca del Rio Desaguadero </a:t>
            </a:r>
            <a:r>
              <a:rPr lang="es-EC" dirty="0" smtClean="0"/>
              <a:t>Medio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Colombia </a:t>
            </a:r>
            <a:r>
              <a:rPr lang="es-EC" dirty="0"/>
              <a:t>- Cuenca del Río </a:t>
            </a:r>
            <a:r>
              <a:rPr lang="es-EC" dirty="0" smtClean="0"/>
              <a:t>Bogotá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530369" y="1340768"/>
            <a:ext cx="3712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Workshop in Cartagena, August 2015</a:t>
            </a:r>
            <a:endParaRPr lang="nl-BE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29438" y="1397629"/>
            <a:ext cx="273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/>
              <a:t>Selected Pilot Watersheds:</a:t>
            </a:r>
          </a:p>
        </p:txBody>
      </p:sp>
    </p:spTree>
    <p:extLst>
      <p:ext uri="{BB962C8B-B14F-4D97-AF65-F5344CB8AC3E}">
        <p14:creationId xmlns:p14="http://schemas.microsoft.com/office/powerpoint/2010/main" val="793285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7" y="1196752"/>
            <a:ext cx="83058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3769" y="775151"/>
            <a:ext cx="5332567" cy="46166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defPPr>
              <a:defRPr lang="nl-BE"/>
            </a:defPPr>
            <a:lvl1pPr lvl="0" fontAlgn="auto">
              <a:spcBef>
                <a:spcPct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Top Down versus ‘Decision Scaling</a:t>
            </a:r>
            <a:r>
              <a:rPr lang="nl-BE" dirty="0" smtClean="0"/>
              <a:t>’ / CRIDA</a:t>
            </a:r>
            <a:endParaRPr lang="nl-BE" dirty="0"/>
          </a:p>
        </p:txBody>
      </p:sp>
      <p:grpSp>
        <p:nvGrpSpPr>
          <p:cNvPr id="7" name="Group 6"/>
          <p:cNvGrpSpPr/>
          <p:nvPr/>
        </p:nvGrpSpPr>
        <p:grpSpPr>
          <a:xfrm>
            <a:off x="5220072" y="2348880"/>
            <a:ext cx="3527175" cy="864096"/>
            <a:chOff x="5220072" y="2348880"/>
            <a:chExt cx="3527175" cy="864096"/>
          </a:xfrm>
        </p:grpSpPr>
        <p:sp>
          <p:nvSpPr>
            <p:cNvPr id="8" name="Oval 7"/>
            <p:cNvSpPr/>
            <p:nvPr/>
          </p:nvSpPr>
          <p:spPr>
            <a:xfrm>
              <a:off x="5220072" y="2348880"/>
              <a:ext cx="3527175" cy="864096"/>
            </a:xfrm>
            <a:prstGeom prst="ellipse">
              <a:avLst/>
            </a:prstGeom>
            <a:noFill/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8995" y="2402505"/>
              <a:ext cx="109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dirty="0" smtClean="0">
                  <a:solidFill>
                    <a:srgbClr val="000099"/>
                  </a:solidFill>
                </a:rPr>
                <a:t>SIMGEN</a:t>
              </a:r>
              <a:endParaRPr lang="nl-BE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Synergies with the CRIDA approach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 descr="Stacks Image 21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142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 txBox="1">
            <a:spLocks/>
          </p:cNvSpPr>
          <p:nvPr/>
        </p:nvSpPr>
        <p:spPr>
          <a:xfrm>
            <a:off x="0" y="2209800"/>
            <a:ext cx="9144000" cy="25908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" name="Espace réservé du contenu 1"/>
          <p:cNvSpPr txBox="1">
            <a:spLocks/>
          </p:cNvSpPr>
          <p:nvPr/>
        </p:nvSpPr>
        <p:spPr>
          <a:xfrm>
            <a:off x="3131840" y="5289917"/>
            <a:ext cx="3037339" cy="10801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/>
            <a:r>
              <a:rPr lang="en-US" sz="2800" b="1" dirty="0" smtClean="0">
                <a:solidFill>
                  <a:srgbClr val="1F497D"/>
                </a:solidFill>
              </a:rPr>
              <a:t>Koen Verbist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International Hydrological </a:t>
            </a:r>
            <a:r>
              <a:rPr lang="en-US" sz="2800" dirty="0" err="1" smtClean="0">
                <a:solidFill>
                  <a:srgbClr val="1F497D"/>
                </a:solidFill>
              </a:rPr>
              <a:t>Programme</a:t>
            </a:r>
            <a:r>
              <a:rPr lang="en-US" sz="2800" dirty="0" smtClean="0">
                <a:solidFill>
                  <a:srgbClr val="1F497D"/>
                </a:solidFill>
              </a:rPr>
              <a:t> (IHP) </a:t>
            </a:r>
          </a:p>
          <a:p>
            <a:pPr algn="ctr"/>
            <a:r>
              <a:rPr lang="en-US" sz="2800" dirty="0" smtClean="0">
                <a:solidFill>
                  <a:srgbClr val="1F497D"/>
                </a:solidFill>
              </a:rPr>
              <a:t>UNESCO</a:t>
            </a:r>
            <a:endParaRPr lang="en-US" sz="2800" dirty="0">
              <a:solidFill>
                <a:srgbClr val="1F497D"/>
              </a:solidFill>
            </a:endParaRPr>
          </a:p>
        </p:txBody>
      </p:sp>
      <p:pic>
        <p:nvPicPr>
          <p:cNvPr id="9" name="1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678" y="2517502"/>
            <a:ext cx="2482092" cy="19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79512" y="2954894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Near term climate change projections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for vulnerable catchments</a:t>
            </a:r>
          </a:p>
        </p:txBody>
      </p:sp>
      <p:pic>
        <p:nvPicPr>
          <p:cNvPr id="12" name="Imagen 1" descr="EMBAJADA_Colombia+CF-colo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6"/>
          <a:stretch/>
        </p:blipFill>
        <p:spPr bwMode="auto">
          <a:xfrm>
            <a:off x="7520513" y="695326"/>
            <a:ext cx="867911" cy="9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0"/>
          <a:stretch>
            <a:fillRect/>
          </a:stretch>
        </p:blipFill>
        <p:spPr bwMode="auto">
          <a:xfrm>
            <a:off x="315404" y="476672"/>
            <a:ext cx="7064908" cy="1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975447"/>
            <a:ext cx="6442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bg1"/>
                </a:solidFill>
              </a:rPr>
              <a:t>Towards a Climate Risk Informed Decision Analysis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Evaluating Water Security in pilot watersheds in Latin America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91" y="1754144"/>
            <a:ext cx="5401321" cy="405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n 1" descr="logo_junta_de_vigila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8957" y="4913905"/>
            <a:ext cx="1271515" cy="162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VGonzalez\Desktop\Respaldo 04.07.2013\Fotos Hidro\IMG_94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23" y="2931094"/>
            <a:ext cx="2670577" cy="17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15" y="761508"/>
            <a:ext cx="2573477" cy="17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VGonzalez\Desktop\Respaldo 04.07.2013\Respaldo\FCA\RECURSOS\Fotos Elba\expedicion lagunas\fotos bonitas para boletines\Imagen 188888888888888888888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5274"/>
            <a:ext cx="3163662" cy="16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diarioeldia.cl/sites/default/files/images/olivos_COSECHA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79" y="4851161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 Rectángulo"/>
          <p:cNvSpPr/>
          <p:nvPr/>
        </p:nvSpPr>
        <p:spPr>
          <a:xfrm rot="21058636">
            <a:off x="1727304" y="885108"/>
            <a:ext cx="1653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Vinyards</a:t>
            </a:r>
            <a:endParaRPr lang="es-E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23 Rectángulo"/>
          <p:cNvSpPr/>
          <p:nvPr/>
        </p:nvSpPr>
        <p:spPr>
          <a:xfrm rot="20942666">
            <a:off x="1466733" y="4767509"/>
            <a:ext cx="13553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Olives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24 Rectángulo"/>
          <p:cNvSpPr/>
          <p:nvPr/>
        </p:nvSpPr>
        <p:spPr>
          <a:xfrm rot="1071829">
            <a:off x="6180738" y="800504"/>
            <a:ext cx="13789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Mining</a:t>
            </a:r>
            <a:endParaRPr lang="es-E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25 Rectángulo"/>
          <p:cNvSpPr/>
          <p:nvPr/>
        </p:nvSpPr>
        <p:spPr>
          <a:xfrm rot="603538">
            <a:off x="6402813" y="2735317"/>
            <a:ext cx="28117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Hidroelectricity</a:t>
            </a:r>
            <a:endParaRPr lang="es-E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" name="Picture 19" descr="http://2.bp.blogspot.com/-_fk3gBcBj88/UUocpfmoiAI/AAAAAAAAFOs/8SwdVwkkFKI/s1600/07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3" y="2941009"/>
            <a:ext cx="1566239" cy="11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8 Rectángulo"/>
          <p:cNvSpPr/>
          <p:nvPr/>
        </p:nvSpPr>
        <p:spPr>
          <a:xfrm rot="20879924">
            <a:off x="601136" y="2814300"/>
            <a:ext cx="1423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Citrus</a:t>
            </a:r>
            <a:endParaRPr lang="es-E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2" name="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44" y="4774067"/>
            <a:ext cx="2882868" cy="1921912"/>
          </a:xfrm>
          <a:prstGeom prst="rect">
            <a:avLst/>
          </a:prstGeom>
        </p:spPr>
      </p:pic>
      <p:sp>
        <p:nvSpPr>
          <p:cNvPr id="23" name="20 Rectángulo"/>
          <p:cNvSpPr/>
          <p:nvPr/>
        </p:nvSpPr>
        <p:spPr>
          <a:xfrm rot="20879924">
            <a:off x="4243057" y="4766405"/>
            <a:ext cx="21070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Traditional</a:t>
            </a:r>
            <a:r>
              <a:rPr lang="es-E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Agriculture</a:t>
            </a:r>
            <a:endParaRPr lang="es-E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774571" y="2492896"/>
            <a:ext cx="3381605" cy="10354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Are current operation rules of </a:t>
            </a:r>
          </a:p>
          <a:p>
            <a:pPr marL="0" indent="0" algn="ctr">
              <a:buNone/>
            </a:pPr>
            <a:r>
              <a:rPr lang="nl-BE" sz="2000" dirty="0" smtClean="0">
                <a:solidFill>
                  <a:schemeClr val="bg1"/>
                </a:solidFill>
              </a:rPr>
              <a:t>multipurpose water reservoirs sustainable?</a:t>
            </a:r>
            <a:endParaRPr lang="nl-BE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9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/>
          <a:stretch>
            <a:fillRect/>
          </a:stretch>
        </p:blipFill>
        <p:spPr bwMode="auto">
          <a:xfrm>
            <a:off x="986644" y="1124744"/>
            <a:ext cx="6048672" cy="35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07181" y="1628800"/>
            <a:ext cx="2245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Projected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values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for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2060–2089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with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respect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to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1960–1989, </a:t>
            </a:r>
          </a:p>
          <a:p>
            <a:pPr algn="ctr">
              <a:spcAft>
                <a:spcPts val="0"/>
              </a:spcAft>
            </a:pP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using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the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 RCP8.5 </a:t>
            </a:r>
            <a:r>
              <a:rPr lang="es-ES" sz="1800" kern="1200" dirty="0" err="1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scenario</a:t>
            </a:r>
            <a:r>
              <a:rPr lang="es-ES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. </a:t>
            </a:r>
            <a:endParaRPr lang="nl-BE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81827" y="4545994"/>
            <a:ext cx="1450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BE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Polade et al., </a:t>
            </a:r>
            <a:endParaRPr lang="nl-BE" sz="1800" kern="1200" dirty="0" smtClean="0">
              <a:solidFill>
                <a:srgbClr val="00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nl-BE" sz="1800" kern="12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Nature</a:t>
            </a:r>
            <a:r>
              <a:rPr lang="nl-BE" sz="1800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, 2014</a:t>
            </a:r>
            <a:endParaRPr lang="nl-BE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6"/>
          <p:cNvSpPr/>
          <p:nvPr/>
        </p:nvSpPr>
        <p:spPr>
          <a:xfrm>
            <a:off x="1336936" y="828580"/>
            <a:ext cx="6166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Average</a:t>
            </a:r>
            <a:r>
              <a:rPr lang="es-ES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projected</a:t>
            </a:r>
            <a:r>
              <a:rPr lang="es-ES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precipitation</a:t>
            </a:r>
            <a:r>
              <a:rPr lang="es-ES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using</a:t>
            </a:r>
            <a:r>
              <a:rPr lang="es-ES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the</a:t>
            </a:r>
            <a:r>
              <a:rPr lang="es-ES" sz="2000" b="1" dirty="0" smtClean="0">
                <a:solidFill>
                  <a:srgbClr val="000000"/>
                </a:solidFill>
                <a:ea typeface="Times New Roman"/>
                <a:cs typeface="Times New Roman"/>
              </a:rPr>
              <a:t> CMIP5 </a:t>
            </a:r>
            <a:r>
              <a:rPr lang="es-ES" sz="2000" b="1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models</a:t>
            </a:r>
            <a:endParaRPr lang="nl-BE" sz="2000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need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translate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Global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Circulation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Models</a:t>
            </a:r>
            <a:r>
              <a:rPr lang="es-E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local </a:t>
            </a:r>
            <a:r>
              <a:rPr lang="es-E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level</a:t>
            </a:r>
            <a:r>
              <a:rPr lang="es-E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9260" y="5949280"/>
            <a:ext cx="8383220" cy="8080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 smtClean="0">
                <a:solidFill>
                  <a:schemeClr val="bg1"/>
                </a:solidFill>
              </a:rPr>
              <a:t>Can the watershed provide suficient </a:t>
            </a:r>
            <a:r>
              <a:rPr lang="nl-BE" sz="2000" dirty="0" smtClean="0">
                <a:solidFill>
                  <a:schemeClr val="bg1"/>
                </a:solidFill>
              </a:rPr>
              <a:t>water </a:t>
            </a:r>
            <a:r>
              <a:rPr lang="nl-BE" sz="2000" dirty="0" smtClean="0">
                <a:solidFill>
                  <a:schemeClr val="bg1"/>
                </a:solidFill>
              </a:rPr>
              <a:t>resources under future scenarios?</a:t>
            </a:r>
            <a:endParaRPr lang="nl-BE" sz="2000" dirty="0" smtClean="0">
              <a:solidFill>
                <a:schemeClr val="bg1"/>
              </a:solidFill>
            </a:endParaRPr>
          </a:p>
          <a:p>
            <a:r>
              <a:rPr lang="nl-BE" sz="2000" dirty="0" smtClean="0">
                <a:solidFill>
                  <a:schemeClr val="bg1"/>
                </a:solidFill>
              </a:rPr>
              <a:t>Is there an expected increase in the </a:t>
            </a:r>
            <a:r>
              <a:rPr lang="nl-BE" sz="2000" dirty="0" smtClean="0">
                <a:solidFill>
                  <a:schemeClr val="bg1"/>
                </a:solidFill>
              </a:rPr>
              <a:t>frequency </a:t>
            </a:r>
            <a:r>
              <a:rPr lang="nl-BE" sz="2000" dirty="0" smtClean="0">
                <a:solidFill>
                  <a:schemeClr val="bg1"/>
                </a:solidFill>
              </a:rPr>
              <a:t>of droughts</a:t>
            </a:r>
            <a:r>
              <a:rPr lang="nl-BE" sz="2000" dirty="0" smtClean="0">
                <a:solidFill>
                  <a:schemeClr val="bg1"/>
                </a:solidFill>
              </a:rPr>
              <a:t>?</a:t>
            </a:r>
            <a:endParaRPr lang="nl-BE" sz="20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0" y="4548747"/>
            <a:ext cx="441007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073" y="5651956"/>
            <a:ext cx="408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Questions relevant at the watershed level</a:t>
            </a:r>
            <a:endParaRPr lang="nl-BE" dirty="0"/>
          </a:p>
        </p:txBody>
      </p:sp>
      <p:sp>
        <p:nvSpPr>
          <p:cNvPr id="3" name="Left-Right Arrow 2"/>
          <p:cNvSpPr/>
          <p:nvPr/>
        </p:nvSpPr>
        <p:spPr>
          <a:xfrm>
            <a:off x="365244" y="5749896"/>
            <a:ext cx="390332" cy="1993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l 7"/>
          <p:cNvSpPr/>
          <p:nvPr/>
        </p:nvSpPr>
        <p:spPr>
          <a:xfrm>
            <a:off x="3124402" y="3324185"/>
            <a:ext cx="144016" cy="11788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27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Why can’t we just use GCMs for projections ?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" r="-1"/>
          <a:stretch/>
        </p:blipFill>
        <p:spPr bwMode="auto">
          <a:xfrm>
            <a:off x="1299864" y="1224894"/>
            <a:ext cx="5532823" cy="34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15888" y="971436"/>
            <a:ext cx="5936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dirty="0" smtClean="0"/>
              <a:t>6 GCM projections for Total Annual Flow in the Nile Basin</a:t>
            </a:r>
            <a:endParaRPr lang="nl-BE" dirty="0"/>
          </a:p>
        </p:txBody>
      </p:sp>
      <p:grpSp>
        <p:nvGrpSpPr>
          <p:cNvPr id="8" name="Group 7"/>
          <p:cNvGrpSpPr/>
          <p:nvPr/>
        </p:nvGrpSpPr>
        <p:grpSpPr>
          <a:xfrm>
            <a:off x="207951" y="5002379"/>
            <a:ext cx="9145016" cy="646331"/>
            <a:chOff x="207951" y="5002379"/>
            <a:chExt cx="9145016" cy="646331"/>
          </a:xfrm>
        </p:grpSpPr>
        <p:sp>
          <p:nvSpPr>
            <p:cNvPr id="12" name="Rectangle 11"/>
            <p:cNvSpPr/>
            <p:nvPr/>
          </p:nvSpPr>
          <p:spPr>
            <a:xfrm>
              <a:off x="567991" y="5002379"/>
              <a:ext cx="87849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Entire </a:t>
              </a:r>
              <a:r>
                <a:rPr lang="en-US" dirty="0" err="1"/>
                <a:t>modelling</a:t>
              </a:r>
              <a:r>
                <a:rPr lang="en-US" dirty="0"/>
                <a:t> chain (climate </a:t>
              </a:r>
              <a:r>
                <a:rPr lang="en-US" dirty="0" err="1"/>
                <a:t>modelling</a:t>
              </a:r>
              <a:r>
                <a:rPr lang="en-US" dirty="0"/>
                <a:t>, spatial and </a:t>
              </a:r>
              <a:r>
                <a:rPr lang="en-US" dirty="0" smtClean="0"/>
                <a:t>temporal downscaling</a:t>
              </a:r>
              <a:r>
                <a:rPr lang="en-US" dirty="0"/>
                <a:t>, hydrological </a:t>
              </a:r>
              <a:r>
                <a:rPr lang="en-US" dirty="0" err="1"/>
                <a:t>modelling</a:t>
              </a:r>
              <a:r>
                <a:rPr lang="en-US" dirty="0"/>
                <a:t>, and impact assessment) is </a:t>
              </a:r>
              <a:r>
                <a:rPr lang="en-US" dirty="0" smtClean="0"/>
                <a:t>affected </a:t>
              </a:r>
              <a:r>
                <a:rPr lang="nl-BE" dirty="0" smtClean="0"/>
                <a:t>by </a:t>
              </a:r>
              <a:r>
                <a:rPr lang="nl-BE" u="sng" dirty="0" smtClean="0"/>
                <a:t>large uncertainty</a:t>
              </a:r>
              <a:endParaRPr lang="nl-BE" u="sng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07951" y="5114840"/>
              <a:ext cx="360040" cy="4214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09997" y="1588187"/>
            <a:ext cx="2082930" cy="1836050"/>
            <a:chOff x="7025574" y="2352133"/>
            <a:chExt cx="2082930" cy="1836050"/>
          </a:xfrm>
        </p:grpSpPr>
        <p:sp>
          <p:nvSpPr>
            <p:cNvPr id="17" name="Down Arrow 16"/>
            <p:cNvSpPr/>
            <p:nvPr/>
          </p:nvSpPr>
          <p:spPr>
            <a:xfrm rot="18218034">
              <a:off x="7146162" y="2233579"/>
              <a:ext cx="533035" cy="770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Down Arrow 17"/>
            <p:cNvSpPr/>
            <p:nvPr/>
          </p:nvSpPr>
          <p:spPr>
            <a:xfrm rot="14445528">
              <a:off x="7144128" y="3536594"/>
              <a:ext cx="533035" cy="770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36746" y="3053838"/>
              <a:ext cx="1971758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Decision Making?</a:t>
              </a:r>
              <a:endParaRPr lang="nl-BE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02702" y="4332921"/>
            <a:ext cx="200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DiBaldassare, 2012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02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9844" y="6237312"/>
            <a:ext cx="8398417" cy="4381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Better to  use the historical record for decadal/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interannual</a:t>
            </a:r>
            <a:r>
              <a:rPr lang="en-U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variation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7" name="Picture 15" descr="Decadal_Components"/>
          <p:cNvPicPr>
            <a:picLocks noChangeAspect="1" noChangeArrowheads="1"/>
          </p:cNvPicPr>
          <p:nvPr/>
        </p:nvPicPr>
        <p:blipFill>
          <a:blip r:embed="rId2" cstate="print"/>
          <a:srcRect l="52478" b="53538"/>
          <a:stretch>
            <a:fillRect/>
          </a:stretch>
        </p:blipFill>
        <p:spPr bwMode="auto">
          <a:xfrm>
            <a:off x="4791078" y="1204761"/>
            <a:ext cx="4167183" cy="2324137"/>
          </a:xfrm>
          <a:prstGeom prst="rect">
            <a:avLst/>
          </a:prstGeom>
          <a:noFill/>
        </p:spPr>
      </p:pic>
      <p:pic>
        <p:nvPicPr>
          <p:cNvPr id="8" name="Picture 15" descr="Decadal_Components"/>
          <p:cNvPicPr>
            <a:picLocks noChangeAspect="1" noChangeArrowheads="1"/>
          </p:cNvPicPr>
          <p:nvPr/>
        </p:nvPicPr>
        <p:blipFill>
          <a:blip r:embed="rId2" cstate="print"/>
          <a:srcRect r="49677" b="53665"/>
          <a:stretch>
            <a:fillRect/>
          </a:stretch>
        </p:blipFill>
        <p:spPr bwMode="auto">
          <a:xfrm>
            <a:off x="305268" y="1204761"/>
            <a:ext cx="4412784" cy="2317789"/>
          </a:xfrm>
          <a:prstGeom prst="rect">
            <a:avLst/>
          </a:prstGeom>
          <a:noFill/>
        </p:spPr>
      </p:pic>
      <p:pic>
        <p:nvPicPr>
          <p:cNvPr id="6" name="Picture 15" descr="Decadal_Components"/>
          <p:cNvPicPr>
            <a:picLocks noChangeAspect="1" noChangeArrowheads="1"/>
          </p:cNvPicPr>
          <p:nvPr/>
        </p:nvPicPr>
        <p:blipFill>
          <a:blip r:embed="rId2" cstate="print"/>
          <a:srcRect t="46588" r="49116"/>
          <a:stretch>
            <a:fillRect/>
          </a:stretch>
        </p:blipFill>
        <p:spPr bwMode="auto">
          <a:xfrm>
            <a:off x="292572" y="3651132"/>
            <a:ext cx="4461993" cy="2671796"/>
          </a:xfrm>
          <a:prstGeom prst="rect">
            <a:avLst/>
          </a:prstGeom>
          <a:noFill/>
        </p:spPr>
      </p:pic>
      <p:pic>
        <p:nvPicPr>
          <p:cNvPr id="335874" name="Picture 15" descr="Decadal_Components"/>
          <p:cNvPicPr>
            <a:picLocks noChangeAspect="1" noChangeArrowheads="1"/>
          </p:cNvPicPr>
          <p:nvPr/>
        </p:nvPicPr>
        <p:blipFill>
          <a:blip r:embed="rId2" cstate="print"/>
          <a:srcRect l="52206" t="45985"/>
          <a:stretch>
            <a:fillRect/>
          </a:stretch>
        </p:blipFill>
        <p:spPr bwMode="auto">
          <a:xfrm>
            <a:off x="4799073" y="3614619"/>
            <a:ext cx="4191000" cy="270196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055109" y="838295"/>
            <a:ext cx="1890389" cy="369332"/>
          </a:xfrm>
          <a:prstGeom prst="rect">
            <a:avLst/>
          </a:prstGeom>
          <a:solidFill>
            <a:srgbClr val="83408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INTER-ANNUAL</a:t>
            </a:r>
            <a:endParaRPr lang="nl-BE" dirty="0"/>
          </a:p>
        </p:txBody>
      </p:sp>
      <p:sp>
        <p:nvSpPr>
          <p:cNvPr id="16" name="TextBox 15"/>
          <p:cNvSpPr txBox="1"/>
          <p:nvPr/>
        </p:nvSpPr>
        <p:spPr>
          <a:xfrm>
            <a:off x="1734452" y="838295"/>
            <a:ext cx="952505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TREND</a:t>
            </a:r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2758965" y="838295"/>
            <a:ext cx="1243097" cy="369332"/>
          </a:xfrm>
          <a:prstGeom prst="rect">
            <a:avLst/>
          </a:prstGeom>
          <a:solidFill>
            <a:srgbClr val="437A85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DECADAL</a:t>
            </a:r>
            <a:endParaRPr lang="nl-BE" dirty="0"/>
          </a:p>
        </p:txBody>
      </p:sp>
      <p:sp>
        <p:nvSpPr>
          <p:cNvPr id="18" name="TextBox 17"/>
          <p:cNvSpPr txBox="1"/>
          <p:nvPr/>
        </p:nvSpPr>
        <p:spPr>
          <a:xfrm>
            <a:off x="5999325" y="838295"/>
            <a:ext cx="1643527" cy="369332"/>
          </a:xfrm>
          <a:prstGeom prst="rect">
            <a:avLst/>
          </a:prstGeom>
          <a:solidFill>
            <a:srgbClr val="8D3B3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SUB-ANNUAL</a:t>
            </a:r>
            <a:endParaRPr lang="nl-BE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Natural variability is not well captured by GCMs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7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5626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195736" y="3573016"/>
            <a:ext cx="1224136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"/>
          <a:stretch/>
        </p:blipFill>
        <p:spPr bwMode="auto">
          <a:xfrm>
            <a:off x="4283968" y="3356992"/>
            <a:ext cx="4896544" cy="261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 rot="14867593">
            <a:off x="3650206" y="3625404"/>
            <a:ext cx="360040" cy="7020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Down Arrow 13"/>
          <p:cNvSpPr/>
          <p:nvPr/>
        </p:nvSpPr>
        <p:spPr>
          <a:xfrm rot="17128872">
            <a:off x="3663264" y="4333785"/>
            <a:ext cx="360040" cy="70206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/>
          <p:cNvSpPr/>
          <p:nvPr/>
        </p:nvSpPr>
        <p:spPr>
          <a:xfrm>
            <a:off x="1242120" y="6211669"/>
            <a:ext cx="520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arameterize </a:t>
            </a:r>
            <a:r>
              <a:rPr lang="en-US" dirty="0"/>
              <a:t>trend in terms of </a:t>
            </a:r>
            <a:r>
              <a:rPr lang="en-US" i="1" dirty="0"/>
              <a:t>climate sensitivity.</a:t>
            </a:r>
            <a:endParaRPr lang="nl-B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 GCMs only to express the trend of future climate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08720"/>
            <a:ext cx="3168352" cy="18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20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93504" y="1196752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/>
              <a:t>Climate change trends: </a:t>
            </a:r>
            <a:r>
              <a:rPr lang="en-US" sz="2000" dirty="0" smtClean="0"/>
              <a:t>Precipitation</a:t>
            </a:r>
            <a:endParaRPr lang="en-US" sz="2000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2"/>
          <a:stretch/>
        </p:blipFill>
        <p:spPr bwMode="auto">
          <a:xfrm>
            <a:off x="19199" y="2057787"/>
            <a:ext cx="5029200" cy="345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11359" y="5517232"/>
            <a:ext cx="5364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Precipitation Trend </a:t>
            </a:r>
            <a:r>
              <a:rPr lang="en-US" dirty="0"/>
              <a:t>in terms of </a:t>
            </a:r>
            <a:r>
              <a:rPr lang="en-US" i="1" dirty="0" smtClean="0"/>
              <a:t>temperature </a:t>
            </a:r>
            <a:r>
              <a:rPr lang="en-US" i="1" dirty="0" smtClean="0"/>
              <a:t>sensitivity</a:t>
            </a:r>
          </a:p>
          <a:p>
            <a:pPr algn="ctr"/>
            <a:r>
              <a:rPr lang="en-US" i="1" dirty="0" smtClean="0"/>
              <a:t>In EACH GCM</a:t>
            </a:r>
            <a:endParaRPr lang="nl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798476" y="3068960"/>
            <a:ext cx="3744416" cy="1512168"/>
            <a:chOff x="4572000" y="4005064"/>
            <a:chExt cx="3744416" cy="151216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0" y="4005064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08104" y="4005064"/>
              <a:ext cx="2808312" cy="15121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Use GCMs only to express the trend of future climate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4"/>
          <a:srcRect l="13543" t="7968" r="61100" b="20311"/>
          <a:stretch/>
        </p:blipFill>
        <p:spPr>
          <a:xfrm>
            <a:off x="5711181" y="2060848"/>
            <a:ext cx="2304256" cy="33500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932040" y="5518973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Precipitation Trend distribution</a:t>
            </a:r>
            <a:endParaRPr lang="en-US" i="1" dirty="0" smtClean="0"/>
          </a:p>
          <a:p>
            <a:pPr algn="ctr"/>
            <a:r>
              <a:rPr lang="en-US" i="1" dirty="0" smtClean="0"/>
              <a:t>for ALL GCMs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685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8"/>
          <a:stretch/>
        </p:blipFill>
        <p:spPr bwMode="auto">
          <a:xfrm>
            <a:off x="1259632" y="1247800"/>
            <a:ext cx="69426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81435" y="5645779"/>
            <a:ext cx="8699581" cy="9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ts val="7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No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‘prediction of the future’ but a characterization of future climatic uncertainty over the next few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decades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ctr" eaLnBrk="1" hangingPunct="1">
              <a:spcBef>
                <a:spcPts val="700"/>
              </a:spcBef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Generation of stochastic sequences of climate projections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6" y="1138131"/>
            <a:ext cx="6909763" cy="43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32656"/>
            <a:ext cx="9143999" cy="461665"/>
          </a:xfrm>
          <a:prstGeom prst="rect">
            <a:avLst/>
          </a:prstGeom>
          <a:solidFill>
            <a:schemeClr val="tx2"/>
          </a:solidFill>
          <a:ln w="381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Application to reservoir management models (WEAP)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22" y="836712"/>
            <a:ext cx="705480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281435" y="6005819"/>
            <a:ext cx="8699581" cy="9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>
              <a:spcBef>
                <a:spcPts val="700"/>
              </a:spcBef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haracterization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of future climatic uncertainty over the next few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</a:rPr>
              <a:t>decades at the watershed level, relevant for decision making.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</a:endParaRPr>
          </a:p>
          <a:p>
            <a:pPr algn="ctr" eaLnBrk="1" hangingPunct="1">
              <a:spcBef>
                <a:spcPts val="700"/>
              </a:spcBef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8" name="Picture 3" descr="C:\Users\Pablo\Desktop\WEAP\imagenes proyecciones\Reach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0" y="1844825"/>
            <a:ext cx="3672405" cy="36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Pablo\Desktop\WEAP\imagenes proyecciones\Reach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3539548" cy="35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ablo\Desktop\WEAP\imagenes proyecciones\Reach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16160"/>
            <a:ext cx="3059829" cy="30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ablo\Desktop\WEAP\imagenes proyecciones\Reach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89831"/>
            <a:ext cx="2927399" cy="29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8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568</Words>
  <Application>Microsoft Office PowerPoint</Application>
  <PresentationFormat>On-screen Show (4:3)</PresentationFormat>
  <Paragraphs>85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k_verbist</dc:creator>
  <cp:lastModifiedBy>k_verbist</cp:lastModifiedBy>
  <cp:revision>43</cp:revision>
  <dcterms:created xsi:type="dcterms:W3CDTF">2015-08-19T14:46:03Z</dcterms:created>
  <dcterms:modified xsi:type="dcterms:W3CDTF">2016-02-23T15:45:55Z</dcterms:modified>
</cp:coreProperties>
</file>