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6" r:id="rId3"/>
    <p:sldId id="278" r:id="rId4"/>
    <p:sldId id="284" r:id="rId5"/>
    <p:sldId id="291" r:id="rId6"/>
    <p:sldId id="289" r:id="rId7"/>
    <p:sldId id="283" r:id="rId8"/>
    <p:sldId id="290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CFFA6-EBD1-4C93-8CBE-69DFA9C4B0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6C8E-2223-4081-AB8F-2CEE09D42A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ITT-Header-pp-DINA1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02837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>
                <a:solidFill>
                  <a:srgbClr val="007DC2"/>
                </a:solidFill>
                <a:latin typeface="Myriad Pro" pitchFamily="34" charset="0"/>
              </a:defRPr>
            </a:lvl1pPr>
          </a:lstStyle>
          <a:p>
            <a:r>
              <a:rPr lang="de-DE" dirty="0" smtClean="0"/>
              <a:t>Überschrift der Folie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539552" y="6597352"/>
            <a:ext cx="2133600" cy="365125"/>
          </a:xfrm>
        </p:spPr>
        <p:txBody>
          <a:bodyPr/>
          <a:lstStyle/>
          <a:p>
            <a:fld id="{372A5E4A-17E6-444E-BF6F-58595A9E84E4}" type="datetimeFigureOut">
              <a:rPr lang="de-DE" smtClean="0"/>
              <a:t>24.02.2016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idx="1" hasCustomPrompt="1"/>
          </p:nvPr>
        </p:nvSpPr>
        <p:spPr>
          <a:xfrm>
            <a:off x="456473" y="1484784"/>
            <a:ext cx="82296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10306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22"/>
            <a:ext cx="9144000" cy="10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9552" y="6597352"/>
            <a:ext cx="2133600" cy="365125"/>
          </a:xfrm>
          <a:prstGeom prst="rect">
            <a:avLst/>
          </a:prstGeom>
        </p:spPr>
        <p:txBody>
          <a:bodyPr/>
          <a:lstStyle/>
          <a:p>
            <a:fld id="{372A5E4A-17E6-444E-BF6F-58595A9E84E4}" type="datetimeFigureOut">
              <a:rPr lang="de-DE" smtClean="0"/>
              <a:t>24.02.2016</a:t>
            </a:fld>
            <a:endParaRPr lang="de-DE"/>
          </a:p>
        </p:txBody>
      </p:sp>
      <p:pic>
        <p:nvPicPr>
          <p:cNvPr id="6" name="Grafik 5" descr="ITT-Header-pp-DINA1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02837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67544" y="1484784"/>
            <a:ext cx="8136706" cy="5040313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2" y="6542596"/>
            <a:ext cx="4464348" cy="2876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>
                <a:solidFill>
                  <a:srgbClr val="007DC2"/>
                </a:solidFill>
                <a:latin typeface="Myriad Pro" pitchFamily="34" charset="0"/>
              </a:defRPr>
            </a:lvl1pPr>
          </a:lstStyle>
          <a:p>
            <a:r>
              <a:rPr lang="de-DE" dirty="0" smtClean="0"/>
              <a:t>Überschrift der 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7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Titelfolie-beispi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031" y="196146"/>
            <a:ext cx="9144000" cy="6465705"/>
          </a:xfrm>
          <a:prstGeom prst="rect">
            <a:avLst/>
          </a:prstGeom>
        </p:spPr>
      </p:pic>
      <p:sp>
        <p:nvSpPr>
          <p:cNvPr id="9" name="Titel 49"/>
          <p:cNvSpPr txBox="1">
            <a:spLocks/>
          </p:cNvSpPr>
          <p:nvPr userDrawn="1"/>
        </p:nvSpPr>
        <p:spPr>
          <a:xfrm>
            <a:off x="611560" y="4782582"/>
            <a:ext cx="59046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3200" spc="3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67544" y="4476256"/>
            <a:ext cx="643076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Water related climate change adaptation</a:t>
            </a:r>
            <a:r>
              <a:rPr lang="en-GB" sz="2000" b="1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activities in Latin America and the Caribbean: </a:t>
            </a:r>
          </a:p>
          <a:p>
            <a:r>
              <a:rPr lang="en-GB" sz="2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Demand for research</a:t>
            </a:r>
            <a:r>
              <a:rPr lang="en-GB" sz="2000" b="1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capacity building </a:t>
            </a:r>
          </a:p>
          <a:p>
            <a:r>
              <a:rPr lang="en-GB" sz="2000" b="1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Proposals and ongoing activities at ITT  </a:t>
            </a:r>
            <a:endParaRPr lang="en-GB" sz="2000" b="1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GB" sz="800" b="1" kern="120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2000" b="0" i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Alexandra Nauditt and Lars Ribbe 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9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dro-limari.info/" TargetMode="External"/><Relationship Id="rId2" Type="http://schemas.openxmlformats.org/officeDocument/2006/relationships/hyperlink" Target="http://www.basin-info.net/limari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tt.fh-koeln.d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340768"/>
            <a:ext cx="7511752" cy="818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8900" defTabSz="449263" eaLnBrk="0" hangingPunct="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Key Services:</a:t>
            </a: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Education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(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MSc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PhD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Research, </a:t>
            </a: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Capacity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Development</a:t>
            </a:r>
          </a:p>
          <a:p>
            <a:pPr marL="88900" defTabSz="449263" eaLnBrk="0" hangingPunct="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Focus:</a:t>
            </a: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Managing Natural Resources  (Land, Water,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Energy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Regional Resources Management (global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and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local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links)</a:t>
            </a: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Main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work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in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Africa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,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Asia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,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Latin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America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Facts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and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Figures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: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ITT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is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a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central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academic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u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nit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of CUAS </a:t>
            </a: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Staff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: total 70 (6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professors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, 30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scientifc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, 35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support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)</a:t>
            </a:r>
          </a:p>
          <a:p>
            <a:pPr marL="431800" indent="-342900" defTabSz="449263" eaLnBrk="0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Students: 200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Msc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and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35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PhD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 / 46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Nations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88900" defTabSz="449263" eaLnBrk="0" hangingPunct="0">
              <a:spcBef>
                <a:spcPts val="400"/>
              </a:spcBef>
              <a:spcAft>
                <a:spcPts val="4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spcAft>
                <a:spcPts val="5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spcAft>
                <a:spcPts val="5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spcAft>
                <a:spcPts val="5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spcAft>
                <a:spcPts val="5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sz="2000" dirty="0" smtClean="0"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spcAft>
                <a:spcPts val="5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de-DE" sz="2000" dirty="0" smtClean="0"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spcAft>
                <a:spcPts val="5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de-DE" sz="2000" dirty="0">
              <a:latin typeface="Myriad Pro" pitchFamily="34" charset="0"/>
            </a:endParaRPr>
          </a:p>
          <a:p>
            <a:pPr marL="88900" defTabSz="449263" eaLnBrk="0" hangingPunct="0">
              <a:spcBef>
                <a:spcPct val="20000"/>
              </a:spcBef>
              <a:spcAft>
                <a:spcPts val="5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sz="2000" dirty="0">
              <a:latin typeface="Myriad Pro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 flipH="1">
            <a:off x="6804244" y="1772816"/>
            <a:ext cx="2197913" cy="4608514"/>
            <a:chOff x="5715362" y="1103516"/>
            <a:chExt cx="3751043" cy="56292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36930" y="4973609"/>
              <a:ext cx="3707904" cy="1759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 descr="P:\Mexico_DAAD_ENREM\bilder\bilder_2010_graduacion\IMG_003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47"/>
            <a:stretch>
              <a:fillRect/>
            </a:stretch>
          </p:blipFill>
          <p:spPr bwMode="auto">
            <a:xfrm>
              <a:off x="5758499" y="2937590"/>
              <a:ext cx="3707904" cy="16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C:\Users\installation\Dropbox\Website ITT\Bilder\IMG_2098.JPG"/>
            <p:cNvPicPr>
              <a:picLocks noChangeAspect="1" noChangeArrowheads="1"/>
            </p:cNvPicPr>
            <p:nvPr/>
          </p:nvPicPr>
          <p:blipFill>
            <a:blip r:embed="rId4" cstate="print"/>
            <a:srcRect t="12781" b="7338"/>
            <a:stretch>
              <a:fillRect/>
            </a:stretch>
          </p:blipFill>
          <p:spPr bwMode="auto">
            <a:xfrm>
              <a:off x="5715362" y="1103516"/>
              <a:ext cx="3751043" cy="1495263"/>
            </a:xfrm>
            <a:prstGeom prst="rect">
              <a:avLst/>
            </a:prstGeom>
            <a:noFill/>
          </p:spPr>
        </p:pic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About 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3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  <a:solidFill>
            <a:schemeClr val="bg1"/>
          </a:solidFill>
        </p:spPr>
        <p:txBody>
          <a:bodyPr/>
          <a:lstStyle/>
          <a:p>
            <a:r>
              <a:rPr lang="de-DE" sz="2000" b="1" dirty="0" err="1" smtClean="0"/>
              <a:t>Current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case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studies</a:t>
            </a:r>
            <a:r>
              <a:rPr lang="de-DE" sz="2000" b="1" dirty="0" smtClean="0"/>
              <a:t> of ITT </a:t>
            </a:r>
            <a:r>
              <a:rPr lang="de-DE" sz="2000" b="1" dirty="0" err="1" smtClean="0"/>
              <a:t>partner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network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solution</a:t>
            </a:r>
            <a:r>
              <a:rPr lang="de-DE" sz="2000" dirty="0" smtClean="0"/>
              <a:t> </a:t>
            </a:r>
            <a:r>
              <a:rPr lang="de-DE" sz="2000" dirty="0" err="1" smtClean="0"/>
              <a:t>oriented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 </a:t>
            </a:r>
            <a:r>
              <a:rPr lang="de-DE" sz="2000" dirty="0" err="1" smtClean="0"/>
              <a:t>together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local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parterns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6960"/>
            <a:ext cx="9144001" cy="4671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3193225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solidFill>
                  <a:schemeClr val="accent2">
                    <a:lumMod val="50000"/>
                  </a:schemeClr>
                </a:solidFill>
              </a:rPr>
              <a:t>Magdalena, CO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5052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solidFill>
                  <a:schemeClr val="accent2">
                    <a:lumMod val="50000"/>
                  </a:schemeClr>
                </a:solidFill>
              </a:rPr>
              <a:t>Paute</a:t>
            </a:r>
            <a:r>
              <a:rPr lang="de-DE" sz="900" b="1" dirty="0" smtClean="0">
                <a:solidFill>
                  <a:schemeClr val="accent2">
                    <a:lumMod val="50000"/>
                  </a:schemeClr>
                </a:solidFill>
              </a:rPr>
              <a:t>, EC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4121" y="2962393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solidFill>
                  <a:schemeClr val="accent2">
                    <a:lumMod val="50000"/>
                  </a:schemeClr>
                </a:solidFill>
              </a:rPr>
              <a:t>Tarcoles</a:t>
            </a:r>
            <a:r>
              <a:rPr lang="de-DE" sz="900" b="1" dirty="0" smtClean="0">
                <a:solidFill>
                  <a:schemeClr val="accent2">
                    <a:lumMod val="50000"/>
                  </a:schemeClr>
                </a:solidFill>
              </a:rPr>
              <a:t>, CR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475" y="354196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solidFill>
                  <a:schemeClr val="accent2">
                    <a:lumMod val="50000"/>
                  </a:schemeClr>
                </a:solidFill>
              </a:rPr>
              <a:t>Jaguaribe</a:t>
            </a:r>
            <a:r>
              <a:rPr lang="de-DE" sz="900" b="1" dirty="0" smtClean="0">
                <a:solidFill>
                  <a:schemeClr val="accent2">
                    <a:lumMod val="50000"/>
                  </a:schemeClr>
                </a:solidFill>
              </a:rPr>
              <a:t>, BR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5621" y="3193225"/>
            <a:ext cx="153779" cy="34873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ndara" panose="020E0502030303020204" pitchFamily="34" charset="0"/>
              </a:rPr>
              <a:t>Current</a:t>
            </a:r>
            <a:r>
              <a:rPr lang="de-DE" dirty="0" smtClean="0">
                <a:latin typeface="Candara" panose="020E0502030303020204" pitchFamily="34" charset="0"/>
              </a:rPr>
              <a:t> </a:t>
            </a:r>
            <a:r>
              <a:rPr lang="de-DE" dirty="0" err="1" smtClean="0">
                <a:latin typeface="Candara" panose="020E0502030303020204" pitchFamily="34" charset="0"/>
              </a:rPr>
              <a:t>Proposals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ERANET-Lac, IKI (BMU), H2020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GROW BMBF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ndara" panose="020E0502030303020204" pitchFamily="34" charset="0"/>
              </a:rPr>
              <a:t>Current</a:t>
            </a:r>
            <a:r>
              <a:rPr lang="de-DE" dirty="0" smtClean="0">
                <a:latin typeface="Candara" panose="020E0502030303020204" pitchFamily="34" charset="0"/>
              </a:rPr>
              <a:t> </a:t>
            </a:r>
            <a:r>
              <a:rPr lang="de-DE" dirty="0" err="1" smtClean="0">
                <a:latin typeface="Candara" panose="020E0502030303020204" pitchFamily="34" charset="0"/>
              </a:rPr>
              <a:t>Proposals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1000" y="1828800"/>
            <a:ext cx="861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ERANET-Lac, IKI (BMU), </a:t>
            </a:r>
            <a:r>
              <a:rPr lang="en-US" sz="4000" dirty="0" smtClean="0">
                <a:latin typeface="Candara" panose="020E0502030303020204" pitchFamily="34" charset="0"/>
              </a:rPr>
              <a:t>H2020</a:t>
            </a:r>
          </a:p>
          <a:p>
            <a:endParaRPr lang="en-US" sz="4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GROW BMBF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8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Eranet Lac Antrag 2016\EbA Grafik kl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318" y="113694"/>
            <a:ext cx="9468544" cy="63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2256183" y="2286000"/>
            <a:ext cx="563217" cy="103550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010"/>
            <a:ext cx="9144000" cy="97079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W</a:t>
            </a:r>
            <a:r>
              <a:rPr lang="de-DE" sz="4000" dirty="0" smtClean="0"/>
              <a:t>ater </a:t>
            </a:r>
            <a:r>
              <a:rPr lang="de-DE" sz="4000" dirty="0"/>
              <a:t>S</a:t>
            </a:r>
            <a:r>
              <a:rPr lang="de-DE" sz="4000" dirty="0" smtClean="0"/>
              <a:t>ecurity </a:t>
            </a:r>
            <a:r>
              <a:rPr lang="de-DE" sz="4000" dirty="0"/>
              <a:t>T</a:t>
            </a:r>
            <a:r>
              <a:rPr lang="de-DE" sz="4000" dirty="0" smtClean="0"/>
              <a:t>oolbox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-</a:t>
            </a:r>
            <a:r>
              <a:rPr lang="de-DE" sz="3100" dirty="0" err="1" smtClean="0"/>
              <a:t>development</a:t>
            </a:r>
            <a:r>
              <a:rPr lang="de-DE" sz="3100" dirty="0" smtClean="0"/>
              <a:t>, </a:t>
            </a:r>
            <a:r>
              <a:rPr lang="de-DE" sz="3100" dirty="0" err="1" smtClean="0"/>
              <a:t>application</a:t>
            </a:r>
            <a:r>
              <a:rPr lang="de-DE" sz="3100" dirty="0" smtClean="0"/>
              <a:t>, </a:t>
            </a:r>
            <a:r>
              <a:rPr lang="de-DE" sz="3100" dirty="0" err="1" smtClean="0"/>
              <a:t>capacity</a:t>
            </a:r>
            <a:r>
              <a:rPr lang="de-DE" sz="3100" dirty="0" smtClean="0"/>
              <a:t> </a:t>
            </a:r>
            <a:r>
              <a:rPr lang="de-DE" sz="3100" dirty="0" err="1" smtClean="0"/>
              <a:t>development</a:t>
            </a:r>
            <a:r>
              <a:rPr lang="de-DE" sz="3100" dirty="0" smtClean="0"/>
              <a:t>-</a:t>
            </a:r>
            <a:endParaRPr lang="en-US" sz="3100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371600"/>
            <a:ext cx="1295400" cy="276086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Water Security Toolbox</a:t>
            </a:r>
          </a:p>
          <a:p>
            <a:pPr algn="ctr"/>
            <a:endParaRPr lang="de-DE" sz="1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de-DE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</a:t>
            </a:r>
            <a:r>
              <a:rPr lang="de-DE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ata links</a:t>
            </a:r>
          </a:p>
          <a:p>
            <a:pPr algn="ctr"/>
            <a:r>
              <a:rPr lang="de-DE" sz="1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Algorithms</a:t>
            </a:r>
            <a:endParaRPr lang="de-DE" sz="1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</a:t>
            </a:r>
            <a:endParaRPr lang="de-DE" sz="1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de-DE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Models</a:t>
            </a:r>
          </a:p>
          <a:p>
            <a:pPr algn="ctr"/>
            <a:r>
              <a:rPr lang="de-DE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BMPs</a:t>
            </a:r>
            <a:endParaRPr lang="de-DE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de-DE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038600" y="2286000"/>
            <a:ext cx="563217" cy="103550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ounded Rectangle 2"/>
          <p:cNvSpPr/>
          <p:nvPr/>
        </p:nvSpPr>
        <p:spPr>
          <a:xfrm>
            <a:off x="304800" y="1539711"/>
            <a:ext cx="2057400" cy="14937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/>
              <a:t>Remote </a:t>
            </a:r>
            <a:r>
              <a:rPr lang="de-DE" sz="1600" b="1" dirty="0" err="1"/>
              <a:t>sensing</a:t>
            </a:r>
            <a:r>
              <a:rPr lang="de-DE" sz="1600" b="1" dirty="0"/>
              <a:t>: </a:t>
            </a:r>
            <a:endParaRPr lang="de-DE" sz="1600" b="1" dirty="0" smtClean="0"/>
          </a:p>
          <a:p>
            <a:r>
              <a:rPr lang="de-DE" sz="1600" dirty="0" err="1" smtClean="0"/>
              <a:t>eg</a:t>
            </a:r>
            <a:r>
              <a:rPr lang="de-DE" sz="1600" dirty="0" smtClean="0"/>
              <a:t>. PERSIANN,  LAC/</a:t>
            </a:r>
            <a:r>
              <a:rPr lang="de-DE" sz="1600" dirty="0" err="1" smtClean="0"/>
              <a:t>Afcian</a:t>
            </a:r>
            <a:r>
              <a:rPr lang="de-DE" sz="1600" dirty="0" smtClean="0"/>
              <a:t> </a:t>
            </a:r>
            <a:r>
              <a:rPr lang="de-DE" sz="1600" dirty="0" err="1" smtClean="0"/>
              <a:t>Drough</a:t>
            </a:r>
            <a:r>
              <a:rPr lang="de-DE" sz="1600" dirty="0" smtClean="0"/>
              <a:t> Monitor, </a:t>
            </a:r>
            <a:r>
              <a:rPr lang="de-DE" sz="1600" dirty="0" err="1" smtClean="0"/>
              <a:t>LandCover</a:t>
            </a:r>
            <a:r>
              <a:rPr lang="de-DE" sz="1600" dirty="0" smtClean="0"/>
              <a:t>, ET, Reservoir/</a:t>
            </a:r>
            <a:r>
              <a:rPr lang="de-DE" sz="1600" dirty="0" err="1" smtClean="0"/>
              <a:t>lake</a:t>
            </a:r>
            <a:r>
              <a:rPr lang="de-DE" sz="1600" dirty="0" smtClean="0"/>
              <a:t> </a:t>
            </a:r>
            <a:r>
              <a:rPr lang="de-DE" sz="1600" dirty="0" err="1"/>
              <a:t>level</a:t>
            </a:r>
            <a:r>
              <a:rPr lang="de-DE" sz="1600" dirty="0" smtClean="0"/>
              <a:t>, </a:t>
            </a:r>
            <a:r>
              <a:rPr lang="de-DE" sz="1600" dirty="0" err="1" smtClean="0"/>
              <a:t>gw</a:t>
            </a:r>
            <a:r>
              <a:rPr lang="de-DE" sz="1600" dirty="0" smtClean="0"/>
              <a:t> </a:t>
            </a:r>
            <a:r>
              <a:rPr lang="de-DE" sz="1600" dirty="0"/>
              <a:t>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900" y="3033433"/>
            <a:ext cx="2019300" cy="85276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/>
              <a:t>In-situ </a:t>
            </a:r>
            <a:r>
              <a:rPr lang="de-DE" sz="1600" b="1" dirty="0" err="1" smtClean="0"/>
              <a:t>data</a:t>
            </a:r>
            <a:r>
              <a:rPr lang="de-DE" sz="1600" dirty="0" smtClean="0"/>
              <a:t>: P</a:t>
            </a:r>
            <a:r>
              <a:rPr lang="de-DE" sz="1600" dirty="0"/>
              <a:t>, Q, </a:t>
            </a:r>
            <a:r>
              <a:rPr lang="de-DE" sz="1600" dirty="0" err="1" smtClean="0"/>
              <a:t>gw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, </a:t>
            </a:r>
            <a:r>
              <a:rPr lang="de-DE" sz="1600" dirty="0" err="1"/>
              <a:t>community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4495800" y="1785973"/>
            <a:ext cx="2514600" cy="19447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Water </a:t>
            </a:r>
            <a:r>
              <a:rPr lang="de-DE" sz="1600" dirty="0" err="1" smtClean="0"/>
              <a:t>availability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Water </a:t>
            </a:r>
            <a:r>
              <a:rPr lang="de-DE" sz="1600" dirty="0" err="1"/>
              <a:t>uses</a:t>
            </a:r>
            <a:r>
              <a:rPr lang="de-DE" sz="1600" dirty="0"/>
              <a:t> per </a:t>
            </a:r>
            <a:r>
              <a:rPr lang="de-DE" sz="1600" dirty="0" err="1"/>
              <a:t>sector</a:t>
            </a:r>
            <a:r>
              <a:rPr lang="de-DE" sz="1600" dirty="0"/>
              <a:t> /per </a:t>
            </a:r>
            <a:r>
              <a:rPr lang="de-DE" sz="1600" dirty="0" err="1"/>
              <a:t>land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Water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efficiency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productivity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Drought</a:t>
            </a:r>
            <a:r>
              <a:rPr lang="de-DE" sz="1600" dirty="0"/>
              <a:t> </a:t>
            </a:r>
            <a:r>
              <a:rPr lang="de-DE" sz="1600" dirty="0" err="1" smtClean="0"/>
              <a:t>assessment</a:t>
            </a:r>
            <a:r>
              <a:rPr lang="de-DE" sz="1600" dirty="0"/>
              <a:t> </a:t>
            </a:r>
            <a:r>
              <a:rPr lang="de-DE" sz="1600" dirty="0" smtClean="0"/>
              <a:t>+ </a:t>
            </a:r>
            <a:r>
              <a:rPr lang="de-DE" sz="1600" dirty="0" err="1" smtClean="0"/>
              <a:t>warning</a:t>
            </a:r>
            <a:r>
              <a:rPr lang="de-DE" sz="1600" dirty="0" smtClean="0"/>
              <a:t> 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Scenario </a:t>
            </a:r>
            <a:r>
              <a:rPr lang="de-DE" sz="1600" dirty="0" err="1"/>
              <a:t>development</a:t>
            </a:r>
            <a:endParaRPr lang="de-DE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4343400" y="3730704"/>
            <a:ext cx="2842592" cy="9936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 smtClean="0">
                <a:solidFill>
                  <a:schemeClr val="tx1"/>
                </a:solidFill>
              </a:rPr>
              <a:t>Spatial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scales</a:t>
            </a:r>
            <a:r>
              <a:rPr lang="de-DE" sz="1600" dirty="0" smtClean="0">
                <a:solidFill>
                  <a:schemeClr val="tx1"/>
                </a:solidFill>
              </a:rPr>
              <a:t>: (sub-) </a:t>
            </a:r>
            <a:r>
              <a:rPr lang="de-DE" sz="1600" dirty="0" err="1" smtClean="0">
                <a:solidFill>
                  <a:schemeClr val="tx1"/>
                </a:solidFill>
              </a:rPr>
              <a:t>basin</a:t>
            </a:r>
            <a:r>
              <a:rPr lang="de-DE" sz="1600" dirty="0" smtClean="0">
                <a:solidFill>
                  <a:schemeClr val="tx1"/>
                </a:solidFill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</a:rPr>
              <a:t>irrigation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scheme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 smtClean="0">
                <a:solidFill>
                  <a:schemeClr val="tx1"/>
                </a:solidFill>
              </a:rPr>
              <a:t>Temp</a:t>
            </a:r>
            <a:r>
              <a:rPr lang="de-DE" sz="1600" dirty="0" smtClean="0">
                <a:solidFill>
                  <a:schemeClr val="tx1"/>
                </a:solidFill>
              </a:rPr>
              <a:t>. </a:t>
            </a:r>
            <a:r>
              <a:rPr lang="de-DE" sz="1600" dirty="0" err="1" smtClean="0">
                <a:solidFill>
                  <a:schemeClr val="tx1"/>
                </a:solidFill>
              </a:rPr>
              <a:t>scales</a:t>
            </a:r>
            <a:r>
              <a:rPr lang="de-DE" sz="1600" dirty="0" smtClean="0">
                <a:solidFill>
                  <a:schemeClr val="tx1"/>
                </a:solidFill>
              </a:rPr>
              <a:t>: d, m, 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 smtClean="0">
                <a:solidFill>
                  <a:schemeClr val="tx1"/>
                </a:solidFill>
              </a:rPr>
              <a:t>customized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maps</a:t>
            </a:r>
            <a:r>
              <a:rPr lang="de-DE" sz="1600" dirty="0" smtClean="0">
                <a:solidFill>
                  <a:schemeClr val="tx1"/>
                </a:solidFill>
              </a:rPr>
              <a:t> + </a:t>
            </a:r>
            <a:r>
              <a:rPr lang="de-DE" sz="1600" dirty="0" err="1" smtClean="0">
                <a:solidFill>
                  <a:schemeClr val="tx1"/>
                </a:solidFill>
              </a:rPr>
              <a:t>figures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648201"/>
            <a:ext cx="4449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Activities</a:t>
            </a:r>
            <a:r>
              <a:rPr lang="de-DE" b="1" dirty="0" smtClean="0"/>
              <a:t> (BMBF, EU Water JPI 2016)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Develop</a:t>
            </a:r>
            <a:r>
              <a:rPr lang="de-DE" dirty="0" smtClean="0"/>
              <a:t> Toolbox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national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teams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basins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Capacitate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r>
              <a:rPr lang="de-DE" dirty="0" smtClean="0"/>
              <a:t> (national/</a:t>
            </a:r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dirty="0" err="1" smtClean="0"/>
              <a:t>agencies</a:t>
            </a:r>
            <a:r>
              <a:rPr lang="de-DE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Upsaling</a:t>
            </a:r>
            <a:r>
              <a:rPr lang="de-DE" dirty="0" smtClean="0"/>
              <a:t>, </a:t>
            </a:r>
            <a:r>
              <a:rPr lang="de-DE" dirty="0" err="1"/>
              <a:t>o</a:t>
            </a:r>
            <a:r>
              <a:rPr lang="de-DE" dirty="0" err="1" smtClean="0"/>
              <a:t>utscaling</a:t>
            </a:r>
            <a:r>
              <a:rPr lang="de-DE" dirty="0" smtClean="0"/>
              <a:t>,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934200" y="1500146"/>
            <a:ext cx="457200" cy="22305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315200" y="1562100"/>
            <a:ext cx="1752600" cy="21305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 smtClean="0">
                <a:solidFill>
                  <a:schemeClr val="tx1"/>
                </a:solidFill>
              </a:rPr>
              <a:t>Decision</a:t>
            </a:r>
            <a:r>
              <a:rPr lang="de-DE" sz="1600" dirty="0" smtClean="0">
                <a:solidFill>
                  <a:schemeClr val="tx1"/>
                </a:solidFill>
              </a:rPr>
              <a:t> Making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chemeClr val="tx1"/>
                </a:solidFill>
              </a:rPr>
              <a:t>Water Accounting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chemeClr val="tx1"/>
                </a:solidFill>
              </a:rPr>
              <a:t>SDG 6.4; 11.5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1817" y="5063698"/>
            <a:ext cx="4389783" cy="1200329"/>
          </a:xfrm>
          <a:prstGeom prst="rect">
            <a:avLst/>
          </a:prstGeom>
          <a:solidFill>
            <a:srgbClr val="E3DE00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search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: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</a:t>
            </a:r>
            <a:r>
              <a:rPr lang="de-DE" dirty="0" smtClean="0"/>
              <a:t>-design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of Toolbox</a:t>
            </a:r>
          </a:p>
          <a:p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offer</a:t>
            </a:r>
            <a:r>
              <a:rPr lang="de-DE" dirty="0" smtClean="0"/>
              <a:t>: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of Toolbox,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, </a:t>
            </a:r>
            <a:r>
              <a:rPr lang="de-DE" dirty="0" err="1" smtClean="0"/>
              <a:t>training</a:t>
            </a:r>
            <a:r>
              <a:rPr lang="de-DE" dirty="0" smtClean="0"/>
              <a:t> material,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7" grpId="0" animBg="1"/>
      <p:bldP spid="3" grpId="0" animBg="1"/>
      <p:bldP spid="12" grpId="0" animBg="1"/>
      <p:bldP spid="13" grpId="0" animBg="1"/>
      <p:bldP spid="18" grpId="0" animBg="1"/>
      <p:bldP spid="5" grpId="0"/>
      <p:bldP spid="6" grpId="0" animBg="1"/>
      <p:bldP spid="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3"/>
          <p:cNvSpPr>
            <a:spLocks noChangeArrowheads="1"/>
          </p:cNvSpPr>
          <p:nvPr/>
        </p:nvSpPr>
        <p:spPr bwMode="auto">
          <a:xfrm>
            <a:off x="0" y="3189287"/>
            <a:ext cx="9144000" cy="371475"/>
          </a:xfrm>
          <a:prstGeom prst="rect">
            <a:avLst/>
          </a:prstGeom>
          <a:solidFill>
            <a:srgbClr val="003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solidFill>
                <a:schemeClr val="bg1"/>
              </a:solidFill>
              <a:latin typeface="AvantGarde Md BT" pitchFamily="34" charset="0"/>
            </a:endParaRPr>
          </a:p>
        </p:txBody>
      </p:sp>
      <p:sp>
        <p:nvSpPr>
          <p:cNvPr id="30" name="Rectangle 123"/>
          <p:cNvSpPr>
            <a:spLocks noChangeArrowheads="1"/>
          </p:cNvSpPr>
          <p:nvPr/>
        </p:nvSpPr>
        <p:spPr bwMode="auto">
          <a:xfrm>
            <a:off x="5675596" y="3189287"/>
            <a:ext cx="3468404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1800">
              <a:solidFill>
                <a:schemeClr val="bg1"/>
              </a:solidFill>
              <a:latin typeface="AvantGarde Md BT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7298304" y="3035301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8047604" y="3160712"/>
            <a:ext cx="88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r>
              <a:rPr lang="de-DE" sz="3200" b="1" spc="-150" dirty="0">
                <a:solidFill>
                  <a:srgbClr val="00337F"/>
                </a:solidFill>
                <a:latin typeface="AvantGarde Md BT" pitchFamily="34" charset="0"/>
              </a:rPr>
              <a:t>ITT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5638800" y="2668587"/>
            <a:ext cx="2427854" cy="1158875"/>
            <a:chOff x="5638800" y="2668587"/>
            <a:chExt cx="2427854" cy="1158875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5638800" y="3190875"/>
              <a:ext cx="506980" cy="369888"/>
              <a:chOff x="4498" y="374"/>
              <a:chExt cx="204" cy="165"/>
            </a:xfrm>
          </p:grpSpPr>
          <p:sp>
            <p:nvSpPr>
              <p:cNvPr id="25" name="Rectangle 40"/>
              <p:cNvSpPr>
                <a:spLocks noChangeArrowheads="1"/>
              </p:cNvSpPr>
              <p:nvPr/>
            </p:nvSpPr>
            <p:spPr bwMode="auto">
              <a:xfrm>
                <a:off x="4498" y="374"/>
                <a:ext cx="108" cy="163"/>
              </a:xfrm>
              <a:prstGeom prst="rect">
                <a:avLst/>
              </a:prstGeom>
              <a:solidFill>
                <a:srgbClr val="003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4500" y="439"/>
                <a:ext cx="202" cy="100"/>
              </a:xfrm>
              <a:prstGeom prst="rect">
                <a:avLst/>
              </a:prstGeom>
              <a:solidFill>
                <a:srgbClr val="003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7333229" y="3182937"/>
              <a:ext cx="733425" cy="398463"/>
              <a:chOff x="5179" y="370"/>
              <a:chExt cx="305" cy="178"/>
            </a:xfrm>
          </p:grpSpPr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5179" y="428"/>
                <a:ext cx="60" cy="120"/>
              </a:xfrm>
              <a:prstGeom prst="rect">
                <a:avLst/>
              </a:prstGeom>
              <a:solidFill>
                <a:srgbClr val="003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7"/>
              <p:cNvSpPr>
                <a:spLocks noChangeArrowheads="1"/>
              </p:cNvSpPr>
              <p:nvPr/>
            </p:nvSpPr>
            <p:spPr bwMode="auto">
              <a:xfrm>
                <a:off x="5392" y="370"/>
                <a:ext cx="92" cy="151"/>
              </a:xfrm>
              <a:prstGeom prst="rect">
                <a:avLst/>
              </a:prstGeom>
              <a:solidFill>
                <a:srgbClr val="003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5182" y="424"/>
                <a:ext cx="246" cy="41"/>
              </a:xfrm>
              <a:prstGeom prst="rect">
                <a:avLst/>
              </a:prstGeom>
              <a:solidFill>
                <a:srgbClr val="003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6688704" y="3170237"/>
              <a:ext cx="142875" cy="371475"/>
            </a:xfrm>
            <a:prstGeom prst="rect">
              <a:avLst/>
            </a:prstGeom>
            <a:solidFill>
              <a:srgbClr val="003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 flipH="1">
              <a:off x="6498204" y="3162300"/>
              <a:ext cx="327025" cy="87313"/>
            </a:xfrm>
            <a:prstGeom prst="rect">
              <a:avLst/>
            </a:prstGeom>
            <a:solidFill>
              <a:srgbClr val="003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6017192" y="2668587"/>
              <a:ext cx="1785938" cy="1158875"/>
              <a:chOff x="3646" y="3414"/>
              <a:chExt cx="1069" cy="697"/>
            </a:xfrm>
          </p:grpSpPr>
          <p:sp>
            <p:nvSpPr>
              <p:cNvPr id="18" name="Rectangle 47"/>
              <p:cNvSpPr>
                <a:spLocks noChangeArrowheads="1"/>
              </p:cNvSpPr>
              <p:nvPr/>
            </p:nvSpPr>
            <p:spPr bwMode="auto">
              <a:xfrm>
                <a:off x="4209" y="3467"/>
                <a:ext cx="167" cy="10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8"/>
              <p:cNvSpPr>
                <a:spLocks noChangeArrowheads="1"/>
              </p:cNvSpPr>
              <p:nvPr/>
            </p:nvSpPr>
            <p:spPr bwMode="auto">
              <a:xfrm>
                <a:off x="4368" y="3414"/>
                <a:ext cx="347" cy="3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49"/>
              <p:cNvSpPr>
                <a:spLocks noChangeArrowheads="1"/>
              </p:cNvSpPr>
              <p:nvPr/>
            </p:nvSpPr>
            <p:spPr bwMode="auto">
              <a:xfrm>
                <a:off x="4165" y="3678"/>
                <a:ext cx="236" cy="28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50"/>
              <p:cNvSpPr>
                <a:spLocks noChangeArrowheads="1"/>
              </p:cNvSpPr>
              <p:nvPr/>
            </p:nvSpPr>
            <p:spPr bwMode="auto">
              <a:xfrm>
                <a:off x="4558" y="3887"/>
                <a:ext cx="145" cy="1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3646" y="3463"/>
                <a:ext cx="342" cy="648"/>
                <a:chOff x="4637" y="184"/>
                <a:chExt cx="237" cy="480"/>
              </a:xfrm>
            </p:grpSpPr>
            <p:sp>
              <p:nvSpPr>
                <p:cNvPr id="23" name="Rectangle 52"/>
                <p:cNvSpPr>
                  <a:spLocks noChangeArrowheads="1"/>
                </p:cNvSpPr>
                <p:nvPr/>
              </p:nvSpPr>
              <p:spPr bwMode="auto">
                <a:xfrm>
                  <a:off x="4743" y="415"/>
                  <a:ext cx="131" cy="24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4637" y="184"/>
                  <a:ext cx="139" cy="23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" name="Rectangle 124"/>
          <p:cNvSpPr>
            <a:spLocks noChangeArrowheads="1"/>
          </p:cNvSpPr>
          <p:nvPr/>
        </p:nvSpPr>
        <p:spPr bwMode="auto">
          <a:xfrm>
            <a:off x="188913" y="3200400"/>
            <a:ext cx="5608458" cy="3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  <a:latin typeface="MyriadRegular" pitchFamily="34" charset="0"/>
              </a:rPr>
              <a:t>Institute for Technology and Resources Management</a:t>
            </a:r>
          </a:p>
        </p:txBody>
      </p:sp>
      <p:sp>
        <p:nvSpPr>
          <p:cNvPr id="17" name="Rectangle 127"/>
          <p:cNvSpPr>
            <a:spLocks noChangeArrowheads="1"/>
          </p:cNvSpPr>
          <p:nvPr/>
        </p:nvSpPr>
        <p:spPr bwMode="auto">
          <a:xfrm>
            <a:off x="166688" y="3546475"/>
            <a:ext cx="7242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800" dirty="0">
                <a:solidFill>
                  <a:srgbClr val="000066"/>
                </a:solidFill>
                <a:latin typeface="MyriadRegular" pitchFamily="34" charset="0"/>
              </a:rPr>
              <a:t>in the Tropics and Subtropics</a:t>
            </a: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4419600" y="5029200"/>
            <a:ext cx="4517004" cy="585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2"/>
              </a:rPr>
              <a:t>www.basin-info.net/limari</a:t>
            </a:r>
            <a:endParaRPr lang="en-US" sz="3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3"/>
              </a:rPr>
              <a:t>www.hidro-limari.info</a:t>
            </a:r>
            <a:endParaRPr lang="en-US" sz="3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4"/>
              </a:rPr>
              <a:t>www.itt.fh-koeln.de</a:t>
            </a:r>
            <a:endParaRPr lang="en-US" sz="3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de-DE" sz="3200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>
            <a:off x="157163" y="4090988"/>
            <a:ext cx="5844767" cy="771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F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or </a:t>
            </a:r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more 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Information log on to: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-756592" y="1700808"/>
            <a:ext cx="8229600" cy="432048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Gracias!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itel 7"/>
          <p:cNvSpPr txBox="1">
            <a:spLocks/>
          </p:cNvSpPr>
          <p:nvPr/>
        </p:nvSpPr>
        <p:spPr>
          <a:xfrm>
            <a:off x="-1148196" y="2411118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DC2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1"/>
                </a:solidFill>
              </a:rPr>
              <a:t>Danke	</a:t>
            </a:r>
            <a:r>
              <a:rPr lang="de-DE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13" grpId="0"/>
      <p:bldP spid="16" grpId="0"/>
      <p:bldP spid="17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98"/>
            <a:ext cx="9144000" cy="64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PowerPoint-Präsentation</vt:lpstr>
      <vt:lpstr>About ITT</vt:lpstr>
      <vt:lpstr>Current case studies of ITT partner network solution oriented research  together with local research parterns and stakeholders</vt:lpstr>
      <vt:lpstr>Current Proposals</vt:lpstr>
      <vt:lpstr>Current Proposals</vt:lpstr>
      <vt:lpstr>PowerPoint-Präsentation</vt:lpstr>
      <vt:lpstr>Water Security Toolbox  -development, application, capacity development-</vt:lpstr>
      <vt:lpstr>Gracias!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 project at ITT</dc:title>
  <dc:creator>Lars Ribbe</dc:creator>
  <cp:lastModifiedBy>Alex</cp:lastModifiedBy>
  <cp:revision>38</cp:revision>
  <dcterms:created xsi:type="dcterms:W3CDTF">2006-08-16T00:00:00Z</dcterms:created>
  <dcterms:modified xsi:type="dcterms:W3CDTF">2016-02-24T14:54:05Z</dcterms:modified>
</cp:coreProperties>
</file>