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78" r:id="rId4"/>
    <p:sldId id="258" r:id="rId5"/>
    <p:sldId id="274" r:id="rId6"/>
    <p:sldId id="275" r:id="rId7"/>
    <p:sldId id="277" r:id="rId8"/>
    <p:sldId id="259" r:id="rId9"/>
    <p:sldId id="273" r:id="rId10"/>
    <p:sldId id="260" r:id="rId11"/>
    <p:sldId id="261" r:id="rId12"/>
    <p:sldId id="262" r:id="rId13"/>
    <p:sldId id="279"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88058" autoAdjust="0"/>
  </p:normalViewPr>
  <p:slideViewPr>
    <p:cSldViewPr>
      <p:cViewPr>
        <p:scale>
          <a:sx n="81" d="100"/>
          <a:sy n="81"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163FB-D9C2-4A8F-9685-E87388ABCBE2}" type="datetimeFigureOut">
              <a:rPr lang="es-CL" smtClean="0"/>
              <a:pPr/>
              <a:t>23-02-2016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78770-AFF5-4591-B3F9-DF9757063F69}" type="slidenum">
              <a:rPr lang="es-CL" smtClean="0"/>
              <a:pPr/>
              <a:t>‹#›</a:t>
            </a:fld>
            <a:endParaRPr lang="es-CL"/>
          </a:p>
        </p:txBody>
      </p:sp>
    </p:spTree>
    <p:extLst>
      <p:ext uri="{BB962C8B-B14F-4D97-AF65-F5344CB8AC3E}">
        <p14:creationId xmlns:p14="http://schemas.microsoft.com/office/powerpoint/2010/main" val="63937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1</a:t>
            </a:fld>
            <a:endParaRPr lang="es-CL"/>
          </a:p>
        </p:txBody>
      </p:sp>
    </p:spTree>
    <p:extLst>
      <p:ext uri="{BB962C8B-B14F-4D97-AF65-F5344CB8AC3E}">
        <p14:creationId xmlns:p14="http://schemas.microsoft.com/office/powerpoint/2010/main" val="261918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None/>
            </a:pPr>
            <a:r>
              <a:rPr lang="es-CL" sz="1200" b="0" dirty="0" err="1" smtClean="0"/>
              <a:t>Effect</a:t>
            </a:r>
            <a:r>
              <a:rPr lang="es-CL" sz="1200" b="0" baseline="0" dirty="0" smtClean="0"/>
              <a:t> of </a:t>
            </a:r>
            <a:r>
              <a:rPr lang="es-CL" sz="1200" b="0" baseline="0" dirty="0" err="1" smtClean="0"/>
              <a:t>governmental</a:t>
            </a:r>
            <a:r>
              <a:rPr lang="es-CL" sz="1200" b="0" baseline="0" dirty="0" smtClean="0"/>
              <a:t> </a:t>
            </a:r>
            <a:r>
              <a:rPr lang="es-CL" sz="1200" b="0" baseline="0" dirty="0" err="1" smtClean="0"/>
              <a:t>funding</a:t>
            </a:r>
            <a:r>
              <a:rPr lang="es-CL" sz="1200" b="0" baseline="0" dirty="0" smtClean="0"/>
              <a:t>/ subsidies: </a:t>
            </a:r>
            <a:r>
              <a:rPr lang="es-CL" sz="1200" b="0" dirty="0" err="1" smtClean="0"/>
              <a:t>Beneficiaries</a:t>
            </a:r>
            <a:r>
              <a:rPr lang="es-CL" sz="1200" b="0" dirty="0" smtClean="0"/>
              <a:t>  of local INDAP </a:t>
            </a:r>
            <a:r>
              <a:rPr lang="es-CL" sz="1200" b="0" dirty="0" err="1" smtClean="0"/>
              <a:t>programs</a:t>
            </a:r>
            <a:r>
              <a:rPr lang="es-CL" sz="1200" b="0" dirty="0" smtClean="0"/>
              <a:t> </a:t>
            </a:r>
          </a:p>
          <a:p>
            <a:pPr>
              <a:buFontTx/>
              <a:buNone/>
            </a:pPr>
            <a:r>
              <a:rPr lang="es-CL" sz="1200" b="0" dirty="0" err="1" smtClean="0"/>
              <a:t>Support</a:t>
            </a:r>
            <a:r>
              <a:rPr lang="es-CL" sz="1200" b="0" dirty="0" smtClean="0"/>
              <a:t> </a:t>
            </a:r>
            <a:r>
              <a:rPr lang="es-CL" sz="1200" b="0" dirty="0" err="1" smtClean="0"/>
              <a:t>during</a:t>
            </a:r>
            <a:r>
              <a:rPr lang="es-CL" sz="1200" b="0" dirty="0" smtClean="0"/>
              <a:t> </a:t>
            </a:r>
            <a:r>
              <a:rPr lang="es-CL" sz="1200" b="0" baseline="0" dirty="0" err="1" smtClean="0"/>
              <a:t>drought</a:t>
            </a:r>
            <a:r>
              <a:rPr lang="es-CL" sz="1200" b="0" baseline="0" dirty="0" smtClean="0"/>
              <a:t> </a:t>
            </a:r>
            <a:r>
              <a:rPr lang="es-CL" sz="1200" b="0" baseline="0" dirty="0" err="1" smtClean="0"/>
              <a:t>recovery</a:t>
            </a:r>
            <a:r>
              <a:rPr lang="es-CL" sz="1200" b="0" baseline="0" dirty="0" smtClean="0"/>
              <a:t>: </a:t>
            </a:r>
            <a:r>
              <a:rPr lang="es-CL" sz="1200" b="0" baseline="0" dirty="0" err="1" smtClean="0"/>
              <a:t>Agroseguros</a:t>
            </a:r>
            <a:endParaRPr lang="es-CL" b="0"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12</a:t>
            </a:fld>
            <a:endParaRPr lang="es-CL"/>
          </a:p>
        </p:txBody>
      </p:sp>
    </p:spTree>
    <p:extLst>
      <p:ext uri="{BB962C8B-B14F-4D97-AF65-F5344CB8AC3E}">
        <p14:creationId xmlns:p14="http://schemas.microsoft.com/office/powerpoint/2010/main" val="303026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2</a:t>
            </a:fld>
            <a:endParaRPr lang="es-CL"/>
          </a:p>
        </p:txBody>
      </p:sp>
    </p:spTree>
    <p:extLst>
      <p:ext uri="{BB962C8B-B14F-4D97-AF65-F5344CB8AC3E}">
        <p14:creationId xmlns:p14="http://schemas.microsoft.com/office/powerpoint/2010/main" val="109456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err="1" smtClean="0"/>
              <a:t>Exposure</a:t>
            </a:r>
            <a:r>
              <a:rPr lang="es-CL" dirty="0" smtClean="0"/>
              <a:t> as </a:t>
            </a:r>
            <a:r>
              <a:rPr lang="es-CL" dirty="0" err="1" smtClean="0"/>
              <a:t>the</a:t>
            </a:r>
            <a:r>
              <a:rPr lang="es-CL" dirty="0" smtClean="0"/>
              <a:t> </a:t>
            </a:r>
            <a:r>
              <a:rPr lang="es-CL" dirty="0" err="1" smtClean="0"/>
              <a:t>characteristics</a:t>
            </a:r>
            <a:r>
              <a:rPr lang="es-CL" dirty="0" smtClean="0"/>
              <a:t> of </a:t>
            </a:r>
            <a:r>
              <a:rPr lang="es-CL" dirty="0" err="1" smtClean="0"/>
              <a:t>the</a:t>
            </a:r>
            <a:r>
              <a:rPr lang="es-CL" dirty="0" smtClean="0"/>
              <a:t> </a:t>
            </a:r>
            <a:r>
              <a:rPr lang="es-CL" dirty="0" err="1" smtClean="0"/>
              <a:t>hazards</a:t>
            </a:r>
            <a:r>
              <a:rPr lang="es-CL" dirty="0" smtClean="0"/>
              <a:t> (</a:t>
            </a:r>
            <a:r>
              <a:rPr lang="es-CL" dirty="0" err="1" smtClean="0"/>
              <a:t>e.g</a:t>
            </a:r>
            <a:r>
              <a:rPr lang="es-CL" dirty="0" smtClean="0"/>
              <a:t>. </a:t>
            </a:r>
            <a:r>
              <a:rPr lang="es-CL" dirty="0" err="1" smtClean="0"/>
              <a:t>drought</a:t>
            </a:r>
            <a:r>
              <a:rPr lang="es-CL" dirty="0" smtClean="0"/>
              <a:t>) vs.</a:t>
            </a:r>
          </a:p>
          <a:p>
            <a:r>
              <a:rPr lang="es-CL" dirty="0" err="1" smtClean="0"/>
              <a:t>Exposure</a:t>
            </a:r>
            <a:r>
              <a:rPr lang="es-CL" dirty="0" smtClean="0"/>
              <a:t> </a:t>
            </a:r>
            <a:r>
              <a:rPr lang="en-US" sz="1200" b="0" i="0" u="none" strike="noStrike" kern="1200" baseline="0" dirty="0" smtClean="0">
                <a:solidFill>
                  <a:schemeClr val="tx1"/>
                </a:solidFill>
                <a:latin typeface="+mn-lt"/>
                <a:ea typeface="+mn-ea"/>
                <a:cs typeface="+mn-cs"/>
              </a:rPr>
              <a:t>comprising all the assets exposed, to the effects of a hazard; as </a:t>
            </a:r>
            <a:r>
              <a:rPr lang="en-US" sz="1200" b="0" i="0" kern="1200" dirty="0" smtClean="0">
                <a:solidFill>
                  <a:schemeClr val="tx1"/>
                </a:solidFill>
                <a:effectLst/>
                <a:latin typeface="+mn-lt"/>
                <a:ea typeface="+mn-ea"/>
                <a:cs typeface="+mn-cs"/>
              </a:rPr>
              <a:t>a function of the geographic location of the elements. </a:t>
            </a:r>
            <a:endParaRPr lang="es-CL"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3</a:t>
            </a:fld>
            <a:endParaRPr lang="es-CL"/>
          </a:p>
        </p:txBody>
      </p:sp>
    </p:spTree>
    <p:extLst>
      <p:ext uri="{BB962C8B-B14F-4D97-AF65-F5344CB8AC3E}">
        <p14:creationId xmlns:p14="http://schemas.microsoft.com/office/powerpoint/2010/main" val="294918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4</a:t>
            </a:fld>
            <a:endParaRPr lang="es-CL"/>
          </a:p>
        </p:txBody>
      </p:sp>
    </p:spTree>
    <p:extLst>
      <p:ext uri="{BB962C8B-B14F-4D97-AF65-F5344CB8AC3E}">
        <p14:creationId xmlns:p14="http://schemas.microsoft.com/office/powerpoint/2010/main" val="417238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s-MX" dirty="0" err="1" smtClean="0"/>
              <a:t>Municipality</a:t>
            </a:r>
            <a:r>
              <a:rPr lang="es-MX" dirty="0" smtClean="0"/>
              <a:t> </a:t>
            </a:r>
            <a:r>
              <a:rPr lang="es-MX" dirty="0" err="1" smtClean="0"/>
              <a:t>better</a:t>
            </a:r>
            <a:r>
              <a:rPr lang="es-MX" baseline="0" dirty="0" smtClean="0"/>
              <a:t> in </a:t>
            </a:r>
            <a:r>
              <a:rPr lang="es-MX" baseline="0" dirty="0" err="1" smtClean="0"/>
              <a:t>decision</a:t>
            </a:r>
            <a:r>
              <a:rPr lang="es-MX" baseline="0" dirty="0" smtClean="0"/>
              <a:t> </a:t>
            </a:r>
            <a:r>
              <a:rPr lang="es-MX" baseline="0" dirty="0" err="1" smtClean="0"/>
              <a:t>making</a:t>
            </a:r>
            <a:r>
              <a:rPr lang="es-MX" baseline="0" dirty="0" smtClean="0"/>
              <a:t> </a:t>
            </a:r>
            <a:r>
              <a:rPr lang="es-MX" baseline="0" dirty="0" err="1" smtClean="0"/>
              <a:t>process</a:t>
            </a:r>
            <a:r>
              <a:rPr lang="es-MX" baseline="0" dirty="0" smtClean="0"/>
              <a:t>. </a:t>
            </a:r>
            <a:r>
              <a:rPr lang="es-MX" baseline="0" dirty="0" err="1" smtClean="0"/>
              <a:t>Difficult</a:t>
            </a:r>
            <a:r>
              <a:rPr lang="es-MX" baseline="0" dirty="0" smtClean="0"/>
              <a:t> to </a:t>
            </a:r>
            <a:r>
              <a:rPr lang="es-MX" baseline="0" dirty="0" err="1" smtClean="0"/>
              <a:t>implement</a:t>
            </a:r>
            <a:r>
              <a:rPr lang="es-MX" baseline="0" dirty="0" smtClean="0"/>
              <a:t> </a:t>
            </a:r>
            <a:r>
              <a:rPr lang="es-MX" baseline="0" dirty="0" err="1" smtClean="0"/>
              <a:t>legislation</a:t>
            </a:r>
            <a:r>
              <a:rPr lang="es-MX" baseline="0" dirty="0" smtClean="0"/>
              <a:t> </a:t>
            </a:r>
            <a:r>
              <a:rPr lang="es-MX" baseline="0" dirty="0" err="1" smtClean="0"/>
              <a:t>on</a:t>
            </a:r>
            <a:r>
              <a:rPr lang="es-MX" baseline="0" dirty="0" smtClean="0"/>
              <a:t> </a:t>
            </a:r>
            <a:r>
              <a:rPr lang="es-MX" baseline="0" dirty="0" err="1" smtClean="0"/>
              <a:t>catchment</a:t>
            </a:r>
            <a:r>
              <a:rPr lang="es-MX" baseline="0" dirty="0" smtClean="0"/>
              <a:t> </a:t>
            </a:r>
            <a:r>
              <a:rPr lang="es-MX" baseline="0" dirty="0" err="1" smtClean="0"/>
              <a:t>level</a:t>
            </a:r>
            <a:endParaRPr lang="es-MX" baseline="0" dirty="0" smtClean="0"/>
          </a:p>
          <a:p>
            <a:pPr marL="171450" indent="-171450">
              <a:buFontTx/>
              <a:buChar char="-"/>
            </a:pPr>
            <a:r>
              <a:rPr lang="es-MX" baseline="0" dirty="0" err="1" smtClean="0"/>
              <a:t>Catchment</a:t>
            </a:r>
            <a:r>
              <a:rPr lang="es-MX" baseline="0" dirty="0" smtClean="0"/>
              <a:t> </a:t>
            </a:r>
            <a:r>
              <a:rPr lang="es-MX" baseline="0" dirty="0" err="1" smtClean="0"/>
              <a:t>often</a:t>
            </a:r>
            <a:r>
              <a:rPr lang="es-MX" baseline="0" dirty="0" smtClean="0"/>
              <a:t> a </a:t>
            </a:r>
            <a:r>
              <a:rPr lang="es-MX" baseline="0" dirty="0" err="1" smtClean="0"/>
              <a:t>too</a:t>
            </a:r>
            <a:r>
              <a:rPr lang="es-MX" baseline="0" dirty="0" smtClean="0"/>
              <a:t> </a:t>
            </a:r>
            <a:r>
              <a:rPr lang="es-MX" baseline="0" dirty="0" err="1" smtClean="0"/>
              <a:t>large</a:t>
            </a:r>
            <a:r>
              <a:rPr lang="es-MX" baseline="0" dirty="0" smtClean="0"/>
              <a:t> </a:t>
            </a:r>
            <a:r>
              <a:rPr lang="es-MX" baseline="0" dirty="0" err="1" smtClean="0"/>
              <a:t>heterogenity</a:t>
            </a:r>
            <a:r>
              <a:rPr lang="es-MX" baseline="0" dirty="0" smtClean="0"/>
              <a:t> of </a:t>
            </a:r>
            <a:r>
              <a:rPr lang="es-MX" baseline="0" dirty="0" err="1" smtClean="0"/>
              <a:t>indicators</a:t>
            </a:r>
            <a:endParaRPr lang="es-MX" baseline="0" dirty="0" smtClean="0"/>
          </a:p>
          <a:p>
            <a:pPr marL="171450" indent="-171450">
              <a:buFontTx/>
              <a:buChar char="-"/>
            </a:pPr>
            <a:endParaRPr lang="es-MX" dirty="0"/>
          </a:p>
        </p:txBody>
      </p:sp>
      <p:sp>
        <p:nvSpPr>
          <p:cNvPr id="4" name="3 Marcador de número de diapositiva"/>
          <p:cNvSpPr>
            <a:spLocks noGrp="1"/>
          </p:cNvSpPr>
          <p:nvPr>
            <p:ph type="sldNum" sz="quarter" idx="10"/>
          </p:nvPr>
        </p:nvSpPr>
        <p:spPr/>
        <p:txBody>
          <a:bodyPr/>
          <a:lstStyle/>
          <a:p>
            <a:fld id="{FDDCCBF6-3164-4419-8C4C-73159BC9FD6A}" type="slidenum">
              <a:rPr lang="es-MX" smtClean="0"/>
              <a:pPr/>
              <a:t>5</a:t>
            </a:fld>
            <a:endParaRPr lang="es-MX"/>
          </a:p>
        </p:txBody>
      </p:sp>
    </p:spTree>
    <p:extLst>
      <p:ext uri="{BB962C8B-B14F-4D97-AF65-F5344CB8AC3E}">
        <p14:creationId xmlns:p14="http://schemas.microsoft.com/office/powerpoint/2010/main" val="92556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b="0" dirty="0" err="1" smtClean="0"/>
              <a:t>Iyengar</a:t>
            </a:r>
            <a:r>
              <a:rPr lang="es-CL" b="0" dirty="0" smtClean="0"/>
              <a:t> &amp; </a:t>
            </a:r>
            <a:r>
              <a:rPr lang="es-CL" b="0" dirty="0" err="1" smtClean="0"/>
              <a:t>Sudarshan</a:t>
            </a:r>
            <a:r>
              <a:rPr lang="es-CL" b="0" dirty="0" smtClean="0"/>
              <a:t> (1982) </a:t>
            </a:r>
            <a:r>
              <a:rPr lang="es-CL" b="0" dirty="0" err="1" smtClean="0"/>
              <a:t>methodology</a:t>
            </a:r>
            <a:r>
              <a:rPr lang="es-CL" b="0" dirty="0" smtClean="0"/>
              <a:t> as a </a:t>
            </a:r>
            <a:r>
              <a:rPr lang="es-CL" b="0" dirty="0" err="1" smtClean="0"/>
              <a:t>statistical</a:t>
            </a:r>
            <a:r>
              <a:rPr lang="es-CL" b="0" dirty="0" smtClean="0"/>
              <a:t> </a:t>
            </a:r>
            <a:r>
              <a:rPr lang="es-CL" b="0" dirty="0" err="1" smtClean="0"/>
              <a:t>approach</a:t>
            </a:r>
            <a:r>
              <a:rPr lang="es-CL"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&gt; The choice of the weights in this manner would ensure that large variation in any one of the indicators would not unduly dominate the contribution of the rest of the indicators and distort the overall ranking of the countries (</a:t>
            </a:r>
            <a:r>
              <a:rPr lang="en-US" sz="1200" b="0" i="0" u="none" strike="noStrike" kern="1200" baseline="0" dirty="0" err="1" smtClean="0">
                <a:solidFill>
                  <a:schemeClr val="tx1"/>
                </a:solidFill>
                <a:latin typeface="+mn-lt"/>
                <a:ea typeface="+mn-ea"/>
                <a:cs typeface="+mn-cs"/>
              </a:rPr>
              <a:t>Iyengar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Sudarshan</a:t>
            </a:r>
            <a:r>
              <a:rPr lang="en-US" sz="1200" b="0" i="0" u="none" strike="noStrike" kern="1200" baseline="0" dirty="0" smtClean="0">
                <a:solidFill>
                  <a:schemeClr val="tx1"/>
                </a:solidFill>
                <a:latin typeface="+mn-lt"/>
                <a:ea typeface="+mn-ea"/>
                <a:cs typeface="+mn-cs"/>
              </a:rPr>
              <a:t>, 1982). </a:t>
            </a:r>
            <a:endParaRPr lang="es-CL" b="0" dirty="0" smtClean="0"/>
          </a:p>
          <a:p>
            <a:endParaRPr lang="es-CL" dirty="0"/>
          </a:p>
        </p:txBody>
      </p:sp>
      <p:sp>
        <p:nvSpPr>
          <p:cNvPr id="4" name="Marcador de número de diapositiva 3"/>
          <p:cNvSpPr>
            <a:spLocks noGrp="1"/>
          </p:cNvSpPr>
          <p:nvPr>
            <p:ph type="sldNum" sz="quarter" idx="10"/>
          </p:nvPr>
        </p:nvSpPr>
        <p:spPr/>
        <p:txBody>
          <a:bodyPr/>
          <a:lstStyle/>
          <a:p>
            <a:fld id="{02A78770-AFF5-4591-B3F9-DF9757063F69}" type="slidenum">
              <a:rPr lang="es-CL" smtClean="0"/>
              <a:pPr/>
              <a:t>6</a:t>
            </a:fld>
            <a:endParaRPr lang="es-CL"/>
          </a:p>
        </p:txBody>
      </p:sp>
    </p:spTree>
    <p:extLst>
      <p:ext uri="{BB962C8B-B14F-4D97-AF65-F5344CB8AC3E}">
        <p14:creationId xmlns:p14="http://schemas.microsoft.com/office/powerpoint/2010/main" val="130830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DDCCBF6-3164-4419-8C4C-73159BC9FD6A}" type="slidenum">
              <a:rPr lang="es-MX" smtClean="0"/>
              <a:pPr/>
              <a:t>9</a:t>
            </a:fld>
            <a:endParaRPr lang="es-MX"/>
          </a:p>
        </p:txBody>
      </p:sp>
    </p:spTree>
    <p:extLst>
      <p:ext uri="{BB962C8B-B14F-4D97-AF65-F5344CB8AC3E}">
        <p14:creationId xmlns:p14="http://schemas.microsoft.com/office/powerpoint/2010/main" val="71115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10</a:t>
            </a:fld>
            <a:endParaRPr lang="es-CL"/>
          </a:p>
        </p:txBody>
      </p:sp>
    </p:spTree>
    <p:extLst>
      <p:ext uri="{BB962C8B-B14F-4D97-AF65-F5344CB8AC3E}">
        <p14:creationId xmlns:p14="http://schemas.microsoft.com/office/powerpoint/2010/main" val="60492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2A78770-AFF5-4591-B3F9-DF9757063F69}" type="slidenum">
              <a:rPr lang="es-CL" smtClean="0"/>
              <a:pPr/>
              <a:t>11</a:t>
            </a:fld>
            <a:endParaRPr lang="es-CL"/>
          </a:p>
        </p:txBody>
      </p:sp>
    </p:spTree>
    <p:extLst>
      <p:ext uri="{BB962C8B-B14F-4D97-AF65-F5344CB8AC3E}">
        <p14:creationId xmlns:p14="http://schemas.microsoft.com/office/powerpoint/2010/main" val="384193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FD3E5A-DFFD-464F-81C8-5EEFEE5B9577}" type="datetimeFigureOut">
              <a:rPr lang="es-CL" smtClean="0"/>
              <a:pPr/>
              <a:t>23-02-2016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E2CF7D5-34DD-4CEF-A33F-1EA9855A3543}" type="slidenum">
              <a:rPr lang="es-CL" smtClean="0"/>
              <a:pPr/>
              <a:t>‹#›</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D3E5A-DFFD-464F-81C8-5EEFEE5B9577}" type="datetimeFigureOut">
              <a:rPr lang="es-CL" smtClean="0"/>
              <a:pPr/>
              <a:t>23-02-2016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CF7D5-34DD-4CEF-A33F-1EA9855A3543}" type="slidenum">
              <a:rPr lang="es-CL" smtClean="0"/>
              <a:pPr/>
              <a:t>‹#›</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image" Target="../media/image12.png"/><Relationship Id="rId89" Type="http://schemas.openxmlformats.org/officeDocument/2006/relationships/image" Target="../media/image17.png"/><Relationship Id="rId97" Type="http://schemas.openxmlformats.org/officeDocument/2006/relationships/image" Target="../media/image25.pn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image" Target="../media/image20.jpe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image" Target="../media/image15.png"/><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image" Target="../media/image100.png"/><Relationship Id="rId90" Type="http://schemas.openxmlformats.org/officeDocument/2006/relationships/image" Target="../media/image18.png"/><Relationship Id="rId95" Type="http://schemas.openxmlformats.org/officeDocument/2006/relationships/image" Target="../media/image23.png"/><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slideLayout" Target="../slideLayouts/slideLayout1.xml"/><Relationship Id="rId85" Type="http://schemas.openxmlformats.org/officeDocument/2006/relationships/image" Target="../media/image13.png"/><Relationship Id="rId93" Type="http://schemas.openxmlformats.org/officeDocument/2006/relationships/image" Target="../media/image21.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image" Target="../media/image11.png"/><Relationship Id="rId88" Type="http://schemas.openxmlformats.org/officeDocument/2006/relationships/image" Target="../media/image16.png"/><Relationship Id="rId91" Type="http://schemas.openxmlformats.org/officeDocument/2006/relationships/image" Target="../media/image19.png"/><Relationship Id="rId96" Type="http://schemas.openxmlformats.org/officeDocument/2006/relationships/image" Target="../media/image24.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notesSlide" Target="../notesSlides/notesSlide5.xml"/><Relationship Id="rId86" Type="http://schemas.openxmlformats.org/officeDocument/2006/relationships/image" Target="../media/image14.png"/><Relationship Id="rId94" Type="http://schemas.openxmlformats.org/officeDocument/2006/relationships/image" Target="../media/image22.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a:spLocks/>
          </p:cNvSpPr>
          <p:nvPr/>
        </p:nvSpPr>
        <p:spPr bwMode="auto">
          <a:xfrm>
            <a:off x="0" y="2204864"/>
            <a:ext cx="9144000" cy="253804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CL" altLang="en-US">
              <a:solidFill>
                <a:schemeClr val="bg1"/>
              </a:solidFill>
            </a:endParaRPr>
          </a:p>
        </p:txBody>
      </p:sp>
      <p:sp>
        <p:nvSpPr>
          <p:cNvPr id="3" name="2 Subtítulo"/>
          <p:cNvSpPr>
            <a:spLocks noGrp="1"/>
          </p:cNvSpPr>
          <p:nvPr>
            <p:ph type="subTitle" idx="1"/>
          </p:nvPr>
        </p:nvSpPr>
        <p:spPr>
          <a:xfrm>
            <a:off x="539552" y="2564904"/>
            <a:ext cx="8280920" cy="3960440"/>
          </a:xfrm>
          <a:ln>
            <a:noFill/>
          </a:ln>
        </p:spPr>
        <p:txBody>
          <a:bodyPr>
            <a:normAutofit/>
          </a:bodyPr>
          <a:lstStyle/>
          <a:p>
            <a:r>
              <a:rPr lang="es-CL" sz="5000" dirty="0" err="1" smtClean="0">
                <a:solidFill>
                  <a:schemeClr val="bg1"/>
                </a:solidFill>
              </a:rPr>
              <a:t>Developing</a:t>
            </a:r>
            <a:r>
              <a:rPr lang="es-CL" sz="5000" dirty="0" smtClean="0">
                <a:solidFill>
                  <a:schemeClr val="bg1"/>
                </a:solidFill>
              </a:rPr>
              <a:t> </a:t>
            </a:r>
            <a:r>
              <a:rPr lang="es-CL" sz="5000" dirty="0" err="1" smtClean="0">
                <a:solidFill>
                  <a:schemeClr val="bg1"/>
                </a:solidFill>
              </a:rPr>
              <a:t>the</a:t>
            </a:r>
            <a:r>
              <a:rPr lang="es-CL" sz="5000" dirty="0" smtClean="0">
                <a:solidFill>
                  <a:schemeClr val="bg1"/>
                </a:solidFill>
              </a:rPr>
              <a:t> </a:t>
            </a:r>
            <a:r>
              <a:rPr lang="es-CL" sz="5000" dirty="0" err="1" smtClean="0">
                <a:solidFill>
                  <a:schemeClr val="bg1"/>
                </a:solidFill>
              </a:rPr>
              <a:t>Drought</a:t>
            </a:r>
            <a:r>
              <a:rPr lang="es-CL" sz="5000" dirty="0" smtClean="0">
                <a:solidFill>
                  <a:schemeClr val="bg1"/>
                </a:solidFill>
              </a:rPr>
              <a:t> </a:t>
            </a:r>
            <a:r>
              <a:rPr lang="es-CL" sz="5000" dirty="0" err="1" smtClean="0">
                <a:solidFill>
                  <a:schemeClr val="bg1"/>
                </a:solidFill>
              </a:rPr>
              <a:t>Vulnerability</a:t>
            </a:r>
            <a:r>
              <a:rPr lang="es-CL" sz="5000" dirty="0" smtClean="0">
                <a:solidFill>
                  <a:schemeClr val="bg1"/>
                </a:solidFill>
              </a:rPr>
              <a:t> </a:t>
            </a:r>
            <a:r>
              <a:rPr lang="es-CL" sz="5000" dirty="0" err="1" smtClean="0">
                <a:solidFill>
                  <a:schemeClr val="bg1"/>
                </a:solidFill>
              </a:rPr>
              <a:t>Map</a:t>
            </a:r>
            <a:r>
              <a:rPr lang="es-CL" sz="5000" dirty="0" smtClean="0">
                <a:solidFill>
                  <a:schemeClr val="bg1"/>
                </a:solidFill>
              </a:rPr>
              <a:t> of</a:t>
            </a:r>
            <a:r>
              <a:rPr lang="es-CL" sz="5000" dirty="0" smtClean="0">
                <a:solidFill>
                  <a:schemeClr val="bg1"/>
                </a:solidFill>
              </a:rPr>
              <a:t> </a:t>
            </a:r>
            <a:r>
              <a:rPr lang="es-CL" sz="5000" dirty="0" smtClean="0">
                <a:solidFill>
                  <a:schemeClr val="bg1"/>
                </a:solidFill>
              </a:rPr>
              <a:t>Chile</a:t>
            </a:r>
            <a:endParaRPr lang="es-CL" sz="5000" dirty="0">
              <a:solidFill>
                <a:schemeClr val="bg1"/>
              </a:solidFill>
            </a:endParaRPr>
          </a:p>
        </p:txBody>
      </p:sp>
      <p:sp>
        <p:nvSpPr>
          <p:cNvPr id="9" name="Espace réservé du contenu 1"/>
          <p:cNvSpPr txBox="1">
            <a:spLocks/>
          </p:cNvSpPr>
          <p:nvPr/>
        </p:nvSpPr>
        <p:spPr>
          <a:xfrm>
            <a:off x="683568" y="5624760"/>
            <a:ext cx="7713663" cy="1081087"/>
          </a:xfrm>
          <a:prstGeom prst="rect">
            <a:avLst/>
          </a:prstGeom>
          <a:noFill/>
        </p:spPr>
        <p:txBody>
          <a:bodyPr anchor="ctr">
            <a:normAutofit fontScale="70000" lnSpcReduction="20000"/>
          </a:bodyPr>
          <a:lstStyle/>
          <a:p>
            <a:pPr algn="ctr">
              <a:defRPr/>
            </a:pPr>
            <a:r>
              <a:rPr lang="en-US" sz="2800" b="1" dirty="0">
                <a:solidFill>
                  <a:schemeClr val="tx2"/>
                </a:solidFill>
              </a:rPr>
              <a:t>Koen Verbist </a:t>
            </a:r>
            <a:r>
              <a:rPr lang="en-US" sz="2800" b="1" dirty="0" smtClean="0">
                <a:solidFill>
                  <a:schemeClr val="tx2"/>
                </a:solidFill>
              </a:rPr>
              <a:t> and Froukje Kuijk    </a:t>
            </a:r>
            <a:endParaRPr lang="en-US" sz="2800" b="1" dirty="0" smtClean="0">
              <a:solidFill>
                <a:schemeClr val="tx2"/>
              </a:solidFill>
            </a:endParaRPr>
          </a:p>
          <a:p>
            <a:pPr algn="ctr">
              <a:defRPr/>
            </a:pPr>
            <a:r>
              <a:rPr lang="en-US" sz="2800" dirty="0" smtClean="0">
                <a:solidFill>
                  <a:schemeClr val="tx2"/>
                </a:solidFill>
                <a:latin typeface="+mn-lt"/>
                <a:cs typeface="+mn-cs"/>
              </a:rPr>
              <a:t>Hydrological </a:t>
            </a:r>
            <a:r>
              <a:rPr lang="en-US" sz="2800" dirty="0">
                <a:solidFill>
                  <a:schemeClr val="tx2"/>
                </a:solidFill>
                <a:latin typeface="+mn-lt"/>
                <a:cs typeface="+mn-cs"/>
              </a:rPr>
              <a:t>Systems and Water Scarcity Section</a:t>
            </a:r>
          </a:p>
          <a:p>
            <a:pPr algn="ctr" eaLnBrk="1" fontAlgn="auto" hangingPunct="1">
              <a:spcBef>
                <a:spcPts val="0"/>
              </a:spcBef>
              <a:spcAft>
                <a:spcPts val="0"/>
              </a:spcAft>
              <a:defRPr/>
            </a:pPr>
            <a:r>
              <a:rPr lang="en-US" sz="2800" dirty="0">
                <a:solidFill>
                  <a:schemeClr val="tx2"/>
                </a:solidFill>
                <a:latin typeface="+mn-lt"/>
                <a:cs typeface="+mn-cs"/>
              </a:rPr>
              <a:t>International Hydrological </a:t>
            </a:r>
            <a:r>
              <a:rPr lang="en-US" sz="2800" dirty="0" err="1">
                <a:solidFill>
                  <a:schemeClr val="tx2"/>
                </a:solidFill>
                <a:latin typeface="+mn-lt"/>
                <a:cs typeface="+mn-cs"/>
              </a:rPr>
              <a:t>Programme</a:t>
            </a:r>
            <a:r>
              <a:rPr lang="en-US" sz="2800" dirty="0">
                <a:solidFill>
                  <a:schemeClr val="tx2"/>
                </a:solidFill>
                <a:latin typeface="+mn-lt"/>
                <a:cs typeface="+mn-cs"/>
              </a:rPr>
              <a:t> (IHP) </a:t>
            </a:r>
          </a:p>
          <a:p>
            <a:pPr algn="ctr" eaLnBrk="1" fontAlgn="auto" hangingPunct="1">
              <a:spcBef>
                <a:spcPts val="0"/>
              </a:spcBef>
              <a:spcAft>
                <a:spcPts val="0"/>
              </a:spcAft>
              <a:defRPr/>
            </a:pPr>
            <a:r>
              <a:rPr lang="en-US" sz="2800" dirty="0">
                <a:solidFill>
                  <a:schemeClr val="tx2"/>
                </a:solidFill>
                <a:latin typeface="+mn-lt"/>
                <a:cs typeface="+mn-cs"/>
              </a:rPr>
              <a:t>UNESCO</a:t>
            </a:r>
          </a:p>
        </p:txBody>
      </p:sp>
      <p:pic>
        <p:nvPicPr>
          <p:cNvPr id="13" name="Picture 10" descr="Flanders_horizonta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48680"/>
            <a:ext cx="2074552" cy="103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57"/>
          <p:cNvPicPr/>
          <p:nvPr/>
        </p:nvPicPr>
        <p:blipFill>
          <a:blip r:embed="rId4" cstate="print">
            <a:extLst>
              <a:ext uri="{28A0092B-C50C-407E-A947-70E740481C1C}">
                <a14:useLocalDpi xmlns:a14="http://schemas.microsoft.com/office/drawing/2010/main" val="0"/>
              </a:ext>
            </a:extLst>
          </a:blip>
          <a:stretch>
            <a:fillRect/>
          </a:stretch>
        </p:blipFill>
        <p:spPr>
          <a:xfrm>
            <a:off x="107504" y="531204"/>
            <a:ext cx="936104" cy="1038039"/>
          </a:xfrm>
          <a:prstGeom prst="rect">
            <a:avLst/>
          </a:prstGeom>
        </p:spPr>
      </p:pic>
      <p:pic>
        <p:nvPicPr>
          <p:cNvPr id="14" name="Imagen 156"/>
          <p:cNvPicPr/>
          <p:nvPr/>
        </p:nvPicPr>
        <p:blipFill>
          <a:blip r:embed="rId5" cstate="print">
            <a:extLst>
              <a:ext uri="{28A0092B-C50C-407E-A947-70E740481C1C}">
                <a14:useLocalDpi xmlns:a14="http://schemas.microsoft.com/office/drawing/2010/main" val="0"/>
              </a:ext>
            </a:extLst>
          </a:blip>
          <a:stretch>
            <a:fillRect/>
          </a:stretch>
        </p:blipFill>
        <p:spPr>
          <a:xfrm>
            <a:off x="6070190" y="583335"/>
            <a:ext cx="1812693" cy="519019"/>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1115616" y="531203"/>
            <a:ext cx="2073377" cy="1162591"/>
          </a:xfrm>
          <a:prstGeom prst="rect">
            <a:avLst/>
          </a:prstGeom>
        </p:spPr>
      </p:pic>
      <p:pic>
        <p:nvPicPr>
          <p:cNvPr id="16" name="Picture 15"/>
          <p:cNvPicPr/>
          <p:nvPr/>
        </p:nvPicPr>
        <p:blipFill>
          <a:blip r:embed="rId7">
            <a:extLst>
              <a:ext uri="{28A0092B-C50C-407E-A947-70E740481C1C}">
                <a14:useLocalDpi xmlns:a14="http://schemas.microsoft.com/office/drawing/2010/main" val="0"/>
              </a:ext>
            </a:extLst>
          </a:blip>
          <a:stretch>
            <a:fillRect/>
          </a:stretch>
        </p:blipFill>
        <p:spPr>
          <a:xfrm>
            <a:off x="6582381" y="1280000"/>
            <a:ext cx="2314575" cy="5784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p:nvPr/>
        </p:nvSpPr>
        <p:spPr>
          <a:xfrm>
            <a:off x="1475657" y="260648"/>
            <a:ext cx="7560840"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err="1" smtClean="0">
                <a:solidFill>
                  <a:schemeClr val="bg1"/>
                </a:solidFill>
              </a:rPr>
              <a:t>Vulnerability</a:t>
            </a:r>
            <a:r>
              <a:rPr lang="es-CL" sz="3200" dirty="0" smtClean="0">
                <a:solidFill>
                  <a:schemeClr val="bg1"/>
                </a:solidFill>
              </a:rPr>
              <a:t> </a:t>
            </a:r>
            <a:r>
              <a:rPr lang="es-CL" sz="3200" dirty="0" err="1" smtClean="0">
                <a:solidFill>
                  <a:schemeClr val="bg1"/>
                </a:solidFill>
              </a:rPr>
              <a:t>study</a:t>
            </a:r>
            <a:r>
              <a:rPr lang="es-CL" sz="3200" dirty="0" smtClean="0">
                <a:solidFill>
                  <a:schemeClr val="bg1"/>
                </a:solidFill>
              </a:rPr>
              <a:t> in Chile</a:t>
            </a:r>
            <a:endParaRPr lang="nl-BE" sz="3200" kern="1200" dirty="0">
              <a:solidFill>
                <a:schemeClr val="bg1"/>
              </a:solidFill>
            </a:endParaRPr>
          </a:p>
        </p:txBody>
      </p:sp>
      <p:sp>
        <p:nvSpPr>
          <p:cNvPr id="5" name="Oval 8"/>
          <p:cNvSpPr/>
          <p:nvPr/>
        </p:nvSpPr>
        <p:spPr>
          <a:xfrm>
            <a:off x="34816" y="15262"/>
            <a:ext cx="1701425" cy="1685546"/>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5 CuadroTexto"/>
          <p:cNvSpPr txBox="1"/>
          <p:nvPr/>
        </p:nvSpPr>
        <p:spPr>
          <a:xfrm>
            <a:off x="467544" y="1941123"/>
            <a:ext cx="7704856" cy="4108817"/>
          </a:xfrm>
          <a:prstGeom prst="rect">
            <a:avLst/>
          </a:prstGeom>
          <a:noFill/>
        </p:spPr>
        <p:txBody>
          <a:bodyPr wrap="square" rtlCol="0">
            <a:spAutoFit/>
          </a:bodyPr>
          <a:lstStyle/>
          <a:p>
            <a:pPr>
              <a:buFontTx/>
              <a:buChar char="-"/>
            </a:pPr>
            <a:r>
              <a:rPr lang="es-CL" sz="3000" b="1" dirty="0" smtClean="0"/>
              <a:t> </a:t>
            </a:r>
            <a:r>
              <a:rPr lang="es-CL" sz="3000" b="1" dirty="0" err="1" smtClean="0"/>
              <a:t>Objectives</a:t>
            </a:r>
            <a:r>
              <a:rPr lang="es-CL" sz="3000" b="1" dirty="0" smtClean="0"/>
              <a:t>/ </a:t>
            </a:r>
            <a:r>
              <a:rPr lang="es-CL" sz="3000" b="1" dirty="0" err="1" smtClean="0"/>
              <a:t>specific</a:t>
            </a:r>
            <a:r>
              <a:rPr lang="es-CL" sz="3000" b="1" dirty="0" smtClean="0"/>
              <a:t> target </a:t>
            </a:r>
            <a:r>
              <a:rPr lang="es-CL" sz="3000" b="1" dirty="0" err="1" smtClean="0"/>
              <a:t>group</a:t>
            </a:r>
            <a:r>
              <a:rPr lang="es-CL" sz="3000" b="1" dirty="0" smtClean="0"/>
              <a:t> </a:t>
            </a:r>
          </a:p>
          <a:p>
            <a:pPr lvl="1">
              <a:buFont typeface="Wingdings" pitchFamily="2" charset="2"/>
              <a:buChar char="Ø"/>
            </a:pPr>
            <a:r>
              <a:rPr lang="es-CL" sz="2600" dirty="0"/>
              <a:t> </a:t>
            </a:r>
            <a:r>
              <a:rPr lang="es-CL" sz="2500" dirty="0" err="1" smtClean="0"/>
              <a:t>incluiding</a:t>
            </a:r>
            <a:r>
              <a:rPr lang="es-CL" sz="2500" dirty="0" smtClean="0"/>
              <a:t> </a:t>
            </a:r>
            <a:r>
              <a:rPr lang="es-CL" sz="2500" dirty="0" err="1" smtClean="0"/>
              <a:t>agricultural</a:t>
            </a:r>
            <a:r>
              <a:rPr lang="es-CL" sz="2500" dirty="0" smtClean="0"/>
              <a:t> </a:t>
            </a:r>
            <a:r>
              <a:rPr lang="es-CL" sz="2500" dirty="0" err="1" smtClean="0"/>
              <a:t>factors</a:t>
            </a:r>
            <a:r>
              <a:rPr lang="es-CL" sz="2500" dirty="0" smtClean="0"/>
              <a:t> </a:t>
            </a:r>
          </a:p>
          <a:p>
            <a:pPr>
              <a:buFontTx/>
              <a:buChar char="-"/>
            </a:pPr>
            <a:r>
              <a:rPr lang="es-CL" sz="3000" dirty="0"/>
              <a:t> </a:t>
            </a:r>
            <a:r>
              <a:rPr lang="es-CL" sz="3000" b="1" dirty="0" err="1"/>
              <a:t>Selected</a:t>
            </a:r>
            <a:r>
              <a:rPr lang="es-CL" sz="3000" b="1" dirty="0"/>
              <a:t> </a:t>
            </a:r>
            <a:r>
              <a:rPr lang="es-CL" sz="3000" b="1" dirty="0" err="1" smtClean="0"/>
              <a:t>Indicators</a:t>
            </a:r>
            <a:r>
              <a:rPr lang="es-CL" sz="3000" b="1" dirty="0" smtClean="0"/>
              <a:t> </a:t>
            </a:r>
            <a:endParaRPr lang="es-CL" sz="3000" b="1" dirty="0" smtClean="0"/>
          </a:p>
          <a:p>
            <a:pPr lvl="1">
              <a:buFont typeface="Wingdings" pitchFamily="2" charset="2"/>
              <a:buChar char="ü"/>
            </a:pPr>
            <a:r>
              <a:rPr lang="es-CL" sz="2500" dirty="0" smtClean="0"/>
              <a:t> Data </a:t>
            </a:r>
            <a:r>
              <a:rPr lang="es-CL" sz="2500" dirty="0" err="1" smtClean="0"/>
              <a:t>available</a:t>
            </a:r>
            <a:endParaRPr lang="es-CL" sz="2500" dirty="0" smtClean="0"/>
          </a:p>
          <a:p>
            <a:pPr lvl="1">
              <a:buFont typeface="Wingdings" pitchFamily="2" charset="2"/>
              <a:buChar char="ü"/>
            </a:pPr>
            <a:r>
              <a:rPr lang="es-CL" sz="2500" dirty="0"/>
              <a:t> </a:t>
            </a:r>
            <a:r>
              <a:rPr lang="es-CL" sz="2500" dirty="0" err="1" smtClean="0"/>
              <a:t>Measurable</a:t>
            </a:r>
            <a:endParaRPr lang="es-CL" sz="2500" dirty="0" smtClean="0"/>
          </a:p>
          <a:p>
            <a:pPr lvl="1">
              <a:buFont typeface="Wingdings" pitchFamily="2" charset="2"/>
              <a:buChar char="ü"/>
            </a:pPr>
            <a:r>
              <a:rPr lang="es-CL" sz="2500" dirty="0" smtClean="0"/>
              <a:t> </a:t>
            </a:r>
            <a:r>
              <a:rPr lang="es-CL" sz="2500" dirty="0" err="1" smtClean="0"/>
              <a:t>Representative</a:t>
            </a:r>
            <a:r>
              <a:rPr lang="es-CL" sz="2500" dirty="0" smtClean="0"/>
              <a:t> </a:t>
            </a:r>
            <a:r>
              <a:rPr lang="es-CL" sz="2500" dirty="0" err="1" smtClean="0"/>
              <a:t>or</a:t>
            </a:r>
            <a:r>
              <a:rPr lang="es-CL" sz="2500" dirty="0" smtClean="0"/>
              <a:t> proxy of a </a:t>
            </a:r>
            <a:r>
              <a:rPr lang="es-CL" sz="2500" dirty="0" err="1" smtClean="0"/>
              <a:t>specific</a:t>
            </a:r>
            <a:r>
              <a:rPr lang="es-CL" sz="2500" dirty="0" smtClean="0"/>
              <a:t> </a:t>
            </a:r>
            <a:r>
              <a:rPr lang="es-CL" sz="2500" dirty="0" err="1" smtClean="0"/>
              <a:t>aspect</a:t>
            </a:r>
            <a:r>
              <a:rPr lang="es-CL" sz="2500" dirty="0" smtClean="0"/>
              <a:t> of </a:t>
            </a:r>
            <a:r>
              <a:rPr lang="es-CL" sz="2500" dirty="0" err="1" smtClean="0"/>
              <a:t>the</a:t>
            </a:r>
            <a:r>
              <a:rPr lang="es-CL" sz="2500" dirty="0" smtClean="0"/>
              <a:t>   </a:t>
            </a:r>
            <a:r>
              <a:rPr lang="es-CL" sz="2500" dirty="0" err="1" smtClean="0"/>
              <a:t>problem</a:t>
            </a:r>
            <a:endParaRPr lang="es-CL" sz="2500" dirty="0" smtClean="0"/>
          </a:p>
          <a:p>
            <a:pPr lvl="1">
              <a:buFont typeface="Wingdings" pitchFamily="2" charset="2"/>
              <a:buChar char="ü"/>
            </a:pPr>
            <a:r>
              <a:rPr lang="es-CL" sz="2500" dirty="0" smtClean="0"/>
              <a:t> </a:t>
            </a:r>
            <a:r>
              <a:rPr lang="es-CL" sz="2500" dirty="0" err="1" smtClean="0"/>
              <a:t>Nonredundant</a:t>
            </a:r>
            <a:endParaRPr lang="es-CL" sz="2500" dirty="0" smtClean="0"/>
          </a:p>
          <a:p>
            <a:pPr lvl="1">
              <a:buFont typeface="Wingdings" pitchFamily="2" charset="2"/>
              <a:buChar char="ü"/>
            </a:pPr>
            <a:r>
              <a:rPr lang="es-CL" sz="2500" dirty="0" smtClean="0"/>
              <a:t> </a:t>
            </a:r>
            <a:r>
              <a:rPr lang="es-CL" sz="2500" dirty="0" err="1" smtClean="0"/>
              <a:t>Available</a:t>
            </a:r>
            <a:r>
              <a:rPr lang="es-CL" sz="2500" dirty="0" smtClean="0"/>
              <a:t> at </a:t>
            </a:r>
            <a:r>
              <a:rPr lang="es-CL" sz="2500" dirty="0" err="1" smtClean="0"/>
              <a:t>high</a:t>
            </a:r>
            <a:r>
              <a:rPr lang="es-CL" sz="2500" dirty="0" smtClean="0"/>
              <a:t> </a:t>
            </a:r>
            <a:r>
              <a:rPr lang="es-CL" sz="2500" dirty="0" err="1" smtClean="0"/>
              <a:t>spatial</a:t>
            </a:r>
            <a:r>
              <a:rPr lang="es-CL" sz="2500" dirty="0" smtClean="0"/>
              <a:t> </a:t>
            </a:r>
            <a:r>
              <a:rPr lang="es-CL" sz="2500" dirty="0" err="1" smtClean="0"/>
              <a:t>resolution</a:t>
            </a:r>
            <a:endParaRPr lang="es-CL" sz="2500" dirty="0" smtClean="0"/>
          </a:p>
          <a:p>
            <a:pPr lvl="1">
              <a:buFont typeface="Wingdings" pitchFamily="2" charset="2"/>
              <a:buChar char="ü"/>
            </a:pPr>
            <a:r>
              <a:rPr lang="es-CL" sz="2500" dirty="0" err="1" smtClean="0"/>
              <a:t>Updated</a:t>
            </a:r>
            <a:r>
              <a:rPr lang="es-CL" sz="2500" dirty="0" smtClean="0"/>
              <a:t> ‘</a:t>
            </a:r>
            <a:r>
              <a:rPr lang="es-CL" sz="2500" dirty="0" err="1" smtClean="0"/>
              <a:t>regularly</a:t>
            </a:r>
            <a:r>
              <a:rPr lang="es-CL" sz="2500" dirty="0" smtClean="0"/>
              <a:t>’ (</a:t>
            </a:r>
            <a:r>
              <a:rPr lang="es-CL" sz="2500" dirty="0" err="1" smtClean="0"/>
              <a:t>every</a:t>
            </a:r>
            <a:r>
              <a:rPr lang="es-CL" sz="2500" dirty="0" smtClean="0"/>
              <a:t> 5-10 </a:t>
            </a:r>
            <a:r>
              <a:rPr lang="es-CL" sz="2500" dirty="0" err="1" smtClean="0"/>
              <a:t>years</a:t>
            </a:r>
            <a:r>
              <a:rPr lang="es-CL" sz="2500" dirty="0" smtClean="0"/>
              <a:t>)</a:t>
            </a:r>
            <a:endParaRPr lang="es-CL" sz="2500" dirty="0" smtClean="0"/>
          </a:p>
        </p:txBody>
      </p:sp>
      <p:sp>
        <p:nvSpPr>
          <p:cNvPr id="8" name="9 CuadroTexto"/>
          <p:cNvSpPr txBox="1">
            <a:spLocks noChangeArrowheads="1"/>
          </p:cNvSpPr>
          <p:nvPr/>
        </p:nvSpPr>
        <p:spPr bwMode="auto">
          <a:xfrm>
            <a:off x="5508104" y="2602970"/>
            <a:ext cx="3023617" cy="1328023"/>
          </a:xfrm>
          <a:prstGeom prst="round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es-CL" b="1" dirty="0" err="1" smtClean="0"/>
              <a:t>Economic</a:t>
            </a:r>
            <a:r>
              <a:rPr lang="es-CL" b="1" dirty="0" smtClean="0"/>
              <a:t> </a:t>
            </a:r>
            <a:r>
              <a:rPr lang="es-CL" b="1" dirty="0" err="1" smtClean="0"/>
              <a:t>Vulnerability</a:t>
            </a:r>
            <a:r>
              <a:rPr lang="es-CL" b="1" dirty="0" smtClean="0"/>
              <a:t> </a:t>
            </a:r>
            <a:endParaRPr lang="es-CL" b="1" dirty="0"/>
          </a:p>
          <a:p>
            <a:pPr eaLnBrk="1" fontAlgn="auto" hangingPunct="1">
              <a:spcBef>
                <a:spcPts val="0"/>
              </a:spcBef>
              <a:spcAft>
                <a:spcPts val="0"/>
              </a:spcAft>
              <a:defRPr/>
            </a:pPr>
            <a:r>
              <a:rPr lang="es-CL" b="1" dirty="0" smtClean="0"/>
              <a:t>Social </a:t>
            </a:r>
            <a:r>
              <a:rPr lang="es-CL" b="1" dirty="0" err="1" smtClean="0"/>
              <a:t>Vulnerability</a:t>
            </a:r>
            <a:endParaRPr lang="es-CL" b="1" dirty="0"/>
          </a:p>
          <a:p>
            <a:pPr eaLnBrk="1" fontAlgn="auto" hangingPunct="1">
              <a:spcBef>
                <a:spcPts val="0"/>
              </a:spcBef>
              <a:spcAft>
                <a:spcPts val="0"/>
              </a:spcAft>
              <a:defRPr/>
            </a:pPr>
            <a:r>
              <a:rPr lang="es-CL" b="1" dirty="0" err="1" smtClean="0"/>
              <a:t>Environmental</a:t>
            </a:r>
            <a:r>
              <a:rPr lang="es-CL" b="1" dirty="0" smtClean="0"/>
              <a:t> </a:t>
            </a:r>
            <a:r>
              <a:rPr lang="es-CL" b="1" dirty="0" err="1" smtClean="0"/>
              <a:t>Vulnerability</a:t>
            </a:r>
            <a:endParaRPr lang="es-CL" b="1" dirty="0" smtClean="0"/>
          </a:p>
          <a:p>
            <a:pPr eaLnBrk="1" fontAlgn="auto" hangingPunct="1">
              <a:spcBef>
                <a:spcPts val="0"/>
              </a:spcBef>
              <a:spcAft>
                <a:spcPts val="0"/>
              </a:spcAft>
              <a:defRPr/>
            </a:pPr>
            <a:r>
              <a:rPr lang="es-CL" b="1" dirty="0" err="1" smtClean="0">
                <a:solidFill>
                  <a:srgbClr val="C00000"/>
                </a:solidFill>
              </a:rPr>
              <a:t>Agricultural</a:t>
            </a:r>
            <a:r>
              <a:rPr lang="es-CL" b="1" dirty="0" smtClean="0">
                <a:solidFill>
                  <a:srgbClr val="C00000"/>
                </a:solidFill>
              </a:rPr>
              <a:t> </a:t>
            </a:r>
            <a:r>
              <a:rPr lang="es-CL" b="1" dirty="0" err="1" smtClean="0">
                <a:solidFill>
                  <a:srgbClr val="C00000"/>
                </a:solidFill>
              </a:rPr>
              <a:t>Vulnerability</a:t>
            </a:r>
            <a:endParaRPr lang="es-CL" b="1" dirty="0">
              <a:solidFill>
                <a:srgbClr val="C00000"/>
              </a:solidFill>
            </a:endParaRPr>
          </a:p>
        </p:txBody>
      </p:sp>
      <p:cxnSp>
        <p:nvCxnSpPr>
          <p:cNvPr id="10" name="9 Conector recto de flecha"/>
          <p:cNvCxnSpPr/>
          <p:nvPr/>
        </p:nvCxnSpPr>
        <p:spPr>
          <a:xfrm>
            <a:off x="3923928" y="2942946"/>
            <a:ext cx="1440160" cy="3240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340660899"/>
              </p:ext>
            </p:extLst>
          </p:nvPr>
        </p:nvGraphicFramePr>
        <p:xfrm>
          <a:off x="179512" y="404664"/>
          <a:ext cx="8767851" cy="6038408"/>
        </p:xfrm>
        <a:graphic>
          <a:graphicData uri="http://schemas.openxmlformats.org/drawingml/2006/table">
            <a:tbl>
              <a:tblPr firstRow="1" firstCol="1" bandRow="1">
                <a:tableStyleId>{5C22544A-7EE6-4342-B048-85BDC9FD1C3A}</a:tableStyleId>
              </a:tblPr>
              <a:tblGrid>
                <a:gridCol w="432049">
                  <a:extLst>
                    <a:ext uri="{9D8B030D-6E8A-4147-A177-3AD203B41FA5}">
                      <a16:colId xmlns="" xmlns:a16="http://schemas.microsoft.com/office/drawing/2014/main" val="20000"/>
                    </a:ext>
                  </a:extLst>
                </a:gridCol>
                <a:gridCol w="1355322">
                  <a:extLst>
                    <a:ext uri="{9D8B030D-6E8A-4147-A177-3AD203B41FA5}">
                      <a16:colId xmlns="" xmlns:a16="http://schemas.microsoft.com/office/drawing/2014/main" val="20001"/>
                    </a:ext>
                  </a:extLst>
                </a:gridCol>
                <a:gridCol w="2245077">
                  <a:extLst>
                    <a:ext uri="{9D8B030D-6E8A-4147-A177-3AD203B41FA5}">
                      <a16:colId xmlns="" xmlns:a16="http://schemas.microsoft.com/office/drawing/2014/main" val="20002"/>
                    </a:ext>
                  </a:extLst>
                </a:gridCol>
                <a:gridCol w="2016224">
                  <a:extLst>
                    <a:ext uri="{9D8B030D-6E8A-4147-A177-3AD203B41FA5}">
                      <a16:colId xmlns="" xmlns:a16="http://schemas.microsoft.com/office/drawing/2014/main" val="3691941058"/>
                    </a:ext>
                  </a:extLst>
                </a:gridCol>
                <a:gridCol w="2719179">
                  <a:extLst>
                    <a:ext uri="{9D8B030D-6E8A-4147-A177-3AD203B41FA5}">
                      <a16:colId xmlns="" xmlns:a16="http://schemas.microsoft.com/office/drawing/2014/main" val="19746449"/>
                    </a:ext>
                  </a:extLst>
                </a:gridCol>
              </a:tblGrid>
              <a:tr h="645321">
                <a:tc rowSpan="2" gridSpan="2">
                  <a:txBody>
                    <a:bodyPr/>
                    <a:lstStyle/>
                    <a:p>
                      <a:pPr algn="ctr">
                        <a:lnSpc>
                          <a:spcPct val="115000"/>
                        </a:lnSpc>
                        <a:spcAft>
                          <a:spcPts val="0"/>
                        </a:spcAft>
                      </a:pPr>
                      <a:r>
                        <a:rPr lang="en-US" sz="1600" b="1" noProof="0" dirty="0" smtClean="0">
                          <a:solidFill>
                            <a:schemeClr val="tx1"/>
                          </a:solidFill>
                          <a:effectLst/>
                        </a:rPr>
                        <a:t> </a:t>
                      </a:r>
                    </a:p>
                    <a:p>
                      <a:pPr algn="ctr">
                        <a:lnSpc>
                          <a:spcPct val="115000"/>
                        </a:lnSpc>
                        <a:spcAft>
                          <a:spcPts val="0"/>
                        </a:spcAft>
                      </a:pPr>
                      <a:r>
                        <a:rPr lang="en-US" sz="1600" b="1" noProof="0" dirty="0" smtClean="0">
                          <a:solidFill>
                            <a:schemeClr val="tx1"/>
                          </a:solidFill>
                          <a:effectLst/>
                        </a:rPr>
                        <a:t>Vulnerability</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n-US" sz="1600" b="1" kern="1200" baseline="0" noProof="0" dirty="0" smtClean="0">
                          <a:solidFill>
                            <a:schemeClr val="tx1"/>
                          </a:solidFill>
                          <a:effectLst/>
                          <a:latin typeface="+mn-lt"/>
                          <a:ea typeface="+mn-ea"/>
                          <a:cs typeface="+mn-cs"/>
                        </a:rPr>
                        <a:t>Grade of </a:t>
                      </a:r>
                      <a:r>
                        <a:rPr lang="en-US" sz="1600" b="1" kern="1200" noProof="0" dirty="0" smtClean="0">
                          <a:solidFill>
                            <a:schemeClr val="tx1"/>
                          </a:solidFill>
                          <a:effectLst/>
                          <a:latin typeface="+mn-lt"/>
                          <a:ea typeface="+mn-ea"/>
                          <a:cs typeface="+mn-cs"/>
                        </a:rPr>
                        <a:t>Exposure</a:t>
                      </a:r>
                      <a:r>
                        <a:rPr lang="en-US" sz="1600" b="1" kern="1200" baseline="0" noProof="0" dirty="0" smtClean="0">
                          <a:solidFill>
                            <a:schemeClr val="tx1"/>
                          </a:solidFill>
                          <a:effectLst/>
                          <a:latin typeface="+mn-lt"/>
                          <a:ea typeface="+mn-ea"/>
                          <a:cs typeface="+mn-cs"/>
                        </a:rPr>
                        <a:t> </a:t>
                      </a:r>
                      <a:endParaRPr lang="en-US" sz="1600" b="1" kern="1200" noProof="0" dirty="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noProof="0" dirty="0" smtClean="0">
                          <a:solidFill>
                            <a:schemeClr val="tx1"/>
                          </a:solidFill>
                          <a:effectLst/>
                        </a:rPr>
                        <a:t>Sensitivity</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noProof="0" dirty="0" smtClean="0">
                          <a:solidFill>
                            <a:schemeClr val="tx1"/>
                          </a:solidFill>
                          <a:effectLst/>
                        </a:rPr>
                        <a:t>Adaptation Capacity</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259307">
                <a:tc gridSpan="2" vMerge="1">
                  <a:txBody>
                    <a:bodyPr/>
                    <a:lstStyle/>
                    <a:p>
                      <a:endParaRPr lang="es-MX"/>
                    </a:p>
                  </a:txBody>
                  <a:tcPr/>
                </a:tc>
                <a:tc hMerge="1" vMerge="1">
                  <a:txBody>
                    <a:bodyPr/>
                    <a:lstStyle/>
                    <a:p>
                      <a:endParaRPr lang="es-MX"/>
                    </a:p>
                  </a:txBody>
                  <a:tcPr/>
                </a:tc>
                <a:tc gridSpan="3">
                  <a:txBody>
                    <a:bodyPr/>
                    <a:lstStyle/>
                    <a:p>
                      <a:pPr algn="ctr">
                        <a:lnSpc>
                          <a:spcPct val="115000"/>
                        </a:lnSpc>
                        <a:spcAft>
                          <a:spcPts val="0"/>
                        </a:spcAft>
                      </a:pPr>
                      <a:r>
                        <a:rPr lang="en-US" sz="1400" b="1" noProof="0" dirty="0" smtClean="0">
                          <a:effectLst/>
                        </a:rPr>
                        <a:t>Indicators</a:t>
                      </a:r>
                      <a:endParaRPr lang="en-US" sz="1400" b="1" noProof="0" dirty="0">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1"/>
                  </a:ext>
                </a:extLst>
              </a:tr>
              <a:tr h="1543644">
                <a:tc rowSpan="4">
                  <a:txBody>
                    <a:bodyPr/>
                    <a:lstStyle/>
                    <a:p>
                      <a:pPr algn="ctr">
                        <a:lnSpc>
                          <a:spcPct val="115000"/>
                        </a:lnSpc>
                        <a:spcAft>
                          <a:spcPts val="0"/>
                        </a:spcAft>
                      </a:pPr>
                      <a:r>
                        <a:rPr lang="en-US" sz="1600" b="1" noProof="0" dirty="0" smtClean="0">
                          <a:solidFill>
                            <a:schemeClr val="tx1"/>
                          </a:solidFill>
                          <a:effectLst/>
                          <a:latin typeface="Calibri"/>
                          <a:ea typeface="Times New Roman"/>
                          <a:cs typeface="Times New Roman"/>
                        </a:rPr>
                        <a:t>  Global</a:t>
                      </a:r>
                    </a:p>
                    <a:p>
                      <a:pPr algn="ctr">
                        <a:lnSpc>
                          <a:spcPct val="115000"/>
                        </a:lnSpc>
                        <a:spcAft>
                          <a:spcPts val="0"/>
                        </a:spcAft>
                      </a:pPr>
                      <a:endParaRPr lang="en-US" sz="1600" b="1" noProof="0" dirty="0">
                        <a:solidFill>
                          <a:schemeClr val="tx1"/>
                        </a:solidFill>
                        <a:effectLst/>
                        <a:latin typeface="Calibri"/>
                        <a:ea typeface="Times New Roman"/>
                        <a:cs typeface="Times New Roman"/>
                      </a:endParaRPr>
                    </a:p>
                  </a:txBody>
                  <a:tcPr marL="59206" marR="5920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noProof="0" dirty="0" smtClean="0">
                          <a:solidFill>
                            <a:schemeClr val="tx1"/>
                          </a:solidFill>
                          <a:effectLst/>
                        </a:rPr>
                        <a:t> </a:t>
                      </a:r>
                    </a:p>
                    <a:p>
                      <a:pPr algn="ctr">
                        <a:lnSpc>
                          <a:spcPct val="115000"/>
                        </a:lnSpc>
                        <a:spcAft>
                          <a:spcPts val="0"/>
                        </a:spcAft>
                      </a:pPr>
                      <a:endParaRPr lang="en-US" sz="1600" b="1" noProof="0" dirty="0" smtClean="0">
                        <a:solidFill>
                          <a:schemeClr val="tx1"/>
                        </a:solidFill>
                        <a:effectLst/>
                      </a:endParaRPr>
                    </a:p>
                    <a:p>
                      <a:pPr algn="ctr">
                        <a:lnSpc>
                          <a:spcPct val="115000"/>
                        </a:lnSpc>
                        <a:spcAft>
                          <a:spcPts val="0"/>
                        </a:spcAft>
                      </a:pPr>
                      <a:r>
                        <a:rPr lang="en-US" sz="1600" b="1" noProof="0" dirty="0" smtClean="0">
                          <a:solidFill>
                            <a:schemeClr val="tx1"/>
                          </a:solidFill>
                          <a:effectLst/>
                        </a:rPr>
                        <a:t>Economic</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rPr>
                        <a:t>Population density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noProof="0" dirty="0" smtClean="0">
                        <a:solidFill>
                          <a:schemeClr val="tx1"/>
                        </a:solidFill>
                        <a:effectLst/>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rPr>
                        <a:t>Unemployed economically active population</a:t>
                      </a:r>
                      <a:endParaRPr lang="en-US" sz="1200" noProof="0" dirty="0" smtClean="0">
                        <a:solidFill>
                          <a:schemeClr val="tx1"/>
                        </a:solidFill>
                        <a:effectLst/>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rPr>
                        <a:t>GVA of agricultural production</a:t>
                      </a:r>
                      <a:r>
                        <a:rPr lang="en-US" sz="1200" kern="1200" baseline="0" noProof="0" dirty="0" smtClean="0">
                          <a:solidFill>
                            <a:schemeClr val="tx1"/>
                          </a:solidFill>
                          <a:effectLst/>
                        </a:rPr>
                        <a:t> under irrigation</a:t>
                      </a:r>
                    </a:p>
                    <a:p>
                      <a:pPr marL="0" marR="0" indent="0" algn="just"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endParaRPr lang="en-US" sz="1200" kern="1200" noProof="0" dirty="0" smtClean="0">
                        <a:solidFill>
                          <a:schemeClr val="tx1"/>
                        </a:solidFill>
                        <a:effectLst/>
                      </a:endParaRPr>
                    </a:p>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rPr>
                        <a:t>GVA of livestock production</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Commitment</a:t>
                      </a:r>
                      <a:r>
                        <a:rPr lang="en-US" sz="1200" kern="1200" baseline="0" noProof="0" dirty="0" smtClean="0">
                          <a:solidFill>
                            <a:schemeClr val="tx1"/>
                          </a:solidFill>
                          <a:effectLst/>
                          <a:latin typeface="+mn-lt"/>
                          <a:ea typeface="+mn-ea"/>
                          <a:cs typeface="+mn-cs"/>
                        </a:rPr>
                        <a:t> of private and public sector in R&amp;D</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baseline="0" noProof="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baseline="0" noProof="0" dirty="0" smtClean="0">
                          <a:solidFill>
                            <a:schemeClr val="tx1"/>
                          </a:solidFill>
                          <a:effectLst/>
                          <a:latin typeface="+mn-lt"/>
                          <a:ea typeface="+mn-ea"/>
                          <a:cs typeface="+mn-cs"/>
                        </a:rPr>
                        <a:t>Water Resources Development and Infrastructure (Dam storage capacity, Contribution of desalinization and contribution of waste water recycling)</a:t>
                      </a:r>
                      <a:endParaRPr lang="en-US" sz="1200" kern="1200" noProof="0" dirty="0" smtClean="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152128">
                <a:tc v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600" b="1" noProof="0" dirty="0" smtClean="0">
                          <a:solidFill>
                            <a:schemeClr val="tx1"/>
                          </a:solidFill>
                          <a:effectLst/>
                        </a:rPr>
                        <a:t>  </a:t>
                      </a:r>
                    </a:p>
                    <a:p>
                      <a:pPr algn="ctr">
                        <a:lnSpc>
                          <a:spcPct val="115000"/>
                        </a:lnSpc>
                        <a:spcAft>
                          <a:spcPts val="0"/>
                        </a:spcAft>
                      </a:pPr>
                      <a:r>
                        <a:rPr lang="en-US" sz="1600" b="1" noProof="0" dirty="0" smtClean="0">
                          <a:solidFill>
                            <a:schemeClr val="tx1"/>
                          </a:solidFill>
                          <a:effectLst/>
                        </a:rPr>
                        <a:t>Social</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noProof="0" dirty="0" smtClean="0">
                          <a:solidFill>
                            <a:schemeClr val="tx1"/>
                          </a:solidFill>
                          <a:effectLst/>
                          <a:latin typeface="+mn-lt"/>
                          <a:ea typeface="Times New Roman"/>
                        </a:rPr>
                        <a:t>Population in conditions of poverty</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noProof="0" dirty="0" smtClean="0">
                        <a:solidFill>
                          <a:schemeClr val="tx1"/>
                        </a:solidFill>
                        <a:effectLst/>
                        <a:latin typeface="+mn-lt"/>
                        <a:ea typeface="Times New Roman"/>
                      </a:endParaRPr>
                    </a:p>
                    <a:p>
                      <a:pPr marL="171450" indent="-171450" algn="just">
                        <a:spcAft>
                          <a:spcPts val="0"/>
                        </a:spcAft>
                        <a:buFont typeface="Wingdings" panose="05000000000000000000" pitchFamily="2" charset="2"/>
                        <a:buChar char="ü"/>
                      </a:pPr>
                      <a:r>
                        <a:rPr lang="en-US" sz="1200" noProof="0" dirty="0" smtClean="0">
                          <a:solidFill>
                            <a:schemeClr val="tx1"/>
                          </a:solidFill>
                          <a:effectLst/>
                          <a:latin typeface="+mn-lt"/>
                          <a:ea typeface="Times New Roman"/>
                        </a:rPr>
                        <a:t>Population </a:t>
                      </a:r>
                      <a:r>
                        <a:rPr lang="en-US" sz="1200" baseline="0" noProof="0" dirty="0" smtClean="0">
                          <a:solidFill>
                            <a:schemeClr val="tx1"/>
                          </a:solidFill>
                          <a:effectLst/>
                          <a:latin typeface="+mn-lt"/>
                          <a:ea typeface="Times New Roman"/>
                        </a:rPr>
                        <a:t>without medical assistance</a:t>
                      </a:r>
                      <a:endParaRPr lang="en-US" sz="1200" noProof="0" dirty="0" smtClean="0">
                        <a:solidFill>
                          <a:schemeClr val="tx1"/>
                        </a:solidFill>
                        <a:effectLst/>
                        <a:latin typeface="+mn-lt"/>
                        <a:ea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noProof="0" dirty="0" smtClean="0">
                          <a:solidFill>
                            <a:schemeClr val="tx1"/>
                          </a:solidFill>
                          <a:effectLst/>
                        </a:rPr>
                        <a:t>Household living quality (tab water, electric energy, sanitary system, basic services, status</a:t>
                      </a:r>
                      <a:r>
                        <a:rPr lang="en-US" sz="1200" baseline="0" noProof="0" dirty="0" smtClean="0">
                          <a:solidFill>
                            <a:schemeClr val="tx1"/>
                          </a:solidFill>
                          <a:effectLst/>
                        </a:rPr>
                        <a:t> of the house)</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baseline="0" noProof="0" dirty="0" smtClean="0">
                          <a:solidFill>
                            <a:schemeClr val="tx1"/>
                          </a:solidFill>
                          <a:effectLst/>
                        </a:rPr>
                        <a:t>Annual  income per capita (GDP), taking into account the Gini-coefficient</a:t>
                      </a:r>
                      <a:endParaRPr lang="en-US" sz="1200" kern="1200" noProof="0" dirty="0" smtClean="0">
                        <a:solidFill>
                          <a:schemeClr val="tx1"/>
                        </a:solidFill>
                        <a:effectLst/>
                      </a:endParaRPr>
                    </a:p>
                    <a:p>
                      <a:pPr marL="171450" indent="-171450" algn="just">
                        <a:spcAft>
                          <a:spcPts val="0"/>
                        </a:spcAft>
                        <a:buFont typeface="Wingdings" panose="05000000000000000000" pitchFamily="2" charset="2"/>
                        <a:buChar char="ü"/>
                      </a:pPr>
                      <a:endParaRPr lang="en-US" sz="1200" kern="1200" baseline="0" noProof="0" dirty="0" smtClean="0">
                        <a:solidFill>
                          <a:schemeClr val="tx1"/>
                        </a:solidFill>
                        <a:effectLst/>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baseline="0" noProof="0" dirty="0" smtClean="0">
                          <a:solidFill>
                            <a:schemeClr val="tx1"/>
                          </a:solidFill>
                          <a:effectLst/>
                        </a:rPr>
                        <a:t>Average years of schooling above age of 24 + population literacy</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92088">
                <a:tc v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600" b="1" noProof="0" dirty="0" smtClean="0">
                          <a:solidFill>
                            <a:schemeClr val="tx1"/>
                          </a:solidFill>
                          <a:effectLst/>
                        </a:rPr>
                        <a:t> </a:t>
                      </a:r>
                    </a:p>
                    <a:p>
                      <a:pPr algn="ctr">
                        <a:lnSpc>
                          <a:spcPct val="115000"/>
                        </a:lnSpc>
                        <a:spcAft>
                          <a:spcPts val="0"/>
                        </a:spcAft>
                      </a:pPr>
                      <a:r>
                        <a:rPr lang="en-US" sz="1600" b="1" noProof="0" dirty="0" smtClean="0">
                          <a:solidFill>
                            <a:schemeClr val="tx1"/>
                          </a:solidFill>
                          <a:effectLst/>
                        </a:rPr>
                        <a:t>Environmental</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lgn="l">
                        <a:spcAft>
                          <a:spcPts val="0"/>
                        </a:spcAft>
                        <a:buFont typeface="Wingdings" panose="05000000000000000000" pitchFamily="2" charset="2"/>
                        <a:buChar char="ü"/>
                      </a:pPr>
                      <a:r>
                        <a:rPr lang="en-US" sz="1200" noProof="0" dirty="0" smtClean="0">
                          <a:solidFill>
                            <a:schemeClr val="tx1"/>
                          </a:solidFill>
                          <a:effectLst/>
                          <a:latin typeface="Calibri"/>
                          <a:ea typeface="Times New Roman"/>
                        </a:rPr>
                        <a:t>Exploitation</a:t>
                      </a:r>
                      <a:r>
                        <a:rPr lang="en-US" sz="1200" baseline="0" noProof="0" dirty="0" smtClean="0">
                          <a:solidFill>
                            <a:schemeClr val="tx1"/>
                          </a:solidFill>
                          <a:effectLst/>
                          <a:latin typeface="Calibri"/>
                          <a:ea typeface="Times New Roman"/>
                        </a:rPr>
                        <a:t> grade of water resources (rivers, aquifers,…)</a:t>
                      </a:r>
                      <a:endParaRPr lang="en-US" sz="1200" noProof="0" dirty="0" smtClean="0">
                        <a:solidFill>
                          <a:schemeClr val="tx1"/>
                        </a:solidFill>
                        <a:effectLst/>
                        <a:latin typeface="Calibri"/>
                        <a:ea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noProof="0" dirty="0" smtClean="0">
                          <a:solidFill>
                            <a:schemeClr val="tx1"/>
                          </a:solidFill>
                          <a:effectLst/>
                          <a:latin typeface="+mn-lt"/>
                          <a:ea typeface="Times New Roman"/>
                        </a:rPr>
                        <a:t>Deforestation</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noProof="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Area affected by forest fires</a:t>
                      </a:r>
                      <a:endParaRPr lang="en-US" sz="1200" kern="1200" noProof="0" dirty="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Reforested</a:t>
                      </a:r>
                      <a:r>
                        <a:rPr lang="en-US" sz="1200" kern="1200" baseline="0" noProof="0" dirty="0" smtClean="0">
                          <a:solidFill>
                            <a:schemeClr val="tx1"/>
                          </a:solidFill>
                          <a:effectLst/>
                          <a:latin typeface="+mn-lt"/>
                          <a:ea typeface="+mn-ea"/>
                          <a:cs typeface="+mn-cs"/>
                        </a:rPr>
                        <a:t> area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noProof="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Protected</a:t>
                      </a:r>
                      <a:r>
                        <a:rPr lang="en-US" sz="1200" kern="1200" baseline="0" noProof="0" dirty="0" smtClean="0">
                          <a:solidFill>
                            <a:schemeClr val="tx1"/>
                          </a:solidFill>
                          <a:effectLst/>
                          <a:latin typeface="+mn-lt"/>
                          <a:ea typeface="+mn-ea"/>
                          <a:cs typeface="+mn-cs"/>
                        </a:rPr>
                        <a:t> natural areas</a:t>
                      </a:r>
                      <a:endParaRPr lang="en-US" sz="1200" kern="1200" noProof="0" dirty="0" smtClean="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966359">
                <a:tc vMerge="1">
                  <a:txBody>
                    <a:bodyPr/>
                    <a:lstStyle/>
                    <a:p>
                      <a:pPr algn="ctr">
                        <a:lnSpc>
                          <a:spcPct val="115000"/>
                        </a:lnSpc>
                        <a:spcAft>
                          <a:spcPts val="0"/>
                        </a:spcAft>
                      </a:pPr>
                      <a:endParaRPr lang="en-US" sz="1600" b="1" noProof="0" dirty="0">
                        <a:solidFill>
                          <a:schemeClr val="tx1"/>
                        </a:solidFill>
                        <a:effectLst/>
                        <a:latin typeface="Calibri"/>
                        <a:ea typeface="Times New Roman"/>
                        <a:cs typeface="Times New Roman"/>
                      </a:endParaRPr>
                    </a:p>
                  </a:txBody>
                  <a:tcPr marL="59206" marR="5920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endParaRPr lang="en-US" sz="1600" b="1" noProof="0" dirty="0" smtClean="0">
                        <a:solidFill>
                          <a:schemeClr val="tx1"/>
                        </a:solidFill>
                        <a:effectLst/>
                        <a:latin typeface="Calibri"/>
                        <a:ea typeface="Times New Roman"/>
                        <a:cs typeface="Times New Roman"/>
                      </a:endParaRPr>
                    </a:p>
                    <a:p>
                      <a:pPr algn="ctr">
                        <a:lnSpc>
                          <a:spcPct val="115000"/>
                        </a:lnSpc>
                        <a:spcAft>
                          <a:spcPts val="0"/>
                        </a:spcAft>
                      </a:pPr>
                      <a:endParaRPr lang="en-US" sz="1600" b="1" noProof="0" dirty="0" smtClean="0">
                        <a:solidFill>
                          <a:schemeClr val="tx1"/>
                        </a:solidFill>
                        <a:effectLst/>
                        <a:latin typeface="Calibri"/>
                        <a:ea typeface="Times New Roman"/>
                        <a:cs typeface="Times New Roman"/>
                      </a:endParaRPr>
                    </a:p>
                    <a:p>
                      <a:pPr algn="ctr">
                        <a:lnSpc>
                          <a:spcPct val="115000"/>
                        </a:lnSpc>
                        <a:spcAft>
                          <a:spcPts val="0"/>
                        </a:spcAft>
                      </a:pPr>
                      <a:r>
                        <a:rPr lang="en-US" sz="1600" b="1" noProof="0" dirty="0" smtClean="0">
                          <a:solidFill>
                            <a:schemeClr val="tx1"/>
                          </a:solidFill>
                          <a:effectLst/>
                          <a:latin typeface="Calibri"/>
                          <a:ea typeface="Times New Roman"/>
                          <a:cs typeface="Times New Roman"/>
                        </a:rPr>
                        <a:t>Agricultural</a:t>
                      </a:r>
                      <a:endParaRPr lang="en-US" sz="1600" b="1" noProof="0"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lgn="l">
                        <a:spcAft>
                          <a:spcPts val="0"/>
                        </a:spcAft>
                        <a:buFont typeface="Wingdings" panose="05000000000000000000" pitchFamily="2" charset="2"/>
                        <a:buChar char="ü"/>
                      </a:pPr>
                      <a:r>
                        <a:rPr lang="en-US" sz="1200" noProof="0" dirty="0" smtClean="0">
                          <a:solidFill>
                            <a:schemeClr val="tx1"/>
                          </a:solidFill>
                          <a:effectLst/>
                          <a:latin typeface="Calibri"/>
                          <a:ea typeface="Times New Roman"/>
                        </a:rPr>
                        <a:t>Probability of seasonal crop moisture deficiency</a:t>
                      </a:r>
                    </a:p>
                    <a:p>
                      <a:pPr marL="171450" indent="-171450" algn="l">
                        <a:spcAft>
                          <a:spcPts val="0"/>
                        </a:spcAft>
                        <a:buFont typeface="Wingdings" panose="05000000000000000000" pitchFamily="2" charset="2"/>
                        <a:buChar char="ü"/>
                      </a:pPr>
                      <a:endParaRPr lang="en-US" sz="1200" noProof="0" dirty="0" smtClean="0">
                        <a:solidFill>
                          <a:schemeClr val="tx1"/>
                        </a:solidFill>
                        <a:effectLst/>
                        <a:latin typeface="Calibri"/>
                        <a:ea typeface="Times New Roman"/>
                      </a:endParaRPr>
                    </a:p>
                    <a:p>
                      <a:pPr marL="171450" indent="-171450" algn="l">
                        <a:spcAft>
                          <a:spcPts val="0"/>
                        </a:spcAft>
                        <a:buFont typeface="Wingdings" panose="05000000000000000000" pitchFamily="2" charset="2"/>
                        <a:buChar char="ü"/>
                      </a:pPr>
                      <a:r>
                        <a:rPr lang="en-US" sz="1200" noProof="0" dirty="0" smtClean="0">
                          <a:solidFill>
                            <a:schemeClr val="tx1"/>
                          </a:solidFill>
                          <a:effectLst/>
                          <a:latin typeface="Calibri"/>
                          <a:ea typeface="Times New Roman"/>
                        </a:rPr>
                        <a:t>Soil</a:t>
                      </a:r>
                      <a:r>
                        <a:rPr lang="en-US" sz="1200" baseline="0" noProof="0" dirty="0" smtClean="0">
                          <a:solidFill>
                            <a:schemeClr val="tx1"/>
                          </a:solidFill>
                          <a:effectLst/>
                          <a:latin typeface="Calibri"/>
                          <a:ea typeface="Times New Roman"/>
                        </a:rPr>
                        <a:t> root zone water holding capacity</a:t>
                      </a:r>
                      <a:endParaRPr lang="en-US" sz="1200" noProof="0" dirty="0">
                        <a:solidFill>
                          <a:schemeClr val="tx1"/>
                        </a:solidFill>
                        <a:effectLst/>
                        <a:latin typeface="Calibri"/>
                        <a:ea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Fragmentation of land tenure</a:t>
                      </a:r>
                      <a:endParaRPr lang="en-US" sz="1200" kern="1200" noProof="0" dirty="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Area rehabilitated through irrigation</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noProof="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Area with </a:t>
                      </a:r>
                      <a:r>
                        <a:rPr lang="en-US" sz="1200" kern="1200" noProof="0" dirty="0" err="1" smtClean="0">
                          <a:solidFill>
                            <a:schemeClr val="tx1"/>
                          </a:solidFill>
                          <a:effectLst/>
                          <a:latin typeface="+mn-lt"/>
                          <a:ea typeface="+mn-ea"/>
                          <a:cs typeface="+mn-cs"/>
                        </a:rPr>
                        <a:t>technified</a:t>
                      </a:r>
                      <a:r>
                        <a:rPr lang="en-US" sz="1200" kern="1200" baseline="0" noProof="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agriculture</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noProof="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Proportion</a:t>
                      </a:r>
                      <a:r>
                        <a:rPr lang="en-US" sz="1200" kern="1200" baseline="0" noProof="0" dirty="0" smtClean="0">
                          <a:solidFill>
                            <a:schemeClr val="tx1"/>
                          </a:solidFill>
                          <a:effectLst/>
                          <a:latin typeface="+mn-lt"/>
                          <a:ea typeface="+mn-ea"/>
                          <a:cs typeface="+mn-cs"/>
                        </a:rPr>
                        <a:t> of agricultural area covered by </a:t>
                      </a:r>
                      <a:r>
                        <a:rPr lang="en-US" sz="1200" kern="1200" baseline="0" noProof="0" dirty="0" err="1" smtClean="0">
                          <a:solidFill>
                            <a:schemeClr val="tx1"/>
                          </a:solidFill>
                          <a:effectLst/>
                          <a:latin typeface="+mn-lt"/>
                          <a:ea typeface="+mn-ea"/>
                          <a:cs typeface="+mn-cs"/>
                        </a:rPr>
                        <a:t>Agroseguros</a:t>
                      </a:r>
                      <a:r>
                        <a:rPr lang="en-US" sz="1200" kern="1200" baseline="0" noProof="0" dirty="0" smtClean="0">
                          <a:solidFill>
                            <a:schemeClr val="tx1"/>
                          </a:solidFill>
                          <a:effectLst/>
                          <a:latin typeface="+mn-lt"/>
                          <a:ea typeface="+mn-ea"/>
                          <a:cs typeface="+mn-cs"/>
                        </a:rPr>
                        <a:t> (insurance for agricultural production)</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baseline="0" noProof="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noProof="0" dirty="0" smtClean="0">
                          <a:solidFill>
                            <a:schemeClr val="tx1"/>
                          </a:solidFill>
                          <a:effectLst/>
                          <a:latin typeface="+mn-lt"/>
                          <a:ea typeface="+mn-ea"/>
                          <a:cs typeface="+mn-cs"/>
                        </a:rPr>
                        <a:t>Beneficiaries of INDAP programs</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12037817"/>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reeform 19"/>
          <p:cNvSpPr/>
          <p:nvPr/>
        </p:nvSpPr>
        <p:spPr>
          <a:xfrm>
            <a:off x="1475657" y="260648"/>
            <a:ext cx="7560840"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err="1" smtClean="0">
                <a:solidFill>
                  <a:schemeClr val="bg1"/>
                </a:solidFill>
              </a:rPr>
              <a:t>Indicators</a:t>
            </a:r>
            <a:r>
              <a:rPr lang="es-CL" sz="3200" dirty="0" smtClean="0">
                <a:solidFill>
                  <a:schemeClr val="bg1"/>
                </a:solidFill>
              </a:rPr>
              <a:t> </a:t>
            </a:r>
            <a:r>
              <a:rPr lang="es-CL" sz="3200" dirty="0" err="1" smtClean="0">
                <a:solidFill>
                  <a:schemeClr val="bg1"/>
                </a:solidFill>
              </a:rPr>
              <a:t>for</a:t>
            </a:r>
            <a:r>
              <a:rPr lang="es-CL" sz="3200" dirty="0" smtClean="0">
                <a:solidFill>
                  <a:schemeClr val="bg1"/>
                </a:solidFill>
              </a:rPr>
              <a:t> </a:t>
            </a:r>
            <a:r>
              <a:rPr lang="es-CL" sz="3200" dirty="0" err="1" smtClean="0">
                <a:solidFill>
                  <a:schemeClr val="bg1"/>
                </a:solidFill>
              </a:rPr>
              <a:t>Agricultural</a:t>
            </a:r>
            <a:r>
              <a:rPr lang="es-CL" sz="3200" dirty="0" smtClean="0">
                <a:solidFill>
                  <a:schemeClr val="bg1"/>
                </a:solidFill>
              </a:rPr>
              <a:t> </a:t>
            </a:r>
            <a:r>
              <a:rPr lang="es-CL" sz="3200" dirty="0" err="1" smtClean="0">
                <a:solidFill>
                  <a:schemeClr val="bg1"/>
                </a:solidFill>
              </a:rPr>
              <a:t>Vulnerability</a:t>
            </a:r>
            <a:endParaRPr lang="nl-BE" sz="3200" kern="1200" dirty="0">
              <a:solidFill>
                <a:schemeClr val="bg1"/>
              </a:solidFill>
            </a:endParaRPr>
          </a:p>
        </p:txBody>
      </p:sp>
      <p:sp>
        <p:nvSpPr>
          <p:cNvPr id="5" name="Oval 8"/>
          <p:cNvSpPr/>
          <p:nvPr/>
        </p:nvSpPr>
        <p:spPr>
          <a:xfrm>
            <a:off x="251520" y="2160"/>
            <a:ext cx="1440840" cy="1397514"/>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5 CuadroTexto"/>
          <p:cNvSpPr txBox="1"/>
          <p:nvPr/>
        </p:nvSpPr>
        <p:spPr>
          <a:xfrm>
            <a:off x="395536" y="1492672"/>
            <a:ext cx="7848872" cy="5304016"/>
          </a:xfrm>
          <a:prstGeom prst="rect">
            <a:avLst/>
          </a:prstGeom>
          <a:solidFill>
            <a:schemeClr val="accent1">
              <a:lumMod val="20000"/>
              <a:lumOff val="80000"/>
            </a:schemeClr>
          </a:solidFill>
          <a:ln w="28575">
            <a:solidFill>
              <a:schemeClr val="accent1"/>
            </a:solidFill>
          </a:ln>
        </p:spPr>
        <p:txBody>
          <a:bodyPr wrap="square" rtlCol="0">
            <a:spAutoFit/>
          </a:bodyPr>
          <a:lstStyle/>
          <a:p>
            <a:pPr marL="342900" indent="-342900">
              <a:spcAft>
                <a:spcPts val="1000"/>
              </a:spcAft>
              <a:buFontTx/>
              <a:buChar char="-"/>
            </a:pPr>
            <a:r>
              <a:rPr lang="es-CL" sz="2400" b="1" dirty="0" err="1" smtClean="0"/>
              <a:t>Climate</a:t>
            </a:r>
            <a:r>
              <a:rPr lang="es-CL" sz="2400" b="1" dirty="0" smtClean="0"/>
              <a:t> </a:t>
            </a:r>
            <a:r>
              <a:rPr lang="es-CL" sz="2400" b="1" dirty="0"/>
              <a:t>&amp; </a:t>
            </a:r>
            <a:r>
              <a:rPr lang="es-CL" sz="2400" b="1" dirty="0" err="1"/>
              <a:t>crop</a:t>
            </a:r>
            <a:r>
              <a:rPr lang="es-CL" sz="2400" dirty="0"/>
              <a:t>: </a:t>
            </a:r>
            <a:r>
              <a:rPr lang="es-CL" sz="2000" dirty="0" err="1" smtClean="0"/>
              <a:t>Probability</a:t>
            </a:r>
            <a:r>
              <a:rPr lang="es-CL" sz="2000" dirty="0" smtClean="0"/>
              <a:t> </a:t>
            </a:r>
            <a:r>
              <a:rPr lang="es-CL" sz="2000" dirty="0"/>
              <a:t>of </a:t>
            </a:r>
            <a:r>
              <a:rPr lang="es-CL" sz="2000" dirty="0" err="1"/>
              <a:t>seasonal</a:t>
            </a:r>
            <a:r>
              <a:rPr lang="es-CL" sz="2000" dirty="0"/>
              <a:t> </a:t>
            </a:r>
            <a:r>
              <a:rPr lang="es-CL" sz="2000" dirty="0" err="1"/>
              <a:t>crop</a:t>
            </a:r>
            <a:r>
              <a:rPr lang="es-CL" sz="2000" dirty="0"/>
              <a:t> </a:t>
            </a:r>
            <a:r>
              <a:rPr lang="es-CL" sz="2000" dirty="0" err="1"/>
              <a:t>moisture</a:t>
            </a:r>
            <a:r>
              <a:rPr lang="es-CL" sz="2000" dirty="0"/>
              <a:t> </a:t>
            </a:r>
            <a:r>
              <a:rPr lang="es-CL" sz="2000" dirty="0" err="1"/>
              <a:t>deficiency</a:t>
            </a:r>
            <a:r>
              <a:rPr lang="es-CL" sz="2000" dirty="0"/>
              <a:t> </a:t>
            </a:r>
            <a:r>
              <a:rPr lang="es-CL" sz="2000" dirty="0" smtClean="0"/>
              <a:t>(Ge) </a:t>
            </a:r>
            <a:r>
              <a:rPr lang="es-CL" sz="2000" dirty="0"/>
              <a:t>(</a:t>
            </a:r>
            <a:r>
              <a:rPr lang="es-CL" sz="2000" dirty="0" err="1"/>
              <a:t>Wilhelmi</a:t>
            </a:r>
            <a:r>
              <a:rPr lang="es-CL" sz="2000" dirty="0"/>
              <a:t> and </a:t>
            </a:r>
            <a:r>
              <a:rPr lang="es-CL" sz="2000" dirty="0" err="1"/>
              <a:t>Wilhite</a:t>
            </a:r>
            <a:r>
              <a:rPr lang="es-CL" sz="2000" dirty="0"/>
              <a:t>, 2002) </a:t>
            </a:r>
            <a:endParaRPr lang="es-CL" sz="2000" dirty="0" smtClean="0"/>
          </a:p>
          <a:p>
            <a:pPr marL="342900" indent="-342900">
              <a:spcAft>
                <a:spcPts val="1000"/>
              </a:spcAft>
              <a:buFontTx/>
              <a:buChar char="-"/>
            </a:pPr>
            <a:r>
              <a:rPr lang="es-CL" sz="2400" b="1" dirty="0" err="1" smtClean="0"/>
              <a:t>Soils</a:t>
            </a:r>
            <a:r>
              <a:rPr lang="es-CL" sz="2400" b="1" dirty="0" smtClean="0"/>
              <a:t>: </a:t>
            </a:r>
            <a:r>
              <a:rPr lang="es-CL" sz="2000" dirty="0" err="1" smtClean="0"/>
              <a:t>Soil</a:t>
            </a:r>
            <a:r>
              <a:rPr lang="es-CL" sz="2000" dirty="0" smtClean="0"/>
              <a:t> </a:t>
            </a:r>
            <a:r>
              <a:rPr lang="es-CL" sz="2000" dirty="0" err="1"/>
              <a:t>root</a:t>
            </a:r>
            <a:r>
              <a:rPr lang="es-CL" sz="2000" dirty="0"/>
              <a:t> </a:t>
            </a:r>
            <a:r>
              <a:rPr lang="es-CL" sz="2000" dirty="0" err="1"/>
              <a:t>zone</a:t>
            </a:r>
            <a:r>
              <a:rPr lang="es-CL" sz="2000" dirty="0"/>
              <a:t> </a:t>
            </a:r>
            <a:r>
              <a:rPr lang="es-CL" sz="2000" dirty="0" err="1" smtClean="0"/>
              <a:t>Water</a:t>
            </a:r>
            <a:r>
              <a:rPr lang="es-CL" sz="2000" dirty="0" smtClean="0"/>
              <a:t>-holding </a:t>
            </a:r>
            <a:r>
              <a:rPr lang="es-CL" sz="2000" dirty="0" err="1"/>
              <a:t>capacity</a:t>
            </a:r>
            <a:r>
              <a:rPr lang="es-CL" sz="2000" dirty="0"/>
              <a:t> </a:t>
            </a:r>
            <a:r>
              <a:rPr lang="es-CL" sz="2000" dirty="0" smtClean="0"/>
              <a:t>(Ge) </a:t>
            </a:r>
            <a:r>
              <a:rPr lang="es-CL" sz="2000" dirty="0"/>
              <a:t>(</a:t>
            </a:r>
            <a:r>
              <a:rPr lang="es-CL" sz="2000" dirty="0" err="1"/>
              <a:t>Wilhelmi</a:t>
            </a:r>
            <a:r>
              <a:rPr lang="es-CL" sz="2000" dirty="0"/>
              <a:t> and </a:t>
            </a:r>
            <a:r>
              <a:rPr lang="es-CL" sz="2000" dirty="0" err="1"/>
              <a:t>Wilhite</a:t>
            </a:r>
            <a:r>
              <a:rPr lang="es-CL" sz="2000" dirty="0"/>
              <a:t>, 2002) </a:t>
            </a:r>
            <a:endParaRPr lang="es-CL" sz="2000" dirty="0" smtClean="0"/>
          </a:p>
          <a:p>
            <a:pPr marL="342900" indent="-342900">
              <a:spcAft>
                <a:spcPts val="1000"/>
              </a:spcAft>
              <a:buFontTx/>
              <a:buChar char="-"/>
            </a:pPr>
            <a:r>
              <a:rPr lang="es-CL" sz="2400" b="1" dirty="0" err="1"/>
              <a:t>Fragmentation</a:t>
            </a:r>
            <a:r>
              <a:rPr lang="es-CL" sz="2400" b="1" dirty="0"/>
              <a:t> of </a:t>
            </a:r>
            <a:r>
              <a:rPr lang="es-CL" sz="2400" b="1" dirty="0" err="1"/>
              <a:t>land</a:t>
            </a:r>
            <a:r>
              <a:rPr lang="es-CL" sz="2400" b="1" dirty="0"/>
              <a:t> </a:t>
            </a:r>
            <a:r>
              <a:rPr lang="es-CL" sz="2400" b="1" dirty="0" err="1"/>
              <a:t>tenure</a:t>
            </a:r>
            <a:r>
              <a:rPr lang="es-CL" sz="2400" b="1" dirty="0"/>
              <a:t> </a:t>
            </a:r>
            <a:r>
              <a:rPr lang="es-CL" sz="2000" dirty="0"/>
              <a:t>(</a:t>
            </a:r>
            <a:r>
              <a:rPr lang="es-CL" sz="2000" dirty="0" smtClean="0"/>
              <a:t>S) </a:t>
            </a:r>
            <a:r>
              <a:rPr lang="es-CL" altLang="en-US" sz="2000" dirty="0">
                <a:latin typeface="Calibri" pitchFamily="34" charset="0"/>
              </a:rPr>
              <a:t>(Santibáñez </a:t>
            </a:r>
            <a:r>
              <a:rPr lang="es-CL" altLang="en-US" sz="2000" i="1" dirty="0">
                <a:latin typeface="Calibri" pitchFamily="34" charset="0"/>
              </a:rPr>
              <a:t>et al., </a:t>
            </a:r>
            <a:r>
              <a:rPr lang="es-CL" altLang="en-US" sz="2000" dirty="0">
                <a:latin typeface="Calibri" pitchFamily="34" charset="0"/>
              </a:rPr>
              <a:t>2008)</a:t>
            </a:r>
            <a:r>
              <a:rPr lang="es-CL" sz="2000" dirty="0"/>
              <a:t> </a:t>
            </a:r>
            <a:endParaRPr lang="es-CL" sz="2000" dirty="0" smtClean="0"/>
          </a:p>
          <a:p>
            <a:pPr marL="342900" indent="-342900">
              <a:spcAft>
                <a:spcPts val="1000"/>
              </a:spcAft>
              <a:buFontTx/>
              <a:buChar char="-"/>
            </a:pPr>
            <a:r>
              <a:rPr lang="es-CL" sz="2400" b="1" dirty="0"/>
              <a:t> Long </a:t>
            </a:r>
            <a:r>
              <a:rPr lang="es-CL" sz="2400" b="1" dirty="0" err="1"/>
              <a:t>term</a:t>
            </a:r>
            <a:r>
              <a:rPr lang="es-CL" sz="2400" b="1" dirty="0"/>
              <a:t> </a:t>
            </a:r>
            <a:r>
              <a:rPr lang="es-CL" sz="2400" b="1" dirty="0" err="1"/>
              <a:t>water</a:t>
            </a:r>
            <a:r>
              <a:rPr lang="es-CL" sz="2400" b="1" dirty="0"/>
              <a:t> </a:t>
            </a:r>
            <a:r>
              <a:rPr lang="es-CL" sz="2400" b="1" dirty="0" err="1"/>
              <a:t>storage</a:t>
            </a:r>
            <a:r>
              <a:rPr lang="es-CL" sz="2400" b="1" dirty="0"/>
              <a:t> </a:t>
            </a:r>
            <a:r>
              <a:rPr lang="es-CL" sz="2400" b="1" dirty="0" err="1"/>
              <a:t>capacity</a:t>
            </a:r>
            <a:r>
              <a:rPr lang="es-CL" sz="2400" b="1" dirty="0"/>
              <a:t> </a:t>
            </a:r>
            <a:r>
              <a:rPr lang="es-CL" sz="2000" dirty="0" smtClean="0"/>
              <a:t>(AC) </a:t>
            </a:r>
            <a:r>
              <a:rPr lang="es-CL" sz="2000" dirty="0"/>
              <a:t>(De Stefano </a:t>
            </a:r>
            <a:r>
              <a:rPr lang="es-CL" sz="2000" i="1" dirty="0"/>
              <a:t>et al., </a:t>
            </a:r>
            <a:r>
              <a:rPr lang="es-CL" sz="2000" dirty="0"/>
              <a:t>2015</a:t>
            </a:r>
            <a:r>
              <a:rPr lang="es-CL" sz="2000" dirty="0" smtClean="0"/>
              <a:t>)</a:t>
            </a:r>
          </a:p>
          <a:p>
            <a:pPr marL="342900" indent="-342900">
              <a:spcAft>
                <a:spcPts val="1000"/>
              </a:spcAft>
              <a:buFontTx/>
              <a:buChar char="-"/>
            </a:pPr>
            <a:r>
              <a:rPr lang="en-US" sz="2400" b="1" dirty="0"/>
              <a:t>Area rehabilitated through </a:t>
            </a:r>
            <a:r>
              <a:rPr lang="en-US" sz="2400" b="1" dirty="0" smtClean="0"/>
              <a:t>irrigation </a:t>
            </a:r>
            <a:r>
              <a:rPr lang="es-CL" sz="2000" dirty="0" smtClean="0"/>
              <a:t>(</a:t>
            </a:r>
            <a:r>
              <a:rPr lang="es-CL" sz="2000" dirty="0"/>
              <a:t>AC</a:t>
            </a:r>
            <a:r>
              <a:rPr lang="es-CL" sz="2000" dirty="0" smtClean="0"/>
              <a:t>) </a:t>
            </a:r>
            <a:r>
              <a:rPr lang="es-CL" sz="2000" dirty="0"/>
              <a:t>(</a:t>
            </a:r>
            <a:r>
              <a:rPr lang="es-CL" sz="2000" dirty="0" err="1"/>
              <a:t>Wilhelmi</a:t>
            </a:r>
            <a:r>
              <a:rPr lang="es-CL" sz="2000" dirty="0"/>
              <a:t> and </a:t>
            </a:r>
            <a:r>
              <a:rPr lang="es-CL" sz="2000" dirty="0" err="1"/>
              <a:t>Wilhite</a:t>
            </a:r>
            <a:r>
              <a:rPr lang="es-CL" sz="2000" dirty="0"/>
              <a:t>, 2002) </a:t>
            </a:r>
          </a:p>
          <a:p>
            <a:pPr marL="342900" indent="-342900">
              <a:spcAft>
                <a:spcPts val="1000"/>
              </a:spcAft>
              <a:buFontTx/>
              <a:buChar char="-"/>
            </a:pPr>
            <a:r>
              <a:rPr lang="en-US" sz="2400" b="1" dirty="0" smtClean="0"/>
              <a:t>Area with </a:t>
            </a:r>
            <a:r>
              <a:rPr lang="en-US" sz="2400" b="1" dirty="0" err="1" smtClean="0"/>
              <a:t>technified</a:t>
            </a:r>
            <a:r>
              <a:rPr lang="en-US" sz="2400" b="1" dirty="0" smtClean="0"/>
              <a:t> agriculture </a:t>
            </a:r>
            <a:r>
              <a:rPr lang="es-CL" sz="2000" dirty="0" smtClean="0"/>
              <a:t>(</a:t>
            </a:r>
            <a:r>
              <a:rPr lang="es-CL" sz="2000" dirty="0"/>
              <a:t>AC</a:t>
            </a:r>
            <a:r>
              <a:rPr lang="es-CL" sz="2000" dirty="0" smtClean="0"/>
              <a:t>) </a:t>
            </a:r>
            <a:endParaRPr lang="en-US" sz="2000" b="1" dirty="0"/>
          </a:p>
          <a:p>
            <a:pPr marL="342900" indent="-342900">
              <a:spcAft>
                <a:spcPts val="1000"/>
              </a:spcAft>
              <a:buFontTx/>
              <a:buChar char="-"/>
            </a:pPr>
            <a:r>
              <a:rPr lang="en-US" sz="2400" b="1" dirty="0" smtClean="0"/>
              <a:t>Insurance: </a:t>
            </a:r>
            <a:r>
              <a:rPr lang="en-US" sz="2000" dirty="0" smtClean="0"/>
              <a:t>Proportion </a:t>
            </a:r>
            <a:r>
              <a:rPr lang="en-US" sz="2000" dirty="0"/>
              <a:t>of agricultural area covered  </a:t>
            </a:r>
            <a:r>
              <a:rPr lang="en-US" sz="2000" dirty="0" smtClean="0"/>
              <a:t>                            by </a:t>
            </a:r>
            <a:r>
              <a:rPr lang="en-US" sz="2000" dirty="0" err="1" smtClean="0"/>
              <a:t>Agroseguros</a:t>
            </a:r>
            <a:r>
              <a:rPr lang="en-US" sz="2000" dirty="0" smtClean="0"/>
              <a:t> (</a:t>
            </a:r>
            <a:r>
              <a:rPr lang="es-CL" sz="2000" dirty="0"/>
              <a:t>AC</a:t>
            </a:r>
            <a:r>
              <a:rPr lang="en-US" sz="2000" dirty="0" smtClean="0"/>
              <a:t>) </a:t>
            </a:r>
            <a:endParaRPr lang="es-CL" sz="2000" dirty="0" smtClean="0"/>
          </a:p>
          <a:p>
            <a:pPr marL="342900" indent="-342900">
              <a:spcAft>
                <a:spcPts val="1000"/>
              </a:spcAft>
              <a:buFontTx/>
              <a:buChar char="-"/>
            </a:pPr>
            <a:r>
              <a:rPr lang="es-CL" sz="2400" b="1" dirty="0" err="1"/>
              <a:t>Beneficiaries</a:t>
            </a:r>
            <a:r>
              <a:rPr lang="es-CL" sz="2400" b="1" dirty="0"/>
              <a:t>  of local INDAP </a:t>
            </a:r>
            <a:r>
              <a:rPr lang="es-CL" sz="2400" b="1" dirty="0" err="1"/>
              <a:t>programs</a:t>
            </a:r>
            <a:r>
              <a:rPr lang="es-CL" sz="2400" b="1" dirty="0"/>
              <a:t> </a:t>
            </a:r>
            <a:r>
              <a:rPr lang="es-CL" sz="2000" dirty="0" smtClean="0"/>
              <a:t>(</a:t>
            </a:r>
            <a:r>
              <a:rPr lang="es-CL" sz="2000" dirty="0"/>
              <a:t>AC</a:t>
            </a:r>
            <a:r>
              <a:rPr lang="es-CL" sz="2000" dirty="0" smtClean="0"/>
              <a:t>) </a:t>
            </a:r>
            <a:endParaRPr lang="es-CL" sz="2000" dirty="0"/>
          </a:p>
        </p:txBody>
      </p:sp>
      <p:pic>
        <p:nvPicPr>
          <p:cNvPr id="37892" name="Picture 4" descr="http://www.2dolphins.com/images/blogpix/food_for_thought.gif"/>
          <p:cNvPicPr>
            <a:picLocks noChangeAspect="1" noChangeArrowheads="1"/>
          </p:cNvPicPr>
          <p:nvPr/>
        </p:nvPicPr>
        <p:blipFill>
          <a:blip r:embed="rId4" cstate="print"/>
          <a:srcRect/>
          <a:stretch>
            <a:fillRect/>
          </a:stretch>
        </p:blipFill>
        <p:spPr bwMode="auto">
          <a:xfrm>
            <a:off x="7323113" y="4509120"/>
            <a:ext cx="1728192" cy="210185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noChangeArrowheads="1"/>
          </p:cNvSpPr>
          <p:nvPr/>
        </p:nvSpPr>
        <p:spPr bwMode="auto">
          <a:xfrm>
            <a:off x="0" y="1844675"/>
            <a:ext cx="9180513" cy="20891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lnSpc>
                <a:spcPct val="90000"/>
              </a:lnSpc>
              <a:buClr>
                <a:srgbClr val="31B6FD"/>
              </a:buClr>
              <a:buFontTx/>
              <a:buNone/>
            </a:pPr>
            <a:endParaRPr lang="en-US" altLang="en-US" dirty="0">
              <a:solidFill>
                <a:srgbClr val="FFFFFF"/>
              </a:solidFill>
            </a:endParaRPr>
          </a:p>
          <a:p>
            <a:pPr algn="ctr" eaLnBrk="1" hangingPunct="1">
              <a:lnSpc>
                <a:spcPct val="90000"/>
              </a:lnSpc>
              <a:buClr>
                <a:srgbClr val="31B6FD"/>
              </a:buClr>
              <a:buFontTx/>
              <a:buNone/>
            </a:pPr>
            <a:r>
              <a:rPr lang="en-US" altLang="en-US" sz="3800" dirty="0">
                <a:solidFill>
                  <a:schemeClr val="bg1"/>
                </a:solidFill>
                <a:latin typeface="+mn-lt"/>
              </a:rPr>
              <a:t>Thank you!</a:t>
            </a:r>
          </a:p>
          <a:p>
            <a:pPr algn="ctr" eaLnBrk="1" hangingPunct="1">
              <a:lnSpc>
                <a:spcPct val="90000"/>
              </a:lnSpc>
              <a:buClr>
                <a:srgbClr val="31B6FD"/>
              </a:buClr>
              <a:buFontTx/>
              <a:buNone/>
            </a:pPr>
            <a:r>
              <a:rPr lang="en-GB" altLang="en-US" dirty="0">
                <a:solidFill>
                  <a:srgbClr val="FFFFFF"/>
                </a:solidFill>
              </a:rPr>
              <a:t>www.unesco.org/water</a:t>
            </a:r>
          </a:p>
          <a:p>
            <a:pPr algn="ctr" eaLnBrk="1" hangingPunct="1">
              <a:lnSpc>
                <a:spcPct val="90000"/>
              </a:lnSpc>
              <a:buClr>
                <a:srgbClr val="31B6FD"/>
              </a:buClr>
              <a:buFontTx/>
              <a:buNone/>
            </a:pPr>
            <a:r>
              <a:rPr lang="en-GB" altLang="en-US" dirty="0">
                <a:solidFill>
                  <a:srgbClr val="FFFFFF"/>
                </a:solidFill>
              </a:rPr>
              <a:t>k.verbist@unesco.org</a:t>
            </a:r>
          </a:p>
          <a:p>
            <a:pPr algn="ctr" eaLnBrk="1" hangingPunct="1">
              <a:lnSpc>
                <a:spcPct val="90000"/>
              </a:lnSpc>
              <a:buClr>
                <a:srgbClr val="31B6FD"/>
              </a:buClr>
              <a:buFontTx/>
              <a:buNone/>
            </a:pPr>
            <a:endParaRPr lang="en-US" altLang="en-US" dirty="0">
              <a:solidFill>
                <a:srgbClr val="FFFFFF"/>
              </a:solidFill>
            </a:endParaRPr>
          </a:p>
        </p:txBody>
      </p:sp>
      <p:sp>
        <p:nvSpPr>
          <p:cNvPr id="9" name="Oval 8"/>
          <p:cNvSpPr/>
          <p:nvPr/>
        </p:nvSpPr>
        <p:spPr>
          <a:xfrm>
            <a:off x="5867400" y="4005263"/>
            <a:ext cx="2760663" cy="2733675"/>
          </a:xfrm>
          <a:prstGeom prst="ellipse">
            <a:avLst/>
          </a:prstGeom>
          <a:blipFill rotWithShape="1">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 name="Oval 12"/>
          <p:cNvSpPr/>
          <p:nvPr/>
        </p:nvSpPr>
        <p:spPr>
          <a:xfrm>
            <a:off x="3203575" y="3981450"/>
            <a:ext cx="2736850" cy="2773363"/>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5" name="Oval 14"/>
          <p:cNvSpPr/>
          <p:nvPr/>
        </p:nvSpPr>
        <p:spPr>
          <a:xfrm>
            <a:off x="539750" y="4005263"/>
            <a:ext cx="2736850" cy="2774950"/>
          </a:xfrm>
          <a:prstGeom prst="ellipse">
            <a:avLst/>
          </a:prstGeom>
          <a:blipFill rotWithShape="1">
            <a:blip r:embed="rId4"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10" name="Group 8"/>
          <p:cNvGrpSpPr>
            <a:grpSpLocks/>
          </p:cNvGrpSpPr>
          <p:nvPr/>
        </p:nvGrpSpPr>
        <p:grpSpPr bwMode="auto">
          <a:xfrm>
            <a:off x="2051720" y="260648"/>
            <a:ext cx="2304256" cy="1440160"/>
            <a:chOff x="2743200" y="228600"/>
            <a:chExt cx="3092782" cy="1686720"/>
          </a:xfrm>
        </p:grpSpPr>
        <p:pic>
          <p:nvPicPr>
            <p:cNvPr id="11" name="Picture 6" descr="UNESCO7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28600"/>
              <a:ext cx="1485551" cy="16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IHP50th_provisonal_rgb.jpg"/>
            <p:cNvPicPr>
              <a:picLocks noChangeAspect="1"/>
            </p:cNvPicPr>
            <p:nvPr/>
          </p:nvPicPr>
          <p:blipFill>
            <a:blip r:embed="rId6" cstate="print">
              <a:extLst>
                <a:ext uri="{28A0092B-C50C-407E-A947-70E740481C1C}">
                  <a14:useLocalDpi xmlns:a14="http://schemas.microsoft.com/office/drawing/2010/main" val="0"/>
                </a:ext>
              </a:extLst>
            </a:blip>
            <a:srcRect l="49908"/>
            <a:stretch>
              <a:fillRect/>
            </a:stretch>
          </p:blipFill>
          <p:spPr bwMode="auto">
            <a:xfrm>
              <a:off x="4191000" y="228600"/>
              <a:ext cx="164498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0" descr="Flanders_horizontaa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424771"/>
            <a:ext cx="2074552" cy="103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896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PCC.WG2.AR5.3June 2014.png"/>
          <p:cNvPicPr>
            <a:picLocks noChangeAspect="1" noChangeArrowheads="1"/>
          </p:cNvPicPr>
          <p:nvPr/>
        </p:nvPicPr>
        <p:blipFill>
          <a:blip r:embed="rId3" cstate="print"/>
          <a:srcRect/>
          <a:stretch>
            <a:fillRect/>
          </a:stretch>
        </p:blipFill>
        <p:spPr bwMode="auto">
          <a:xfrm>
            <a:off x="683568" y="1340768"/>
            <a:ext cx="7923738" cy="4824536"/>
          </a:xfrm>
          <a:prstGeom prst="rect">
            <a:avLst/>
          </a:prstGeom>
          <a:noFill/>
        </p:spPr>
      </p:pic>
      <p:sp>
        <p:nvSpPr>
          <p:cNvPr id="5" name="Freeform 19"/>
          <p:cNvSpPr/>
          <p:nvPr/>
        </p:nvSpPr>
        <p:spPr>
          <a:xfrm>
            <a:off x="1475657" y="260648"/>
            <a:ext cx="7560840"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err="1" smtClean="0">
                <a:solidFill>
                  <a:schemeClr val="bg1"/>
                </a:solidFill>
              </a:rPr>
              <a:t>Vulnerability</a:t>
            </a:r>
            <a:r>
              <a:rPr lang="es-CL" sz="3200" dirty="0" smtClean="0">
                <a:solidFill>
                  <a:schemeClr val="bg1"/>
                </a:solidFill>
              </a:rPr>
              <a:t> in </a:t>
            </a:r>
            <a:r>
              <a:rPr lang="es-CL" sz="3200" dirty="0" err="1" smtClean="0">
                <a:solidFill>
                  <a:schemeClr val="bg1"/>
                </a:solidFill>
              </a:rPr>
              <a:t>its</a:t>
            </a:r>
            <a:r>
              <a:rPr lang="es-CL" sz="3200" dirty="0" smtClean="0">
                <a:solidFill>
                  <a:schemeClr val="bg1"/>
                </a:solidFill>
              </a:rPr>
              <a:t> </a:t>
            </a:r>
            <a:r>
              <a:rPr lang="es-CL" sz="3200" dirty="0" err="1" smtClean="0">
                <a:solidFill>
                  <a:schemeClr val="bg1"/>
                </a:solidFill>
              </a:rPr>
              <a:t>context</a:t>
            </a:r>
            <a:endParaRPr lang="nl-BE" sz="3200" kern="1200" dirty="0">
              <a:solidFill>
                <a:schemeClr val="bg1"/>
              </a:solidFill>
            </a:endParaRPr>
          </a:p>
        </p:txBody>
      </p:sp>
      <p:sp>
        <p:nvSpPr>
          <p:cNvPr id="6" name="Oval 8"/>
          <p:cNvSpPr/>
          <p:nvPr/>
        </p:nvSpPr>
        <p:spPr>
          <a:xfrm>
            <a:off x="34816" y="15262"/>
            <a:ext cx="1701425" cy="1685546"/>
          </a:xfrm>
          <a:prstGeom prst="ellipse">
            <a:avLst/>
          </a:prstGeom>
          <a:blipFill rotWithShape="1">
            <a:blip r:embed="rId4"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7" name="6 CuadroTexto"/>
          <p:cNvSpPr txBox="1"/>
          <p:nvPr/>
        </p:nvSpPr>
        <p:spPr>
          <a:xfrm>
            <a:off x="4644008" y="6381328"/>
            <a:ext cx="3960440" cy="369332"/>
          </a:xfrm>
          <a:prstGeom prst="rect">
            <a:avLst/>
          </a:prstGeom>
          <a:noFill/>
        </p:spPr>
        <p:txBody>
          <a:bodyPr wrap="square" rtlCol="0">
            <a:spAutoFit/>
          </a:bodyPr>
          <a:lstStyle/>
          <a:p>
            <a:r>
              <a:rPr lang="es-CL" dirty="0" err="1" smtClean="0"/>
              <a:t>Summary</a:t>
            </a:r>
            <a:r>
              <a:rPr lang="es-CL" dirty="0" smtClean="0"/>
              <a:t> </a:t>
            </a:r>
            <a:r>
              <a:rPr lang="es-CL" dirty="0" err="1" smtClean="0"/>
              <a:t>for</a:t>
            </a:r>
            <a:r>
              <a:rPr lang="es-CL" dirty="0" smtClean="0"/>
              <a:t> </a:t>
            </a:r>
            <a:r>
              <a:rPr lang="es-CL" dirty="0" err="1" smtClean="0"/>
              <a:t>Policymakers</a:t>
            </a:r>
            <a:r>
              <a:rPr lang="es-CL" dirty="0" smtClean="0"/>
              <a:t> (IPCC, 2014)</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9"/>
          <p:cNvSpPr/>
          <p:nvPr/>
        </p:nvSpPr>
        <p:spPr>
          <a:xfrm>
            <a:off x="1167714" y="317848"/>
            <a:ext cx="7848873"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2900" dirty="0" err="1" smtClean="0">
                <a:solidFill>
                  <a:schemeClr val="bg1"/>
                </a:solidFill>
              </a:rPr>
              <a:t>Two</a:t>
            </a:r>
            <a:r>
              <a:rPr lang="es-CL" sz="2900" dirty="0" smtClean="0">
                <a:solidFill>
                  <a:schemeClr val="bg1"/>
                </a:solidFill>
              </a:rPr>
              <a:t> </a:t>
            </a:r>
            <a:r>
              <a:rPr lang="es-CL" sz="2900" dirty="0" err="1" smtClean="0">
                <a:solidFill>
                  <a:schemeClr val="bg1"/>
                </a:solidFill>
              </a:rPr>
              <a:t>perspectives</a:t>
            </a:r>
            <a:r>
              <a:rPr lang="es-CL" sz="2900" dirty="0" smtClean="0">
                <a:solidFill>
                  <a:schemeClr val="bg1"/>
                </a:solidFill>
              </a:rPr>
              <a:t> </a:t>
            </a:r>
            <a:r>
              <a:rPr lang="es-CL" sz="2900" dirty="0" err="1" smtClean="0">
                <a:solidFill>
                  <a:schemeClr val="bg1"/>
                </a:solidFill>
              </a:rPr>
              <a:t>on</a:t>
            </a:r>
            <a:r>
              <a:rPr lang="es-CL" sz="2900" dirty="0" smtClean="0">
                <a:solidFill>
                  <a:schemeClr val="bg1"/>
                </a:solidFill>
              </a:rPr>
              <a:t> </a:t>
            </a:r>
            <a:r>
              <a:rPr lang="es-CL" sz="2900" dirty="0" err="1" smtClean="0">
                <a:solidFill>
                  <a:schemeClr val="bg1"/>
                </a:solidFill>
              </a:rPr>
              <a:t>Vulnerability</a:t>
            </a:r>
            <a:r>
              <a:rPr lang="es-CL" sz="2900" dirty="0" smtClean="0">
                <a:solidFill>
                  <a:schemeClr val="bg1"/>
                </a:solidFill>
              </a:rPr>
              <a:t> </a:t>
            </a:r>
            <a:r>
              <a:rPr lang="es-CL" sz="2900" dirty="0" err="1" smtClean="0">
                <a:solidFill>
                  <a:schemeClr val="bg1"/>
                </a:solidFill>
              </a:rPr>
              <a:t>assessment</a:t>
            </a:r>
            <a:endParaRPr lang="nl-BE" sz="2900" kern="1200" dirty="0">
              <a:solidFill>
                <a:schemeClr val="bg1"/>
              </a:solidFill>
            </a:endParaRPr>
          </a:p>
        </p:txBody>
      </p:sp>
      <p:sp>
        <p:nvSpPr>
          <p:cNvPr id="6" name="Oval 8"/>
          <p:cNvSpPr/>
          <p:nvPr/>
        </p:nvSpPr>
        <p:spPr>
          <a:xfrm>
            <a:off x="34816" y="15262"/>
            <a:ext cx="1701425" cy="1685546"/>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7" name="6 CuadroTexto"/>
          <p:cNvSpPr txBox="1"/>
          <p:nvPr/>
        </p:nvSpPr>
        <p:spPr>
          <a:xfrm>
            <a:off x="4572000" y="1290286"/>
            <a:ext cx="4444587" cy="461665"/>
          </a:xfrm>
          <a:prstGeom prst="rect">
            <a:avLst/>
          </a:prstGeom>
          <a:noFill/>
        </p:spPr>
        <p:txBody>
          <a:bodyPr wrap="square" rtlCol="0">
            <a:spAutoFit/>
          </a:bodyPr>
          <a:lstStyle/>
          <a:p>
            <a:r>
              <a:rPr lang="en-US" sz="1200" dirty="0"/>
              <a:t>Methodological </a:t>
            </a:r>
            <a:r>
              <a:rPr lang="en-US" sz="1200" dirty="0" smtClean="0"/>
              <a:t>Approach </a:t>
            </a:r>
            <a:r>
              <a:rPr lang="en-US" sz="1200" dirty="0"/>
              <a:t>Considering Different Factors Influencing Vulnerability - Pan-European Scale</a:t>
            </a:r>
            <a:r>
              <a:rPr lang="es-CL" sz="1200" dirty="0" smtClean="0"/>
              <a:t>(De Stefano </a:t>
            </a:r>
            <a:r>
              <a:rPr lang="es-CL" sz="1200" i="1" dirty="0" smtClean="0"/>
              <a:t>et al., </a:t>
            </a:r>
            <a:r>
              <a:rPr lang="es-CL" sz="1200" dirty="0" smtClean="0"/>
              <a:t>2015)</a:t>
            </a:r>
            <a:endParaRPr lang="es-CL" sz="1200" dirty="0"/>
          </a:p>
        </p:txBody>
      </p:sp>
      <p:graphicFrame>
        <p:nvGraphicFramePr>
          <p:cNvPr id="3" name="Tabla 2"/>
          <p:cNvGraphicFramePr>
            <a:graphicFrameLocks noGrp="1"/>
          </p:cNvGraphicFramePr>
          <p:nvPr>
            <p:extLst>
              <p:ext uri="{D42A27DB-BD31-4B8C-83A1-F6EECF244321}">
                <p14:modId xmlns:p14="http://schemas.microsoft.com/office/powerpoint/2010/main" val="2695260895"/>
              </p:ext>
            </p:extLst>
          </p:nvPr>
        </p:nvGraphicFramePr>
        <p:xfrm>
          <a:off x="34816" y="1917493"/>
          <a:ext cx="9061057" cy="4536440"/>
        </p:xfrm>
        <a:graphic>
          <a:graphicData uri="http://schemas.openxmlformats.org/drawingml/2006/table">
            <a:tbl>
              <a:tblPr firstRow="1" bandRow="1">
                <a:tableStyleId>{3B4B98B0-60AC-42C2-AFA5-B58CD77FA1E5}</a:tableStyleId>
              </a:tblPr>
              <a:tblGrid>
                <a:gridCol w="1233920">
                  <a:extLst>
                    <a:ext uri="{9D8B030D-6E8A-4147-A177-3AD203B41FA5}">
                      <a16:colId xmlns="" xmlns:a16="http://schemas.microsoft.com/office/drawing/2014/main" val="154477966"/>
                    </a:ext>
                  </a:extLst>
                </a:gridCol>
                <a:gridCol w="3933120">
                  <a:extLst>
                    <a:ext uri="{9D8B030D-6E8A-4147-A177-3AD203B41FA5}">
                      <a16:colId xmlns="" xmlns:a16="http://schemas.microsoft.com/office/drawing/2014/main" val="3227907009"/>
                    </a:ext>
                  </a:extLst>
                </a:gridCol>
                <a:gridCol w="3894017">
                  <a:extLst>
                    <a:ext uri="{9D8B030D-6E8A-4147-A177-3AD203B41FA5}">
                      <a16:colId xmlns="" xmlns:a16="http://schemas.microsoft.com/office/drawing/2014/main" val="3208536481"/>
                    </a:ext>
                  </a:extLst>
                </a:gridCol>
              </a:tblGrid>
              <a:tr h="370840">
                <a:tc>
                  <a:txBody>
                    <a:bodyPr/>
                    <a:lstStyle/>
                    <a:p>
                      <a:endParaRPr lang="en-US" sz="1400" noProof="0" dirty="0"/>
                    </a:p>
                  </a:txBody>
                  <a:tcPr/>
                </a:tc>
                <a:tc>
                  <a:txBody>
                    <a:bodyPr/>
                    <a:lstStyle/>
                    <a:p>
                      <a:r>
                        <a:rPr lang="en-US" sz="2300" noProof="0" dirty="0" smtClean="0"/>
                        <a:t>Disaster Risk</a:t>
                      </a:r>
                      <a:r>
                        <a:rPr lang="en-US" sz="2300" baseline="0" noProof="0" dirty="0" smtClean="0"/>
                        <a:t> Reduction</a:t>
                      </a:r>
                      <a:endParaRPr lang="en-US" sz="2300" noProof="0" dirty="0"/>
                    </a:p>
                  </a:txBody>
                  <a:tcPr/>
                </a:tc>
                <a:tc>
                  <a:txBody>
                    <a:bodyPr/>
                    <a:lstStyle/>
                    <a:p>
                      <a:r>
                        <a:rPr lang="en-US" sz="2300" noProof="0" dirty="0" smtClean="0"/>
                        <a:t>Climate Change</a:t>
                      </a:r>
                      <a:r>
                        <a:rPr lang="en-US" sz="2300" baseline="0" noProof="0" dirty="0" smtClean="0"/>
                        <a:t> Adaptation</a:t>
                      </a:r>
                      <a:endParaRPr lang="en-US" sz="2300" noProof="0" dirty="0"/>
                    </a:p>
                  </a:txBody>
                  <a:tcPr/>
                </a:tc>
                <a:extLst>
                  <a:ext uri="{0D108BD9-81ED-4DB2-BD59-A6C34878D82A}">
                    <a16:rowId xmlns="" xmlns:a16="http://schemas.microsoft.com/office/drawing/2014/main" val="921465842"/>
                  </a:ext>
                </a:extLst>
              </a:tr>
              <a:tr h="370840">
                <a:tc>
                  <a:txBody>
                    <a:bodyPr/>
                    <a:lstStyle/>
                    <a:p>
                      <a:r>
                        <a:rPr lang="en-US" sz="1500" b="1" u="none" strike="noStrike" kern="1200" baseline="0" noProof="0" dirty="0" smtClean="0"/>
                        <a:t>Goal</a:t>
                      </a:r>
                      <a:endParaRPr lang="en-US" sz="1500" b="1" noProof="0" dirty="0"/>
                    </a:p>
                  </a:txBody>
                  <a:tcPr/>
                </a:tc>
                <a:tc>
                  <a:txBody>
                    <a:bodyPr/>
                    <a:lstStyle/>
                    <a:p>
                      <a:r>
                        <a:rPr lang="en-US" sz="1400" u="none" strike="noStrike" kern="1200" baseline="0" noProof="0" dirty="0" smtClean="0"/>
                        <a:t>To highlight means for risk reduction of shocks</a:t>
                      </a:r>
                      <a:endParaRPr lang="en-US"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noProof="0" dirty="0" smtClean="0"/>
                        <a:t>To find the most efficient way to adapt to CC </a:t>
                      </a:r>
                      <a:endParaRPr lang="en-US" sz="1400" noProof="0" dirty="0"/>
                    </a:p>
                  </a:txBody>
                  <a:tcPr/>
                </a:tc>
                <a:extLst>
                  <a:ext uri="{0D108BD9-81ED-4DB2-BD59-A6C34878D82A}">
                    <a16:rowId xmlns="" xmlns:a16="http://schemas.microsoft.com/office/drawing/2014/main" val="4260421343"/>
                  </a:ext>
                </a:extLst>
              </a:tr>
              <a:tr h="370840">
                <a:tc>
                  <a:txBody>
                    <a:bodyPr/>
                    <a:lstStyle/>
                    <a:p>
                      <a:r>
                        <a:rPr lang="en-US" sz="1500" b="1" u="none" strike="noStrike" kern="1200" baseline="0" noProof="0" dirty="0" smtClean="0"/>
                        <a:t>Vulnerability Assessment</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It is considered as a step/part of a risk assessment process, together with hazard exposure evaluation </a:t>
                      </a:r>
                      <a:endParaRPr lang="en-US" sz="1400" noProof="0" dirty="0"/>
                    </a:p>
                  </a:txBody>
                  <a:tcPr/>
                </a:tc>
                <a:tc>
                  <a:txBody>
                    <a:bodyPr/>
                    <a:lstStyle/>
                    <a:p>
                      <a:r>
                        <a:rPr lang="en-US" sz="1400" u="none" strike="noStrike" kern="1200" baseline="0" noProof="0" dirty="0" smtClean="0"/>
                        <a:t>It is considered as the expected outcome of</a:t>
                      </a:r>
                    </a:p>
                    <a:p>
                      <a:r>
                        <a:rPr lang="en-US" sz="1400" u="none" strike="noStrike" kern="1200" baseline="0" noProof="0" dirty="0" smtClean="0"/>
                        <a:t>the process </a:t>
                      </a:r>
                      <a:endParaRPr lang="en-US" sz="1400" noProof="0" dirty="0"/>
                    </a:p>
                  </a:txBody>
                  <a:tcPr/>
                </a:tc>
                <a:extLst>
                  <a:ext uri="{0D108BD9-81ED-4DB2-BD59-A6C34878D82A}">
                    <a16:rowId xmlns="" xmlns:a16="http://schemas.microsoft.com/office/drawing/2014/main" val="1906205655"/>
                  </a:ext>
                </a:extLst>
              </a:tr>
              <a:tr h="370840">
                <a:tc>
                  <a:txBody>
                    <a:bodyPr/>
                    <a:lstStyle/>
                    <a:p>
                      <a:r>
                        <a:rPr lang="en-US" sz="1500" b="1" u="none" strike="noStrike" kern="1200" baseline="0" noProof="0" dirty="0" smtClean="0"/>
                        <a:t>Responses to</a:t>
                      </a:r>
                      <a:endParaRPr lang="en-US" sz="1500" b="1" noProof="0" dirty="0"/>
                    </a:p>
                  </a:txBody>
                  <a:tcPr/>
                </a:tc>
                <a:tc>
                  <a:txBody>
                    <a:bodyPr/>
                    <a:lstStyle/>
                    <a:p>
                      <a:r>
                        <a:rPr lang="en-US" sz="1400" u="none" strike="noStrike" kern="1200" baseline="0" noProof="0" dirty="0" smtClean="0"/>
                        <a:t>Emergencies</a:t>
                      </a:r>
                      <a:endParaRPr lang="en-US"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noProof="0" dirty="0" smtClean="0"/>
                        <a:t>Gradual incremental changes</a:t>
                      </a:r>
                      <a:endParaRPr lang="en-US" sz="1400" noProof="0" dirty="0"/>
                    </a:p>
                  </a:txBody>
                  <a:tcPr/>
                </a:tc>
                <a:extLst>
                  <a:ext uri="{0D108BD9-81ED-4DB2-BD59-A6C34878D82A}">
                    <a16:rowId xmlns="" xmlns:a16="http://schemas.microsoft.com/office/drawing/2014/main" val="3257894317"/>
                  </a:ext>
                </a:extLst>
              </a:tr>
              <a:tr h="370840">
                <a:tc>
                  <a:txBody>
                    <a:bodyPr/>
                    <a:lstStyle/>
                    <a:p>
                      <a:r>
                        <a:rPr lang="en-US" sz="1500" b="1" u="none" strike="noStrike" kern="1200" baseline="0" noProof="0" dirty="0" smtClean="0"/>
                        <a:t>Risk</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Probability of loss. The threat (not only climate related) posed by natural hazards to vulnerable societies</a:t>
                      </a:r>
                      <a:endParaRPr lang="en-US" sz="1400" noProof="0" dirty="0"/>
                    </a:p>
                  </a:txBody>
                  <a:tcPr/>
                </a:tc>
                <a:tc>
                  <a:txBody>
                    <a:bodyPr/>
                    <a:lstStyle/>
                    <a:p>
                      <a:r>
                        <a:rPr lang="en-US" sz="1400" u="none" strike="noStrike" kern="1200" baseline="0" noProof="0" dirty="0" smtClean="0"/>
                        <a:t>The threat posed by CC (frequently refer as impacts) </a:t>
                      </a:r>
                      <a:endParaRPr lang="en-US" sz="1400" noProof="0" dirty="0"/>
                    </a:p>
                  </a:txBody>
                  <a:tcPr/>
                </a:tc>
                <a:extLst>
                  <a:ext uri="{0D108BD9-81ED-4DB2-BD59-A6C34878D82A}">
                    <a16:rowId xmlns="" xmlns:a16="http://schemas.microsoft.com/office/drawing/2014/main" val="4072583007"/>
                  </a:ext>
                </a:extLst>
              </a:tr>
              <a:tr h="370840">
                <a:tc>
                  <a:txBody>
                    <a:bodyPr/>
                    <a:lstStyle/>
                    <a:p>
                      <a:r>
                        <a:rPr lang="en-US" sz="1500" b="1" u="none" strike="noStrike" kern="1200" baseline="0" noProof="0" dirty="0" smtClean="0"/>
                        <a:t>Hazard</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Primarily perceived as an external factor. Natural and man-made hazards</a:t>
                      </a:r>
                      <a:endParaRPr lang="en-US" sz="1400" noProof="0" dirty="0"/>
                    </a:p>
                  </a:txBody>
                  <a:tcPr/>
                </a:tc>
                <a:tc>
                  <a:txBody>
                    <a:bodyPr/>
                    <a:lstStyle/>
                    <a:p>
                      <a:r>
                        <a:rPr lang="en-US" sz="1400" u="none" strike="noStrike" kern="1200" baseline="0" noProof="0" dirty="0" smtClean="0"/>
                        <a:t>Usually incorporated within vulnerability, as exposure. Climate hazard</a:t>
                      </a:r>
                      <a:endParaRPr lang="en-US" sz="1400" b="1" i="0" u="none" strike="noStrike" kern="1200" baseline="0" noProof="0" dirty="0" smtClean="0">
                        <a:solidFill>
                          <a:schemeClr val="dk1"/>
                        </a:solidFill>
                        <a:latin typeface="+mn-lt"/>
                        <a:ea typeface="+mn-ea"/>
                        <a:cs typeface="+mn-cs"/>
                      </a:endParaRPr>
                    </a:p>
                  </a:txBody>
                  <a:tcPr/>
                </a:tc>
                <a:extLst>
                  <a:ext uri="{0D108BD9-81ED-4DB2-BD59-A6C34878D82A}">
                    <a16:rowId xmlns="" xmlns:a16="http://schemas.microsoft.com/office/drawing/2014/main" val="3980197292"/>
                  </a:ext>
                </a:extLst>
              </a:tr>
              <a:tr h="370840">
                <a:tc>
                  <a:txBody>
                    <a:bodyPr/>
                    <a:lstStyle/>
                    <a:p>
                      <a:r>
                        <a:rPr lang="en-US" sz="1500" b="1" u="none" strike="noStrike" kern="1200" baseline="0" noProof="0" dirty="0" smtClean="0"/>
                        <a:t>Exposure</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Exposed assets; elements at risk (people, infrastructure, goods, economic activities etc.). </a:t>
                      </a:r>
                      <a:endParaRPr lang="en-US" sz="1400" noProof="0" dirty="0"/>
                    </a:p>
                  </a:txBody>
                  <a:tcPr/>
                </a:tc>
                <a:tc>
                  <a:txBody>
                    <a:bodyPr/>
                    <a:lstStyle/>
                    <a:p>
                      <a:r>
                        <a:rPr lang="en-US" sz="1400" u="none" strike="noStrike" kern="1200" baseline="0" noProof="0" dirty="0" smtClean="0"/>
                        <a:t>Relate to the magnitude and frequency of</a:t>
                      </a:r>
                    </a:p>
                    <a:p>
                      <a:r>
                        <a:rPr lang="en-US" sz="1400" u="none" strike="noStrike" kern="1200" baseline="0" noProof="0" dirty="0" smtClean="0"/>
                        <a:t>potential hazard. It is a component of Vulnerability </a:t>
                      </a:r>
                      <a:endParaRPr lang="en-US" sz="1400" noProof="0" dirty="0"/>
                    </a:p>
                  </a:txBody>
                  <a:tcPr/>
                </a:tc>
                <a:extLst>
                  <a:ext uri="{0D108BD9-81ED-4DB2-BD59-A6C34878D82A}">
                    <a16:rowId xmlns="" xmlns:a16="http://schemas.microsoft.com/office/drawing/2014/main" val="1776844246"/>
                  </a:ext>
                </a:extLst>
              </a:tr>
              <a:tr h="370840">
                <a:tc>
                  <a:txBody>
                    <a:bodyPr/>
                    <a:lstStyle/>
                    <a:p>
                      <a:r>
                        <a:rPr lang="en-US" sz="1500" b="1" u="none" strike="noStrike" kern="1200" baseline="0" noProof="0" dirty="0" smtClean="0"/>
                        <a:t>Sensitivity</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Susceptibility or fragility. Sometimes it is equated to vulnerability </a:t>
                      </a:r>
                      <a:endParaRPr lang="en-US" sz="1400" noProof="0" dirty="0"/>
                    </a:p>
                  </a:txBody>
                  <a:tcPr/>
                </a:tc>
                <a:tc>
                  <a:txBody>
                    <a:bodyPr/>
                    <a:lstStyle/>
                    <a:p>
                      <a:r>
                        <a:rPr lang="en-US" sz="1400" u="none" strike="noStrike" kern="1200" baseline="0" noProof="0" dirty="0" smtClean="0"/>
                        <a:t>Sensitivity</a:t>
                      </a:r>
                      <a:endParaRPr lang="en-US" sz="1400" noProof="0" dirty="0"/>
                    </a:p>
                  </a:txBody>
                  <a:tcPr/>
                </a:tc>
                <a:extLst>
                  <a:ext uri="{0D108BD9-81ED-4DB2-BD59-A6C34878D82A}">
                    <a16:rowId xmlns="" xmlns:a16="http://schemas.microsoft.com/office/drawing/2014/main" val="3578559582"/>
                  </a:ext>
                </a:extLst>
              </a:tr>
              <a:tr h="370840">
                <a:tc>
                  <a:txBody>
                    <a:bodyPr/>
                    <a:lstStyle/>
                    <a:p>
                      <a:r>
                        <a:rPr lang="en-US" sz="1500" b="1" u="none" strike="noStrike" kern="1200" baseline="0" noProof="0" dirty="0" smtClean="0"/>
                        <a:t>Capacities</a:t>
                      </a:r>
                      <a:endParaRPr lang="en-US" sz="1500" b="1" i="0" u="none" strike="noStrike" kern="1200" baseline="0" noProof="0" dirty="0" smtClean="0">
                        <a:solidFill>
                          <a:schemeClr val="dk1"/>
                        </a:solidFill>
                        <a:latin typeface="+mn-lt"/>
                        <a:ea typeface="+mn-ea"/>
                        <a:cs typeface="+mn-cs"/>
                      </a:endParaRPr>
                    </a:p>
                  </a:txBody>
                  <a:tcPr/>
                </a:tc>
                <a:tc>
                  <a:txBody>
                    <a:bodyPr/>
                    <a:lstStyle/>
                    <a:p>
                      <a:r>
                        <a:rPr lang="en-US" sz="1400" u="none" strike="noStrike" kern="1200" baseline="0" noProof="0" dirty="0" smtClean="0"/>
                        <a:t>Encompasses coping and adaptive capacities. Also might include resilience</a:t>
                      </a:r>
                      <a:endParaRPr lang="en-US"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noProof="0" dirty="0" smtClean="0"/>
                        <a:t>Mainly refers to adaptive capacity</a:t>
                      </a:r>
                      <a:endParaRPr lang="en-US" sz="1400" b="1" i="0" u="none" strike="noStrike" kern="1200" baseline="0" noProof="0" dirty="0" smtClean="0">
                        <a:solidFill>
                          <a:schemeClr val="dk1"/>
                        </a:solidFill>
                        <a:latin typeface="+mn-lt"/>
                        <a:ea typeface="+mn-ea"/>
                        <a:cs typeface="+mn-cs"/>
                      </a:endParaRPr>
                    </a:p>
                  </a:txBody>
                  <a:tcPr/>
                </a:tc>
                <a:extLst>
                  <a:ext uri="{0D108BD9-81ED-4DB2-BD59-A6C34878D82A}">
                    <a16:rowId xmlns="" xmlns:a16="http://schemas.microsoft.com/office/drawing/2014/main" val="3760901830"/>
                  </a:ext>
                </a:extLst>
              </a:tr>
            </a:tbl>
          </a:graphicData>
        </a:graphic>
      </p:graphicFrame>
    </p:spTree>
    <p:extLst>
      <p:ext uri="{BB962C8B-B14F-4D97-AF65-F5344CB8AC3E}">
        <p14:creationId xmlns:p14="http://schemas.microsoft.com/office/powerpoint/2010/main" val="168117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56723" t="48843" r="22247" b="11781"/>
          <a:stretch>
            <a:fillRect/>
          </a:stretch>
        </p:blipFill>
        <p:spPr bwMode="auto">
          <a:xfrm>
            <a:off x="5508104" y="2276872"/>
            <a:ext cx="3025402" cy="318334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63281" t="26375" r="21774" b="62798"/>
          <a:stretch>
            <a:fillRect/>
          </a:stretch>
        </p:blipFill>
        <p:spPr bwMode="auto">
          <a:xfrm>
            <a:off x="6660232" y="5805264"/>
            <a:ext cx="1944688" cy="792162"/>
          </a:xfrm>
          <a:prstGeom prst="rect">
            <a:avLst/>
          </a:prstGeom>
          <a:noFill/>
          <a:ln w="9525">
            <a:noFill/>
            <a:miter lim="800000"/>
            <a:headEnd/>
            <a:tailEnd/>
          </a:ln>
        </p:spPr>
      </p:pic>
      <p:sp>
        <p:nvSpPr>
          <p:cNvPr id="8" name="9 CuadroTexto"/>
          <p:cNvSpPr txBox="1">
            <a:spLocks noChangeArrowheads="1"/>
          </p:cNvSpPr>
          <p:nvPr/>
        </p:nvSpPr>
        <p:spPr bwMode="auto">
          <a:xfrm>
            <a:off x="2339752" y="3861048"/>
            <a:ext cx="3023617" cy="1021556"/>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es-CL" b="1" dirty="0" err="1" smtClean="0"/>
              <a:t>Economic</a:t>
            </a:r>
            <a:r>
              <a:rPr lang="es-CL" b="1" dirty="0" smtClean="0"/>
              <a:t> </a:t>
            </a:r>
            <a:r>
              <a:rPr lang="es-CL" b="1" dirty="0" err="1" smtClean="0"/>
              <a:t>Vulnerability</a:t>
            </a:r>
            <a:r>
              <a:rPr lang="es-CL" b="1" dirty="0" smtClean="0"/>
              <a:t> </a:t>
            </a:r>
            <a:endParaRPr lang="es-CL" b="1" dirty="0"/>
          </a:p>
          <a:p>
            <a:pPr eaLnBrk="1" fontAlgn="auto" hangingPunct="1">
              <a:spcBef>
                <a:spcPts val="0"/>
              </a:spcBef>
              <a:spcAft>
                <a:spcPts val="0"/>
              </a:spcAft>
              <a:defRPr/>
            </a:pPr>
            <a:r>
              <a:rPr lang="es-CL" b="1" dirty="0" smtClean="0"/>
              <a:t>Social </a:t>
            </a:r>
            <a:r>
              <a:rPr lang="es-CL" b="1" dirty="0" err="1" smtClean="0"/>
              <a:t>Vulnerability</a:t>
            </a:r>
            <a:endParaRPr lang="es-CL" b="1" dirty="0"/>
          </a:p>
          <a:p>
            <a:pPr eaLnBrk="1" fontAlgn="auto" hangingPunct="1">
              <a:spcBef>
                <a:spcPts val="0"/>
              </a:spcBef>
              <a:spcAft>
                <a:spcPts val="0"/>
              </a:spcAft>
              <a:defRPr/>
            </a:pPr>
            <a:r>
              <a:rPr lang="es-CL" b="1" dirty="0" err="1" smtClean="0"/>
              <a:t>Environmental</a:t>
            </a:r>
            <a:r>
              <a:rPr lang="es-CL" b="1" dirty="0" smtClean="0"/>
              <a:t> </a:t>
            </a:r>
            <a:r>
              <a:rPr lang="es-CL" b="1" dirty="0" err="1" smtClean="0"/>
              <a:t>Vulnerability</a:t>
            </a:r>
            <a:endParaRPr lang="es-CL" b="1" dirty="0"/>
          </a:p>
        </p:txBody>
      </p:sp>
      <p:sp>
        <p:nvSpPr>
          <p:cNvPr id="9" name="10 Rectángulo"/>
          <p:cNvSpPr>
            <a:spLocks noChangeArrowheads="1"/>
          </p:cNvSpPr>
          <p:nvPr/>
        </p:nvSpPr>
        <p:spPr bwMode="auto">
          <a:xfrm>
            <a:off x="827584" y="2636912"/>
            <a:ext cx="4104456" cy="923330"/>
          </a:xfrm>
          <a:prstGeom prst="rect">
            <a:avLst/>
          </a:prstGeom>
          <a:noFill/>
          <a:ln w="9525">
            <a:noFill/>
            <a:miter lim="800000"/>
            <a:headEnd/>
            <a:tailEnd/>
          </a:ln>
        </p:spPr>
        <p:txBody>
          <a:bodyPr wrap="square">
            <a:spAutoFit/>
          </a:bodyPr>
          <a:lstStyle/>
          <a:p>
            <a:pPr algn="just" eaLnBrk="1" hangingPunct="1"/>
            <a:r>
              <a:rPr lang="es-CL" altLang="en-US" b="1" dirty="0">
                <a:latin typeface="Calibri" pitchFamily="34" charset="0"/>
              </a:rPr>
              <a:t>R</a:t>
            </a:r>
            <a:r>
              <a:rPr lang="es-CL" altLang="en-US" b="1" dirty="0" smtClean="0">
                <a:latin typeface="Calibri" pitchFamily="34" charset="0"/>
              </a:rPr>
              <a:t>epresentative indicators</a:t>
            </a:r>
            <a:r>
              <a:rPr lang="es-CL" altLang="en-US" dirty="0">
                <a:latin typeface="Calibri" pitchFamily="34" charset="0"/>
              </a:rPr>
              <a:t> </a:t>
            </a:r>
            <a:r>
              <a:rPr lang="es-CL" altLang="en-US" dirty="0" smtClean="0">
                <a:latin typeface="Calibri" pitchFamily="34" charset="0"/>
              </a:rPr>
              <a:t>clustered in Grade of Exposure (Ge), Sensitivity (S) and Adaptation Capacity (Ca)</a:t>
            </a:r>
            <a:endParaRPr lang="es-CL" altLang="en-US" dirty="0">
              <a:latin typeface="Calibri" pitchFamily="34" charset="0"/>
            </a:endParaRPr>
          </a:p>
        </p:txBody>
      </p:sp>
      <p:pic>
        <p:nvPicPr>
          <p:cNvPr id="12" name="11 Imagen" descr="CONAGUA-2013.png"/>
          <p:cNvPicPr>
            <a:picLocks noChangeAspect="1"/>
          </p:cNvPicPr>
          <p:nvPr/>
        </p:nvPicPr>
        <p:blipFill>
          <a:blip r:embed="rId5" cstate="print"/>
          <a:stretch>
            <a:fillRect/>
          </a:stretch>
        </p:blipFill>
        <p:spPr>
          <a:xfrm>
            <a:off x="323528" y="5661248"/>
            <a:ext cx="2885440" cy="990668"/>
          </a:xfrm>
          <a:prstGeom prst="rect">
            <a:avLst/>
          </a:prstGeom>
        </p:spPr>
      </p:pic>
      <p:sp>
        <p:nvSpPr>
          <p:cNvPr id="13" name="12 CuadroTexto"/>
          <p:cNvSpPr txBox="1"/>
          <p:nvPr/>
        </p:nvSpPr>
        <p:spPr>
          <a:xfrm>
            <a:off x="1259632" y="1340768"/>
            <a:ext cx="6840760" cy="954107"/>
          </a:xfrm>
          <a:prstGeom prst="rect">
            <a:avLst/>
          </a:prstGeom>
          <a:noFill/>
        </p:spPr>
        <p:txBody>
          <a:bodyPr wrap="square" rtlCol="0">
            <a:spAutoFit/>
          </a:bodyPr>
          <a:lstStyle/>
          <a:p>
            <a:pPr algn="ctr"/>
            <a:r>
              <a:rPr lang="es-MX" sz="2800" b="1" dirty="0" smtClean="0"/>
              <a:t>Programa Nacional Contra la Sequía </a:t>
            </a:r>
          </a:p>
          <a:p>
            <a:pPr algn="ctr"/>
            <a:r>
              <a:rPr lang="es-MX" sz="2800" b="1" dirty="0" smtClean="0"/>
              <a:t>(PRONACOSE)</a:t>
            </a:r>
            <a:endParaRPr lang="es-MX" sz="2800" b="1" dirty="0"/>
          </a:p>
        </p:txBody>
      </p:sp>
      <p:sp>
        <p:nvSpPr>
          <p:cNvPr id="10" name="Freeform 19"/>
          <p:cNvSpPr/>
          <p:nvPr/>
        </p:nvSpPr>
        <p:spPr>
          <a:xfrm>
            <a:off x="1475657" y="260648"/>
            <a:ext cx="7560840"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smtClean="0">
                <a:solidFill>
                  <a:schemeClr val="bg1"/>
                </a:solidFill>
              </a:rPr>
              <a:t>Case </a:t>
            </a:r>
            <a:r>
              <a:rPr lang="es-CL" sz="3200" dirty="0" err="1" smtClean="0">
                <a:solidFill>
                  <a:schemeClr val="bg1"/>
                </a:solidFill>
              </a:rPr>
              <a:t>Study</a:t>
            </a:r>
            <a:r>
              <a:rPr lang="es-CL" sz="3200" dirty="0" smtClean="0">
                <a:solidFill>
                  <a:schemeClr val="bg1"/>
                </a:solidFill>
              </a:rPr>
              <a:t> </a:t>
            </a:r>
            <a:r>
              <a:rPr lang="es-CL" sz="3200" dirty="0" err="1" smtClean="0">
                <a:solidFill>
                  <a:schemeClr val="bg1"/>
                </a:solidFill>
              </a:rPr>
              <a:t>Mexico</a:t>
            </a:r>
            <a:r>
              <a:rPr lang="es-CL" sz="3200" dirty="0" smtClean="0">
                <a:solidFill>
                  <a:schemeClr val="bg1"/>
                </a:solidFill>
              </a:rPr>
              <a:t> (PRONACOSE)</a:t>
            </a:r>
            <a:endParaRPr lang="nl-BE" sz="3200" kern="1200" dirty="0">
              <a:solidFill>
                <a:schemeClr val="bg1"/>
              </a:solidFill>
            </a:endParaRPr>
          </a:p>
        </p:txBody>
      </p:sp>
      <p:sp>
        <p:nvSpPr>
          <p:cNvPr id="15" name="14 Abrir llave"/>
          <p:cNvSpPr/>
          <p:nvPr/>
        </p:nvSpPr>
        <p:spPr>
          <a:xfrm>
            <a:off x="2195736" y="3933056"/>
            <a:ext cx="288032"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6" name="15 CuadroTexto"/>
          <p:cNvSpPr txBox="1"/>
          <p:nvPr/>
        </p:nvSpPr>
        <p:spPr>
          <a:xfrm>
            <a:off x="395536" y="4027711"/>
            <a:ext cx="1728192" cy="769441"/>
          </a:xfrm>
          <a:prstGeom prst="rect">
            <a:avLst/>
          </a:prstGeom>
          <a:noFill/>
        </p:spPr>
        <p:txBody>
          <a:bodyPr wrap="square" rtlCol="0">
            <a:spAutoFit/>
          </a:bodyPr>
          <a:lstStyle/>
          <a:p>
            <a:pPr algn="ctr"/>
            <a:r>
              <a:rPr lang="es-CL" sz="2200" b="1" dirty="0" smtClean="0">
                <a:solidFill>
                  <a:schemeClr val="accent1"/>
                </a:solidFill>
              </a:rPr>
              <a:t>Global </a:t>
            </a:r>
            <a:r>
              <a:rPr lang="es-CL" sz="2200" b="1" dirty="0" err="1" smtClean="0">
                <a:solidFill>
                  <a:schemeClr val="accent1"/>
                </a:solidFill>
              </a:rPr>
              <a:t>Vulnerability</a:t>
            </a:r>
            <a:endParaRPr lang="es-CL" sz="2200" b="1" dirty="0">
              <a:solidFill>
                <a:schemeClr val="accent1"/>
              </a:solidFill>
            </a:endParaRPr>
          </a:p>
        </p:txBody>
      </p:sp>
      <p:sp>
        <p:nvSpPr>
          <p:cNvPr id="11" name="Oval 8"/>
          <p:cNvSpPr/>
          <p:nvPr/>
        </p:nvSpPr>
        <p:spPr>
          <a:xfrm>
            <a:off x="34816" y="15262"/>
            <a:ext cx="1701425" cy="1685546"/>
          </a:xfrm>
          <a:prstGeom prst="ellipse">
            <a:avLst/>
          </a:prstGeom>
          <a:blipFill rotWithShape="1">
            <a:blip r:embed="rId6"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adroTexto 36"/>
          <p:cNvSpPr txBox="1"/>
          <p:nvPr>
            <p:custDataLst>
              <p:tags r:id="rId1"/>
            </p:custDataLst>
          </p:nvPr>
        </p:nvSpPr>
        <p:spPr>
          <a:xfrm>
            <a:off x="3447464" y="2132856"/>
            <a:ext cx="1340560" cy="1938992"/>
          </a:xfrm>
          <a:prstGeom prst="rect">
            <a:avLst/>
          </a:prstGeom>
          <a:noFill/>
        </p:spPr>
        <p:txBody>
          <a:bodyPr wrap="square" rtlCol="0">
            <a:spAutoFit/>
          </a:bodyPr>
          <a:lstStyle/>
          <a:p>
            <a:pPr marL="128588" indent="-128588">
              <a:buFont typeface="Arial" panose="020B0604020202020204" pitchFamily="34" charset="0"/>
              <a:buChar char="•"/>
            </a:pPr>
            <a:r>
              <a:rPr lang="es-MX" sz="750" dirty="0">
                <a:solidFill>
                  <a:prstClr val="black"/>
                </a:solidFill>
              </a:rPr>
              <a:t>Superficie rehabilitada para riego (ha</a:t>
            </a:r>
            <a:r>
              <a:rPr lang="es-MX" sz="750" dirty="0" smtClean="0">
                <a:solidFill>
                  <a:prstClr val="black"/>
                </a:solidFill>
              </a:rPr>
              <a:t>)</a:t>
            </a:r>
            <a:endParaRPr lang="es-MX" sz="750" dirty="0">
              <a:solidFill>
                <a:prstClr val="black"/>
              </a:solidFill>
            </a:endParaRPr>
          </a:p>
          <a:p>
            <a:pPr marL="128588" indent="-128588">
              <a:buFont typeface="Arial" panose="020B0604020202020204" pitchFamily="34" charset="0"/>
              <a:buChar char="•"/>
            </a:pPr>
            <a:r>
              <a:rPr lang="es-MX" sz="750" dirty="0">
                <a:solidFill>
                  <a:prstClr val="black"/>
                </a:solidFill>
              </a:rPr>
              <a:t>Superficie agrícola tecnificada (ha</a:t>
            </a:r>
            <a:r>
              <a:rPr lang="es-MX" sz="750" dirty="0" smtClean="0">
                <a:solidFill>
                  <a:prstClr val="black"/>
                </a:solidFill>
              </a:rPr>
              <a:t>)</a:t>
            </a:r>
          </a:p>
          <a:p>
            <a:pPr marL="128588" indent="-128588">
              <a:buFont typeface="Arial" panose="020B0604020202020204" pitchFamily="34" charset="0"/>
              <a:buChar char="•"/>
            </a:pPr>
            <a:r>
              <a:rPr lang="es-MX" sz="750" dirty="0" smtClean="0">
                <a:solidFill>
                  <a:prstClr val="black"/>
                </a:solidFill>
              </a:rPr>
              <a:t>Longitud de caminos rurales (km)</a:t>
            </a:r>
          </a:p>
          <a:p>
            <a:pPr marL="128588" indent="-128588">
              <a:buFont typeface="Arial" panose="020B0604020202020204" pitchFamily="34" charset="0"/>
              <a:buChar char="•"/>
            </a:pPr>
            <a:r>
              <a:rPr lang="es-MX" sz="750" dirty="0" smtClean="0">
                <a:solidFill>
                  <a:prstClr val="black"/>
                </a:solidFill>
              </a:rPr>
              <a:t>Ingreso </a:t>
            </a:r>
            <a:r>
              <a:rPr lang="es-MX" sz="750" dirty="0">
                <a:solidFill>
                  <a:prstClr val="black"/>
                </a:solidFill>
              </a:rPr>
              <a:t>per cápita anual </a:t>
            </a:r>
          </a:p>
          <a:p>
            <a:pPr marL="128588" indent="-128588">
              <a:buFont typeface="Arial" panose="020B0604020202020204" pitchFamily="34" charset="0"/>
              <a:buChar char="•"/>
            </a:pPr>
            <a:r>
              <a:rPr lang="es-MX" sz="750" dirty="0" smtClean="0">
                <a:solidFill>
                  <a:prstClr val="black"/>
                </a:solidFill>
              </a:rPr>
              <a:t>Beneficiarios </a:t>
            </a:r>
            <a:r>
              <a:rPr lang="es-MX" sz="750" dirty="0">
                <a:solidFill>
                  <a:prstClr val="black"/>
                </a:solidFill>
              </a:rPr>
              <a:t>del programa </a:t>
            </a:r>
            <a:r>
              <a:rPr lang="es-MX" sz="750" dirty="0" smtClean="0">
                <a:solidFill>
                  <a:prstClr val="black"/>
                </a:solidFill>
              </a:rPr>
              <a:t>Oportunidades </a:t>
            </a:r>
          </a:p>
          <a:p>
            <a:pPr marL="128588" indent="-128588">
              <a:buFont typeface="Arial" panose="020B0604020202020204" pitchFamily="34" charset="0"/>
              <a:buChar char="•"/>
            </a:pPr>
            <a:r>
              <a:rPr lang="es-MX" sz="750" dirty="0" smtClean="0">
                <a:solidFill>
                  <a:prstClr val="black"/>
                </a:solidFill>
              </a:rPr>
              <a:t>Beneficiarios del programa </a:t>
            </a:r>
            <a:r>
              <a:rPr lang="es-MX" sz="750" dirty="0" err="1" smtClean="0">
                <a:solidFill>
                  <a:prstClr val="black"/>
                </a:solidFill>
              </a:rPr>
              <a:t>Liconsa</a:t>
            </a:r>
            <a:endParaRPr lang="es-MX" sz="750" dirty="0" smtClean="0">
              <a:solidFill>
                <a:prstClr val="black"/>
              </a:solidFill>
            </a:endParaRPr>
          </a:p>
          <a:p>
            <a:pPr marL="128588" indent="-128588">
              <a:buFont typeface="Arial" panose="020B0604020202020204" pitchFamily="34" charset="0"/>
              <a:buChar char="•"/>
            </a:pPr>
            <a:r>
              <a:rPr lang="es-MX" sz="750" dirty="0">
                <a:solidFill>
                  <a:prstClr val="black"/>
                </a:solidFill>
              </a:rPr>
              <a:t>Años promedio de </a:t>
            </a:r>
            <a:r>
              <a:rPr lang="es-MX" sz="750" dirty="0" smtClean="0">
                <a:solidFill>
                  <a:prstClr val="black"/>
                </a:solidFill>
              </a:rPr>
              <a:t>escolaridad</a:t>
            </a:r>
          </a:p>
          <a:p>
            <a:pPr marL="128588" indent="-128588">
              <a:buFont typeface="Arial" panose="020B0604020202020204" pitchFamily="34" charset="0"/>
              <a:buChar char="•"/>
            </a:pPr>
            <a:r>
              <a:rPr lang="es-MX" sz="750" dirty="0" smtClean="0">
                <a:solidFill>
                  <a:prstClr val="black"/>
                </a:solidFill>
              </a:rPr>
              <a:t>Superficie reforestada (ha)</a:t>
            </a:r>
          </a:p>
          <a:p>
            <a:pPr marL="128588" indent="-128588">
              <a:buFont typeface="Arial" panose="020B0604020202020204" pitchFamily="34" charset="0"/>
              <a:buChar char="•"/>
            </a:pPr>
            <a:r>
              <a:rPr lang="es-MX" sz="750" dirty="0" smtClean="0">
                <a:solidFill>
                  <a:prstClr val="black"/>
                </a:solidFill>
              </a:rPr>
              <a:t>Áreas </a:t>
            </a:r>
            <a:r>
              <a:rPr lang="es-MX" sz="750" dirty="0" err="1" smtClean="0">
                <a:solidFill>
                  <a:prstClr val="black"/>
                </a:solidFill>
              </a:rPr>
              <a:t>nat</a:t>
            </a:r>
            <a:r>
              <a:rPr lang="es-MX" sz="750" dirty="0" smtClean="0">
                <a:solidFill>
                  <a:prstClr val="black"/>
                </a:solidFill>
              </a:rPr>
              <a:t>. Protegidas (%)</a:t>
            </a:r>
            <a:endParaRPr lang="es-MX" sz="750" dirty="0">
              <a:solidFill>
                <a:prstClr val="black"/>
              </a:solidFill>
            </a:endParaRPr>
          </a:p>
        </p:txBody>
      </p:sp>
      <p:sp>
        <p:nvSpPr>
          <p:cNvPr id="118" name="2 CuadroTexto"/>
          <p:cNvSpPr txBox="1"/>
          <p:nvPr/>
        </p:nvSpPr>
        <p:spPr>
          <a:xfrm>
            <a:off x="2260543" y="35032"/>
            <a:ext cx="5608176" cy="523220"/>
          </a:xfrm>
          <a:prstGeom prst="rect">
            <a:avLst/>
          </a:prstGeom>
          <a:noFill/>
        </p:spPr>
        <p:txBody>
          <a:bodyPr wrap="square" rtlCol="0">
            <a:spAutoFit/>
          </a:bodyPr>
          <a:lstStyle/>
          <a:p>
            <a:pPr algn="ctr"/>
            <a:r>
              <a:rPr lang="es-MX" sz="2800" b="1" dirty="0" smtClean="0"/>
              <a:t>Proposed methodology </a:t>
            </a:r>
            <a:r>
              <a:rPr lang="es-MX" sz="2400" b="1" dirty="0" smtClean="0"/>
              <a:t>(IMTA, 2015)</a:t>
            </a:r>
            <a:endParaRPr lang="es-MX" sz="2400" b="1" dirty="0"/>
          </a:p>
        </p:txBody>
      </p:sp>
      <p:sp>
        <p:nvSpPr>
          <p:cNvPr id="119" name="Rectángulo 219"/>
          <p:cNvSpPr/>
          <p:nvPr/>
        </p:nvSpPr>
        <p:spPr>
          <a:xfrm>
            <a:off x="4902879" y="5497046"/>
            <a:ext cx="1935692" cy="78902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0" name="4 Rectángulo">
            <a:hlinkClick r:id="" action="ppaction://noaction"/>
          </p:cNvPr>
          <p:cNvSpPr/>
          <p:nvPr>
            <p:custDataLst>
              <p:tags r:id="rId2"/>
            </p:custDataLst>
          </p:nvPr>
        </p:nvSpPr>
        <p:spPr>
          <a:xfrm>
            <a:off x="6095276" y="736655"/>
            <a:ext cx="1052544" cy="4195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1" name="5 Rectángulo">
            <a:hlinkClick r:id="" action="ppaction://noaction"/>
          </p:cNvPr>
          <p:cNvSpPr/>
          <p:nvPr>
            <p:custDataLst>
              <p:tags r:id="rId3"/>
            </p:custDataLst>
          </p:nvPr>
        </p:nvSpPr>
        <p:spPr>
          <a:xfrm>
            <a:off x="3504245" y="763043"/>
            <a:ext cx="749807" cy="304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2" name="6 Rectángulo">
            <a:hlinkClick r:id="" action="ppaction://noaction"/>
          </p:cNvPr>
          <p:cNvSpPr/>
          <p:nvPr>
            <p:custDataLst>
              <p:tags r:id="rId4"/>
            </p:custDataLst>
          </p:nvPr>
        </p:nvSpPr>
        <p:spPr>
          <a:xfrm>
            <a:off x="2010320" y="790844"/>
            <a:ext cx="787417" cy="2228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3" name="Elipse 3"/>
          <p:cNvSpPr/>
          <p:nvPr>
            <p:custDataLst>
              <p:tags r:id="rId5"/>
            </p:custDataLst>
          </p:nvPr>
        </p:nvSpPr>
        <p:spPr>
          <a:xfrm>
            <a:off x="548114" y="1156171"/>
            <a:ext cx="1033530" cy="4926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24" name="CuadroTexto 4"/>
          <p:cNvSpPr txBox="1"/>
          <p:nvPr>
            <p:custDataLst>
              <p:tags r:id="rId6"/>
            </p:custDataLst>
          </p:nvPr>
        </p:nvSpPr>
        <p:spPr>
          <a:xfrm>
            <a:off x="548114" y="1275523"/>
            <a:ext cx="1132796" cy="276999"/>
          </a:xfrm>
          <a:prstGeom prst="rect">
            <a:avLst/>
          </a:prstGeom>
          <a:noFill/>
        </p:spPr>
        <p:txBody>
          <a:bodyPr wrap="square" rtlCol="0">
            <a:spAutoFit/>
          </a:bodyPr>
          <a:lstStyle/>
          <a:p>
            <a:r>
              <a:rPr lang="es-MX" sz="1200" b="1" i="1" dirty="0"/>
              <a:t>Vulnerabilidad</a:t>
            </a:r>
          </a:p>
        </p:txBody>
      </p:sp>
      <p:cxnSp>
        <p:nvCxnSpPr>
          <p:cNvPr id="125" name="Conector recto de flecha 6"/>
          <p:cNvCxnSpPr/>
          <p:nvPr>
            <p:custDataLst>
              <p:tags r:id="rId7"/>
            </p:custDataLst>
          </p:nvPr>
        </p:nvCxnSpPr>
        <p:spPr>
          <a:xfrm>
            <a:off x="1640707" y="1402480"/>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6" name="Paralelogramo 226"/>
          <p:cNvSpPr/>
          <p:nvPr>
            <p:custDataLst>
              <p:tags r:id="rId8"/>
            </p:custDataLst>
          </p:nvPr>
        </p:nvSpPr>
        <p:spPr>
          <a:xfrm>
            <a:off x="1913577" y="1215846"/>
            <a:ext cx="1213637" cy="43294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27" name="CuadroTexto 227"/>
          <p:cNvSpPr txBox="1"/>
          <p:nvPr>
            <p:custDataLst>
              <p:tags r:id="rId9"/>
            </p:custDataLst>
          </p:nvPr>
        </p:nvSpPr>
        <p:spPr>
          <a:xfrm>
            <a:off x="1986052" y="1422521"/>
            <a:ext cx="1080721" cy="230832"/>
          </a:xfrm>
          <a:prstGeom prst="rect">
            <a:avLst/>
          </a:prstGeom>
          <a:noFill/>
        </p:spPr>
        <p:txBody>
          <a:bodyPr wrap="square" rtlCol="0">
            <a:spAutoFit/>
          </a:bodyPr>
          <a:lstStyle/>
          <a:p>
            <a:r>
              <a:rPr lang="es-MX" sz="900" b="1" i="1" dirty="0" smtClean="0">
                <a:solidFill>
                  <a:prstClr val="black"/>
                </a:solidFill>
              </a:rPr>
              <a:t>Consejo de Cuenca</a:t>
            </a:r>
            <a:endParaRPr lang="es-MX" sz="900" b="1" i="1" dirty="0">
              <a:solidFill>
                <a:prstClr val="black"/>
              </a:solidFill>
            </a:endParaRPr>
          </a:p>
        </p:txBody>
      </p:sp>
      <p:sp>
        <p:nvSpPr>
          <p:cNvPr id="128" name="CuadroTexto 228"/>
          <p:cNvSpPr txBox="1"/>
          <p:nvPr>
            <p:custDataLst>
              <p:tags r:id="rId10"/>
            </p:custDataLst>
          </p:nvPr>
        </p:nvSpPr>
        <p:spPr>
          <a:xfrm>
            <a:off x="1990292" y="1204975"/>
            <a:ext cx="1233635" cy="276999"/>
          </a:xfrm>
          <a:prstGeom prst="rect">
            <a:avLst/>
          </a:prstGeom>
          <a:noFill/>
        </p:spPr>
        <p:txBody>
          <a:bodyPr wrap="square" rtlCol="0">
            <a:spAutoFit/>
          </a:bodyPr>
          <a:lstStyle/>
          <a:p>
            <a:r>
              <a:rPr lang="es-MX" sz="1200" b="1" i="1" dirty="0">
                <a:solidFill>
                  <a:prstClr val="black"/>
                </a:solidFill>
              </a:rPr>
              <a:t>Zona de estudio</a:t>
            </a:r>
          </a:p>
        </p:txBody>
      </p:sp>
      <p:sp>
        <p:nvSpPr>
          <p:cNvPr id="129" name="Rectángulo 14"/>
          <p:cNvSpPr/>
          <p:nvPr>
            <p:custDataLst>
              <p:tags r:id="rId11"/>
            </p:custDataLst>
          </p:nvPr>
        </p:nvSpPr>
        <p:spPr>
          <a:xfrm>
            <a:off x="3420908" y="1204975"/>
            <a:ext cx="978694" cy="443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cxnSp>
        <p:nvCxnSpPr>
          <p:cNvPr id="130" name="Conector recto de flecha 15"/>
          <p:cNvCxnSpPr/>
          <p:nvPr>
            <p:custDataLst>
              <p:tags r:id="rId12"/>
            </p:custDataLst>
          </p:nvPr>
        </p:nvCxnSpPr>
        <p:spPr>
          <a:xfrm>
            <a:off x="3088975" y="1424778"/>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CuadroTexto 16"/>
          <p:cNvSpPr txBox="1"/>
          <p:nvPr>
            <p:custDataLst>
              <p:tags r:id="rId13"/>
            </p:custDataLst>
          </p:nvPr>
        </p:nvSpPr>
        <p:spPr>
          <a:xfrm>
            <a:off x="3428637" y="1130631"/>
            <a:ext cx="965007" cy="577081"/>
          </a:xfrm>
          <a:prstGeom prst="rect">
            <a:avLst/>
          </a:prstGeom>
          <a:noFill/>
          <a:ln>
            <a:noFill/>
          </a:ln>
        </p:spPr>
        <p:txBody>
          <a:bodyPr wrap="square" rtlCol="0">
            <a:spAutoFit/>
          </a:bodyPr>
          <a:lstStyle/>
          <a:p>
            <a:pPr algn="ctr"/>
            <a:r>
              <a:rPr lang="es-MX" sz="1050" b="1" dirty="0" smtClean="0">
                <a:solidFill>
                  <a:prstClr val="black"/>
                </a:solidFill>
              </a:rPr>
              <a:t>Identificar indicadores</a:t>
            </a:r>
            <a:endParaRPr lang="es-MX" sz="1050" b="1" dirty="0">
              <a:solidFill>
                <a:prstClr val="black"/>
              </a:solidFill>
            </a:endParaRPr>
          </a:p>
          <a:p>
            <a:pPr algn="ctr"/>
            <a:r>
              <a:rPr lang="es-MX" sz="1050" b="1" dirty="0">
                <a:solidFill>
                  <a:prstClr val="black"/>
                </a:solidFill>
              </a:rPr>
              <a:t>(</a:t>
            </a:r>
            <a:r>
              <a:rPr lang="es-MX" sz="1050" b="1" dirty="0" smtClean="0">
                <a:solidFill>
                  <a:prstClr val="black"/>
                </a:solidFill>
              </a:rPr>
              <a:t>IPCC, </a:t>
            </a:r>
            <a:r>
              <a:rPr lang="es-MX" sz="1050" b="1" dirty="0">
                <a:solidFill>
                  <a:prstClr val="black"/>
                </a:solidFill>
              </a:rPr>
              <a:t>2007)</a:t>
            </a:r>
          </a:p>
        </p:txBody>
      </p:sp>
      <p:sp>
        <p:nvSpPr>
          <p:cNvPr id="132" name="Rectángulo 23"/>
          <p:cNvSpPr/>
          <p:nvPr>
            <p:custDataLst>
              <p:tags r:id="rId14"/>
            </p:custDataLst>
          </p:nvPr>
        </p:nvSpPr>
        <p:spPr>
          <a:xfrm>
            <a:off x="827584" y="1893336"/>
            <a:ext cx="974803" cy="15034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33" name="CuadroTexto 24"/>
          <p:cNvSpPr txBox="1"/>
          <p:nvPr>
            <p:custDataLst>
              <p:tags r:id="rId15"/>
            </p:custDataLst>
          </p:nvPr>
        </p:nvSpPr>
        <p:spPr>
          <a:xfrm>
            <a:off x="827584" y="1864632"/>
            <a:ext cx="1008023" cy="207749"/>
          </a:xfrm>
          <a:prstGeom prst="rect">
            <a:avLst/>
          </a:prstGeom>
          <a:noFill/>
        </p:spPr>
        <p:txBody>
          <a:bodyPr wrap="square" rtlCol="0">
            <a:spAutoFit/>
          </a:bodyPr>
          <a:lstStyle/>
          <a:p>
            <a:r>
              <a:rPr lang="es-MX" sz="750" dirty="0">
                <a:solidFill>
                  <a:prstClr val="black"/>
                </a:solidFill>
              </a:rPr>
              <a:t>Grado de </a:t>
            </a:r>
            <a:r>
              <a:rPr lang="es-MX" sz="750" dirty="0" smtClean="0">
                <a:solidFill>
                  <a:prstClr val="black"/>
                </a:solidFill>
              </a:rPr>
              <a:t>exposición</a:t>
            </a:r>
            <a:endParaRPr lang="es-MX" sz="750" dirty="0">
              <a:solidFill>
                <a:prstClr val="black"/>
              </a:solidFill>
            </a:endParaRPr>
          </a:p>
        </p:txBody>
      </p:sp>
      <p:sp>
        <p:nvSpPr>
          <p:cNvPr id="134" name="Rectángulo 25"/>
          <p:cNvSpPr/>
          <p:nvPr>
            <p:custDataLst>
              <p:tags r:id="rId16"/>
            </p:custDataLst>
          </p:nvPr>
        </p:nvSpPr>
        <p:spPr>
          <a:xfrm>
            <a:off x="2387431" y="1901079"/>
            <a:ext cx="974803" cy="15034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35" name="CuadroTexto 26"/>
          <p:cNvSpPr txBox="1"/>
          <p:nvPr>
            <p:custDataLst>
              <p:tags r:id="rId17"/>
            </p:custDataLst>
          </p:nvPr>
        </p:nvSpPr>
        <p:spPr>
          <a:xfrm>
            <a:off x="2483768" y="1884571"/>
            <a:ext cx="706364" cy="207749"/>
          </a:xfrm>
          <a:prstGeom prst="rect">
            <a:avLst/>
          </a:prstGeom>
          <a:noFill/>
        </p:spPr>
        <p:txBody>
          <a:bodyPr wrap="square" rtlCol="0">
            <a:spAutoFit/>
          </a:bodyPr>
          <a:lstStyle/>
          <a:p>
            <a:r>
              <a:rPr lang="es-MX" sz="750" dirty="0">
                <a:solidFill>
                  <a:prstClr val="black"/>
                </a:solidFill>
              </a:rPr>
              <a:t>Sensibilidad</a:t>
            </a:r>
          </a:p>
        </p:txBody>
      </p:sp>
      <p:sp>
        <p:nvSpPr>
          <p:cNvPr id="136" name="Rectángulo 27"/>
          <p:cNvSpPr/>
          <p:nvPr>
            <p:custDataLst>
              <p:tags r:id="rId18"/>
            </p:custDataLst>
          </p:nvPr>
        </p:nvSpPr>
        <p:spPr>
          <a:xfrm>
            <a:off x="3561302" y="1918266"/>
            <a:ext cx="1232726" cy="128806"/>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37" name="CuadroTexto 28"/>
          <p:cNvSpPr txBox="1"/>
          <p:nvPr>
            <p:custDataLst>
              <p:tags r:id="rId19"/>
            </p:custDataLst>
          </p:nvPr>
        </p:nvSpPr>
        <p:spPr>
          <a:xfrm>
            <a:off x="3607437" y="1884164"/>
            <a:ext cx="1293231" cy="207749"/>
          </a:xfrm>
          <a:prstGeom prst="rect">
            <a:avLst/>
          </a:prstGeom>
          <a:noFill/>
        </p:spPr>
        <p:txBody>
          <a:bodyPr wrap="square" rtlCol="0">
            <a:spAutoFit/>
          </a:bodyPr>
          <a:lstStyle/>
          <a:p>
            <a:r>
              <a:rPr lang="es-MX" sz="750" dirty="0">
                <a:solidFill>
                  <a:prstClr val="black"/>
                </a:solidFill>
              </a:rPr>
              <a:t>Capacidad de </a:t>
            </a:r>
            <a:r>
              <a:rPr lang="es-MX" sz="750" dirty="0" smtClean="0">
                <a:solidFill>
                  <a:prstClr val="black"/>
                </a:solidFill>
              </a:rPr>
              <a:t>adaptación</a:t>
            </a:r>
            <a:endParaRPr lang="es-MX" sz="750" dirty="0">
              <a:solidFill>
                <a:prstClr val="black"/>
              </a:solidFill>
            </a:endParaRPr>
          </a:p>
        </p:txBody>
      </p:sp>
      <p:sp>
        <p:nvSpPr>
          <p:cNvPr id="138" name="Rectángulo 5"/>
          <p:cNvSpPr/>
          <p:nvPr>
            <p:custDataLst>
              <p:tags r:id="rId20"/>
            </p:custDataLst>
          </p:nvPr>
        </p:nvSpPr>
        <p:spPr>
          <a:xfrm>
            <a:off x="539552" y="2172449"/>
            <a:ext cx="1479169" cy="182518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39" name="CuadroTexto 7"/>
          <p:cNvSpPr txBox="1"/>
          <p:nvPr>
            <p:custDataLst>
              <p:tags r:id="rId21"/>
            </p:custDataLst>
          </p:nvPr>
        </p:nvSpPr>
        <p:spPr>
          <a:xfrm>
            <a:off x="539552" y="2181748"/>
            <a:ext cx="1592143" cy="1815882"/>
          </a:xfrm>
          <a:prstGeom prst="rect">
            <a:avLst/>
          </a:prstGeom>
          <a:noFill/>
        </p:spPr>
        <p:txBody>
          <a:bodyPr wrap="square" rtlCol="0">
            <a:spAutoFit/>
          </a:bodyPr>
          <a:lstStyle>
            <a:defPPr>
              <a:defRPr lang="es-MX"/>
            </a:defPPr>
            <a:lvl1pPr marL="128588" indent="-128588">
              <a:buFont typeface="Arial" panose="020B0604020202020204" pitchFamily="34" charset="0"/>
              <a:buChar char="•"/>
              <a:defRPr sz="800">
                <a:solidFill>
                  <a:prstClr val="black"/>
                </a:solidFill>
              </a:defRPr>
            </a:lvl1pPr>
          </a:lstStyle>
          <a:p>
            <a:r>
              <a:rPr lang="es-MX" dirty="0"/>
              <a:t>Densidad de población (</a:t>
            </a:r>
            <a:r>
              <a:rPr lang="es-MX" dirty="0" err="1"/>
              <a:t>hab</a:t>
            </a:r>
            <a:r>
              <a:rPr lang="es-MX" dirty="0"/>
              <a:t>/km</a:t>
            </a:r>
            <a:r>
              <a:rPr lang="es-MX" baseline="30000" dirty="0"/>
              <a:t>2</a:t>
            </a:r>
            <a:r>
              <a:rPr lang="es-MX" dirty="0" smtClean="0"/>
              <a:t>) </a:t>
            </a:r>
            <a:endParaRPr lang="es-MX" dirty="0"/>
          </a:p>
          <a:p>
            <a:r>
              <a:rPr lang="es-MX" dirty="0"/>
              <a:t>Población </a:t>
            </a:r>
            <a:r>
              <a:rPr lang="es-MX" dirty="0" smtClean="0"/>
              <a:t>económicamente  </a:t>
            </a:r>
            <a:r>
              <a:rPr lang="es-MX" dirty="0"/>
              <a:t>activa desocupada (%) </a:t>
            </a:r>
          </a:p>
          <a:p>
            <a:r>
              <a:rPr lang="es-MX" dirty="0"/>
              <a:t>Población  </a:t>
            </a:r>
            <a:r>
              <a:rPr lang="es-MX" dirty="0" smtClean="0"/>
              <a:t>sin </a:t>
            </a:r>
            <a:r>
              <a:rPr lang="es-MX" dirty="0" err="1"/>
              <a:t>derechohabiencia</a:t>
            </a:r>
            <a:r>
              <a:rPr lang="es-MX" dirty="0"/>
              <a:t> a servicios de salud  </a:t>
            </a:r>
            <a:r>
              <a:rPr lang="es-MX" dirty="0" smtClean="0"/>
              <a:t>(% )</a:t>
            </a:r>
            <a:endParaRPr lang="es-MX" dirty="0"/>
          </a:p>
          <a:p>
            <a:r>
              <a:rPr lang="es-MX" dirty="0"/>
              <a:t>Población en condiciones de pobreza (%) </a:t>
            </a:r>
          </a:p>
          <a:p>
            <a:r>
              <a:rPr lang="es-MX" dirty="0"/>
              <a:t>Población analfabeta (%)</a:t>
            </a:r>
          </a:p>
          <a:p>
            <a:r>
              <a:rPr lang="es-MX" dirty="0" smtClean="0"/>
              <a:t>Grado de explotación de los acuíferos (</a:t>
            </a:r>
            <a:r>
              <a:rPr lang="es-MX" dirty="0" err="1" smtClean="0"/>
              <a:t>adim</a:t>
            </a:r>
            <a:r>
              <a:rPr lang="es-MX" dirty="0" smtClean="0"/>
              <a:t>.)</a:t>
            </a:r>
          </a:p>
          <a:p>
            <a:r>
              <a:rPr lang="es-MX" dirty="0" smtClean="0"/>
              <a:t>Grado de explotación de las cuencas (</a:t>
            </a:r>
            <a:r>
              <a:rPr lang="es-MX" dirty="0" err="1" smtClean="0"/>
              <a:t>adim</a:t>
            </a:r>
            <a:r>
              <a:rPr lang="es-MX" dirty="0" smtClean="0"/>
              <a:t>.)</a:t>
            </a:r>
            <a:endParaRPr lang="es-MX" dirty="0"/>
          </a:p>
        </p:txBody>
      </p:sp>
      <p:sp>
        <p:nvSpPr>
          <p:cNvPr id="140" name="Rectángulo 22"/>
          <p:cNvSpPr/>
          <p:nvPr>
            <p:custDataLst>
              <p:tags r:id="rId22"/>
            </p:custDataLst>
          </p:nvPr>
        </p:nvSpPr>
        <p:spPr>
          <a:xfrm>
            <a:off x="2078560" y="2172448"/>
            <a:ext cx="1341312" cy="186745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41" name="CuadroTexto 29"/>
          <p:cNvSpPr txBox="1"/>
          <p:nvPr>
            <p:custDataLst>
              <p:tags r:id="rId23"/>
            </p:custDataLst>
          </p:nvPr>
        </p:nvSpPr>
        <p:spPr>
          <a:xfrm>
            <a:off x="2051720" y="2161866"/>
            <a:ext cx="1356853" cy="1815882"/>
          </a:xfrm>
          <a:prstGeom prst="rect">
            <a:avLst/>
          </a:prstGeom>
          <a:noFill/>
        </p:spPr>
        <p:txBody>
          <a:bodyPr wrap="square" rtlCol="0">
            <a:spAutoFit/>
          </a:bodyPr>
          <a:lstStyle/>
          <a:p>
            <a:pPr marL="128588" indent="-128588">
              <a:buFont typeface="Arial" panose="020B0604020202020204" pitchFamily="34" charset="0"/>
              <a:buChar char="•"/>
            </a:pPr>
            <a:r>
              <a:rPr lang="es-MX" sz="800" dirty="0" smtClean="0">
                <a:solidFill>
                  <a:prstClr val="black"/>
                </a:solidFill>
              </a:rPr>
              <a:t>Valor </a:t>
            </a:r>
            <a:r>
              <a:rPr lang="es-MX" sz="800" dirty="0">
                <a:solidFill>
                  <a:prstClr val="black"/>
                </a:solidFill>
              </a:rPr>
              <a:t>prod. </a:t>
            </a:r>
            <a:r>
              <a:rPr lang="es-MX" sz="800" dirty="0" smtClean="0">
                <a:solidFill>
                  <a:prstClr val="black"/>
                </a:solidFill>
              </a:rPr>
              <a:t>agrícola ($)</a:t>
            </a:r>
          </a:p>
          <a:p>
            <a:pPr marL="128588" indent="-128588">
              <a:buFont typeface="Arial" panose="020B0604020202020204" pitchFamily="34" charset="0"/>
              <a:buChar char="•"/>
            </a:pPr>
            <a:r>
              <a:rPr lang="es-MX" sz="800" dirty="0" smtClean="0">
                <a:solidFill>
                  <a:prstClr val="black"/>
                </a:solidFill>
              </a:rPr>
              <a:t>Valor de la </a:t>
            </a:r>
            <a:r>
              <a:rPr lang="es-MX" sz="800" dirty="0" err="1" smtClean="0">
                <a:solidFill>
                  <a:prstClr val="black"/>
                </a:solidFill>
              </a:rPr>
              <a:t>prod</a:t>
            </a:r>
            <a:r>
              <a:rPr lang="es-MX" sz="800" dirty="0" smtClean="0">
                <a:solidFill>
                  <a:prstClr val="black"/>
                </a:solidFill>
              </a:rPr>
              <a:t>. ganado en pie ($)</a:t>
            </a:r>
            <a:endParaRPr lang="es-MX" sz="800" dirty="0">
              <a:solidFill>
                <a:prstClr val="black"/>
              </a:solidFill>
            </a:endParaRPr>
          </a:p>
          <a:p>
            <a:pPr marL="128588" indent="-128588">
              <a:buFont typeface="Arial" panose="020B0604020202020204" pitchFamily="34" charset="0"/>
              <a:buChar char="•"/>
            </a:pPr>
            <a:r>
              <a:rPr lang="es-MX" sz="800" dirty="0" smtClean="0">
                <a:solidFill>
                  <a:prstClr val="black"/>
                </a:solidFill>
              </a:rPr>
              <a:t>Viviendas </a:t>
            </a:r>
            <a:r>
              <a:rPr lang="es-MX" sz="800" dirty="0">
                <a:solidFill>
                  <a:prstClr val="black"/>
                </a:solidFill>
              </a:rPr>
              <a:t>sin drenaje ni excusado </a:t>
            </a:r>
            <a:r>
              <a:rPr lang="es-MX" sz="800" dirty="0" smtClean="0">
                <a:solidFill>
                  <a:prstClr val="black"/>
                </a:solidFill>
              </a:rPr>
              <a:t>(%)</a:t>
            </a:r>
            <a:endParaRPr lang="es-MX" sz="800" dirty="0">
              <a:solidFill>
                <a:prstClr val="black"/>
              </a:solidFill>
            </a:endParaRPr>
          </a:p>
          <a:p>
            <a:pPr marL="128588" indent="-128588">
              <a:buFont typeface="Arial" panose="020B0604020202020204" pitchFamily="34" charset="0"/>
              <a:buChar char="•"/>
            </a:pPr>
            <a:r>
              <a:rPr lang="es-MX" sz="800" dirty="0">
                <a:solidFill>
                  <a:prstClr val="black"/>
                </a:solidFill>
              </a:rPr>
              <a:t>Viviendas sin energía eléctrica (%) </a:t>
            </a:r>
          </a:p>
          <a:p>
            <a:pPr marL="128588" indent="-128588">
              <a:buFont typeface="Arial" panose="020B0604020202020204" pitchFamily="34" charset="0"/>
              <a:buChar char="•"/>
            </a:pPr>
            <a:r>
              <a:rPr lang="es-MX" sz="800" dirty="0">
                <a:solidFill>
                  <a:prstClr val="black"/>
                </a:solidFill>
              </a:rPr>
              <a:t>Viviendas sin agua entubada (%) </a:t>
            </a:r>
          </a:p>
          <a:p>
            <a:pPr marL="128588" indent="-128588">
              <a:buFont typeface="Arial" panose="020B0604020202020204" pitchFamily="34" charset="0"/>
              <a:buChar char="•"/>
            </a:pPr>
            <a:r>
              <a:rPr lang="es-MX" sz="800" dirty="0">
                <a:solidFill>
                  <a:prstClr val="black"/>
                </a:solidFill>
              </a:rPr>
              <a:t>Viviendas con piso de tierra </a:t>
            </a:r>
            <a:r>
              <a:rPr lang="es-MX" sz="800" dirty="0" smtClean="0">
                <a:solidFill>
                  <a:prstClr val="black"/>
                </a:solidFill>
              </a:rPr>
              <a:t>(%)</a:t>
            </a:r>
          </a:p>
          <a:p>
            <a:pPr marL="128588" indent="-128588">
              <a:buFont typeface="Arial" panose="020B0604020202020204" pitchFamily="34" charset="0"/>
              <a:buChar char="•"/>
            </a:pPr>
            <a:r>
              <a:rPr lang="es-MX" sz="800" dirty="0" smtClean="0">
                <a:solidFill>
                  <a:prstClr val="black"/>
                </a:solidFill>
              </a:rPr>
              <a:t>Deforestación (ha)</a:t>
            </a:r>
          </a:p>
          <a:p>
            <a:pPr marL="128588" indent="-128588">
              <a:buFont typeface="Arial" panose="020B0604020202020204" pitchFamily="34" charset="0"/>
              <a:buChar char="•"/>
            </a:pPr>
            <a:r>
              <a:rPr lang="es-MX" sz="800" dirty="0">
                <a:solidFill>
                  <a:prstClr val="black"/>
                </a:solidFill>
              </a:rPr>
              <a:t>Superficie afectada por incendios forestales (ha) </a:t>
            </a:r>
            <a:endParaRPr lang="es-MX" sz="800" dirty="0" smtClean="0">
              <a:solidFill>
                <a:prstClr val="black"/>
              </a:solidFill>
            </a:endParaRPr>
          </a:p>
        </p:txBody>
      </p:sp>
      <p:sp>
        <p:nvSpPr>
          <p:cNvPr id="142" name="Rectángulo 35"/>
          <p:cNvSpPr/>
          <p:nvPr>
            <p:custDataLst>
              <p:tags r:id="rId24"/>
            </p:custDataLst>
          </p:nvPr>
        </p:nvSpPr>
        <p:spPr>
          <a:xfrm>
            <a:off x="3491880" y="2171211"/>
            <a:ext cx="1308568" cy="18872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43" name="Abrir llave 8"/>
          <p:cNvSpPr/>
          <p:nvPr>
            <p:custDataLst>
              <p:tags r:id="rId25"/>
            </p:custDataLst>
          </p:nvPr>
        </p:nvSpPr>
        <p:spPr>
          <a:xfrm rot="16200000">
            <a:off x="2534392" y="1866211"/>
            <a:ext cx="181185" cy="4458893"/>
          </a:xfrm>
          <a:prstGeom prst="leftBrace">
            <a:avLst>
              <a:gd name="adj1" fmla="val 8333"/>
              <a:gd name="adj2" fmla="val 50292"/>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solidFill>
                <a:prstClr val="black"/>
              </a:solidFill>
            </a:endParaRPr>
          </a:p>
        </p:txBody>
      </p:sp>
      <p:sp>
        <p:nvSpPr>
          <p:cNvPr id="144" name="CuadroTexto 13"/>
          <p:cNvSpPr txBox="1"/>
          <p:nvPr>
            <p:custDataLst>
              <p:tags r:id="rId26"/>
            </p:custDataLst>
          </p:nvPr>
        </p:nvSpPr>
        <p:spPr>
          <a:xfrm>
            <a:off x="1481903" y="4134272"/>
            <a:ext cx="2874073" cy="230832"/>
          </a:xfrm>
          <a:prstGeom prst="rect">
            <a:avLst/>
          </a:prstGeom>
          <a:noFill/>
        </p:spPr>
        <p:txBody>
          <a:bodyPr wrap="square" rtlCol="0">
            <a:spAutoFit/>
          </a:bodyPr>
          <a:lstStyle/>
          <a:p>
            <a:r>
              <a:rPr lang="es-MX" sz="900" b="1" i="1" dirty="0">
                <a:solidFill>
                  <a:prstClr val="black"/>
                </a:solidFill>
              </a:rPr>
              <a:t>Vulnerabilidad Económica, Social, Ambiental y Global</a:t>
            </a:r>
          </a:p>
        </p:txBody>
      </p:sp>
      <p:cxnSp>
        <p:nvCxnSpPr>
          <p:cNvPr id="145" name="Conector recto de flecha 247"/>
          <p:cNvCxnSpPr/>
          <p:nvPr>
            <p:custDataLst>
              <p:tags r:id="rId27"/>
            </p:custDataLst>
          </p:nvPr>
        </p:nvCxnSpPr>
        <p:spPr>
          <a:xfrm>
            <a:off x="4410370" y="1402758"/>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6" name="Rectángulo 33"/>
          <p:cNvSpPr/>
          <p:nvPr>
            <p:custDataLst>
              <p:tags r:id="rId28"/>
            </p:custDataLst>
          </p:nvPr>
        </p:nvSpPr>
        <p:spPr>
          <a:xfrm>
            <a:off x="4790121" y="1204975"/>
            <a:ext cx="978694" cy="443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47" name="CuadroTexto 34"/>
          <p:cNvSpPr txBox="1"/>
          <p:nvPr>
            <p:custDataLst>
              <p:tags r:id="rId29"/>
            </p:custDataLst>
          </p:nvPr>
        </p:nvSpPr>
        <p:spPr>
          <a:xfrm>
            <a:off x="4775883" y="1215847"/>
            <a:ext cx="992932" cy="415498"/>
          </a:xfrm>
          <a:prstGeom prst="rect">
            <a:avLst/>
          </a:prstGeom>
          <a:noFill/>
        </p:spPr>
        <p:txBody>
          <a:bodyPr wrap="square" rtlCol="0">
            <a:spAutoFit/>
          </a:bodyPr>
          <a:lstStyle/>
          <a:p>
            <a:pPr algn="ctr"/>
            <a:r>
              <a:rPr lang="es-MX" sz="1050" b="1" dirty="0">
                <a:solidFill>
                  <a:prstClr val="black"/>
                </a:solidFill>
              </a:rPr>
              <a:t>Recopilar</a:t>
            </a:r>
          </a:p>
          <a:p>
            <a:pPr algn="ctr"/>
            <a:r>
              <a:rPr lang="es-MX" sz="1050" b="1" dirty="0">
                <a:solidFill>
                  <a:prstClr val="black"/>
                </a:solidFill>
              </a:rPr>
              <a:t>información</a:t>
            </a:r>
          </a:p>
        </p:txBody>
      </p:sp>
      <p:sp>
        <p:nvSpPr>
          <p:cNvPr id="148" name="Rectángulo 38"/>
          <p:cNvSpPr/>
          <p:nvPr>
            <p:custDataLst>
              <p:tags r:id="rId30"/>
            </p:custDataLst>
          </p:nvPr>
        </p:nvSpPr>
        <p:spPr>
          <a:xfrm>
            <a:off x="4910347" y="1926352"/>
            <a:ext cx="851261" cy="14353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49" name="CuadroTexto 39"/>
          <p:cNvSpPr txBox="1"/>
          <p:nvPr>
            <p:custDataLst>
              <p:tags r:id="rId31"/>
            </p:custDataLst>
          </p:nvPr>
        </p:nvSpPr>
        <p:spPr>
          <a:xfrm>
            <a:off x="5115037" y="1903035"/>
            <a:ext cx="706364" cy="207749"/>
          </a:xfrm>
          <a:prstGeom prst="rect">
            <a:avLst/>
          </a:prstGeom>
          <a:noFill/>
        </p:spPr>
        <p:txBody>
          <a:bodyPr wrap="square" rtlCol="0">
            <a:spAutoFit/>
          </a:bodyPr>
          <a:lstStyle/>
          <a:p>
            <a:r>
              <a:rPr lang="es-MX" sz="750" dirty="0">
                <a:solidFill>
                  <a:prstClr val="black"/>
                </a:solidFill>
              </a:rPr>
              <a:t>Fuentes</a:t>
            </a:r>
          </a:p>
        </p:txBody>
      </p:sp>
      <p:sp>
        <p:nvSpPr>
          <p:cNvPr id="150" name="Rectángulo 40"/>
          <p:cNvSpPr/>
          <p:nvPr>
            <p:custDataLst>
              <p:tags r:id="rId32"/>
            </p:custDataLst>
          </p:nvPr>
        </p:nvSpPr>
        <p:spPr>
          <a:xfrm>
            <a:off x="4905538" y="2179946"/>
            <a:ext cx="838908" cy="173666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51" name="CuadroTexto 41"/>
          <p:cNvSpPr txBox="1"/>
          <p:nvPr>
            <p:custDataLst>
              <p:tags r:id="rId33"/>
            </p:custDataLst>
          </p:nvPr>
        </p:nvSpPr>
        <p:spPr>
          <a:xfrm>
            <a:off x="4893185" y="2132856"/>
            <a:ext cx="854489" cy="1823576"/>
          </a:xfrm>
          <a:prstGeom prst="rect">
            <a:avLst/>
          </a:prstGeom>
          <a:noFill/>
        </p:spPr>
        <p:txBody>
          <a:bodyPr wrap="square" rtlCol="0">
            <a:spAutoFit/>
          </a:bodyPr>
          <a:lstStyle/>
          <a:p>
            <a:pPr marL="128588" indent="-128588">
              <a:buFont typeface="Arial" panose="020B0604020202020204" pitchFamily="34" charset="0"/>
              <a:buChar char="•"/>
            </a:pPr>
            <a:r>
              <a:rPr lang="es-MX" sz="750" dirty="0" smtClean="0">
                <a:solidFill>
                  <a:prstClr val="black"/>
                </a:solidFill>
              </a:rPr>
              <a:t>CONAGUA</a:t>
            </a:r>
          </a:p>
          <a:p>
            <a:pPr marL="128588" indent="-128588">
              <a:buFont typeface="Arial" panose="020B0604020202020204" pitchFamily="34" charset="0"/>
              <a:buChar char="•"/>
            </a:pPr>
            <a:r>
              <a:rPr lang="es-MX" sz="750" dirty="0" smtClean="0">
                <a:solidFill>
                  <a:prstClr val="black"/>
                </a:solidFill>
              </a:rPr>
              <a:t>SAGARPA</a:t>
            </a:r>
            <a:endParaRPr lang="es-MX" sz="750" dirty="0">
              <a:solidFill>
                <a:prstClr val="black"/>
              </a:solidFill>
            </a:endParaRPr>
          </a:p>
          <a:p>
            <a:pPr marL="128588" indent="-128588">
              <a:buFont typeface="Arial" panose="020B0604020202020204" pitchFamily="34" charset="0"/>
              <a:buChar char="•"/>
            </a:pPr>
            <a:r>
              <a:rPr lang="es-MX" sz="750" dirty="0" smtClean="0">
                <a:solidFill>
                  <a:prstClr val="black"/>
                </a:solidFill>
              </a:rPr>
              <a:t>CONAFOR</a:t>
            </a:r>
          </a:p>
          <a:p>
            <a:pPr marL="128588" indent="-128588">
              <a:buFont typeface="Arial" panose="020B0604020202020204" pitchFamily="34" charset="0"/>
              <a:buChar char="•"/>
            </a:pPr>
            <a:r>
              <a:rPr lang="es-MX" sz="750" dirty="0" smtClean="0">
                <a:solidFill>
                  <a:prstClr val="black"/>
                </a:solidFill>
              </a:rPr>
              <a:t>SEGOB</a:t>
            </a:r>
          </a:p>
          <a:p>
            <a:pPr marL="128588" indent="-128588">
              <a:buFont typeface="Arial" panose="020B0604020202020204" pitchFamily="34" charset="0"/>
              <a:buChar char="•"/>
            </a:pPr>
            <a:r>
              <a:rPr lang="es-MX" sz="750" dirty="0" smtClean="0">
                <a:solidFill>
                  <a:prstClr val="black"/>
                </a:solidFill>
              </a:rPr>
              <a:t>SHCP</a:t>
            </a:r>
          </a:p>
          <a:p>
            <a:pPr marL="128588" indent="-128588">
              <a:buFont typeface="Arial" panose="020B0604020202020204" pitchFamily="34" charset="0"/>
              <a:buChar char="•"/>
            </a:pPr>
            <a:r>
              <a:rPr lang="es-MX" sz="750" dirty="0" smtClean="0">
                <a:solidFill>
                  <a:prstClr val="black"/>
                </a:solidFill>
              </a:rPr>
              <a:t>SE</a:t>
            </a:r>
          </a:p>
          <a:p>
            <a:pPr marL="128588" indent="-128588">
              <a:buFont typeface="Arial" panose="020B0604020202020204" pitchFamily="34" charset="0"/>
              <a:buChar char="•"/>
            </a:pPr>
            <a:r>
              <a:rPr lang="es-MX" sz="750" dirty="0" smtClean="0">
                <a:solidFill>
                  <a:prstClr val="black"/>
                </a:solidFill>
              </a:rPr>
              <a:t>SS</a:t>
            </a:r>
          </a:p>
          <a:p>
            <a:pPr marL="128588" indent="-128588">
              <a:buFont typeface="Arial" panose="020B0604020202020204" pitchFamily="34" charset="0"/>
              <a:buChar char="•"/>
            </a:pPr>
            <a:r>
              <a:rPr lang="es-MX" sz="750" dirty="0" smtClean="0">
                <a:solidFill>
                  <a:prstClr val="black"/>
                </a:solidFill>
              </a:rPr>
              <a:t>SEDESOL</a:t>
            </a:r>
          </a:p>
          <a:p>
            <a:pPr marL="128588" indent="-128588">
              <a:buFont typeface="Arial" panose="020B0604020202020204" pitchFamily="34" charset="0"/>
              <a:buChar char="•"/>
            </a:pPr>
            <a:r>
              <a:rPr lang="es-MX" sz="750" dirty="0" smtClean="0">
                <a:solidFill>
                  <a:prstClr val="black"/>
                </a:solidFill>
              </a:rPr>
              <a:t>SEMARNAT</a:t>
            </a:r>
          </a:p>
          <a:p>
            <a:pPr marL="128588" indent="-128588">
              <a:buFont typeface="Arial" panose="020B0604020202020204" pitchFamily="34" charset="0"/>
              <a:buChar char="•"/>
            </a:pPr>
            <a:r>
              <a:rPr lang="es-MX" sz="750" dirty="0" smtClean="0">
                <a:solidFill>
                  <a:prstClr val="black"/>
                </a:solidFill>
              </a:rPr>
              <a:t>SENER</a:t>
            </a:r>
          </a:p>
          <a:p>
            <a:pPr marL="128588" indent="-128588">
              <a:buFont typeface="Arial" panose="020B0604020202020204" pitchFamily="34" charset="0"/>
              <a:buChar char="•"/>
            </a:pPr>
            <a:r>
              <a:rPr lang="es-MX" sz="750" dirty="0" smtClean="0">
                <a:solidFill>
                  <a:prstClr val="black"/>
                </a:solidFill>
              </a:rPr>
              <a:t>SEP</a:t>
            </a:r>
          </a:p>
          <a:p>
            <a:pPr marL="128588" indent="-128588">
              <a:buFont typeface="Arial" panose="020B0604020202020204" pitchFamily="34" charset="0"/>
              <a:buChar char="•"/>
            </a:pPr>
            <a:r>
              <a:rPr lang="es-MX" sz="750" dirty="0" smtClean="0">
                <a:solidFill>
                  <a:prstClr val="black"/>
                </a:solidFill>
              </a:rPr>
              <a:t>SCT</a:t>
            </a:r>
          </a:p>
          <a:p>
            <a:pPr marL="128588" indent="-128588">
              <a:buFont typeface="Arial" panose="020B0604020202020204" pitchFamily="34" charset="0"/>
              <a:buChar char="•"/>
            </a:pPr>
            <a:r>
              <a:rPr lang="es-MX" sz="750" dirty="0" smtClean="0">
                <a:solidFill>
                  <a:prstClr val="black"/>
                </a:solidFill>
              </a:rPr>
              <a:t>INEGI</a:t>
            </a:r>
          </a:p>
          <a:p>
            <a:pPr marL="128588" indent="-128588">
              <a:buFont typeface="Arial" panose="020B0604020202020204" pitchFamily="34" charset="0"/>
              <a:buChar char="•"/>
            </a:pPr>
            <a:r>
              <a:rPr lang="es-MX" sz="750" dirty="0" smtClean="0">
                <a:solidFill>
                  <a:prstClr val="black"/>
                </a:solidFill>
              </a:rPr>
              <a:t>CONAPO</a:t>
            </a:r>
          </a:p>
          <a:p>
            <a:pPr marL="128588" indent="-128588">
              <a:buFont typeface="Arial" panose="020B0604020202020204" pitchFamily="34" charset="0"/>
              <a:buChar char="•"/>
            </a:pPr>
            <a:r>
              <a:rPr lang="es-MX" sz="750" dirty="0" smtClean="0">
                <a:solidFill>
                  <a:prstClr val="black"/>
                </a:solidFill>
              </a:rPr>
              <a:t>CONEVAL</a:t>
            </a:r>
          </a:p>
        </p:txBody>
      </p:sp>
      <p:cxnSp>
        <p:nvCxnSpPr>
          <p:cNvPr id="152" name="Conector angular 18"/>
          <p:cNvCxnSpPr>
            <a:stCxn id="146" idx="2"/>
            <a:endCxn id="148" idx="0"/>
          </p:cNvCxnSpPr>
          <p:nvPr>
            <p:custDataLst>
              <p:tags r:id="rId34"/>
            </p:custDataLst>
          </p:nvPr>
        </p:nvCxnSpPr>
        <p:spPr>
          <a:xfrm rot="16200000" flipH="1">
            <a:off x="5168941" y="1759315"/>
            <a:ext cx="277564" cy="56510"/>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Conector recto de flecha 21"/>
          <p:cNvCxnSpPr>
            <a:stCxn id="129" idx="2"/>
            <a:endCxn id="132" idx="0"/>
          </p:cNvCxnSpPr>
          <p:nvPr>
            <p:custDataLst>
              <p:tags r:id="rId35"/>
            </p:custDataLst>
          </p:nvPr>
        </p:nvCxnSpPr>
        <p:spPr>
          <a:xfrm flipH="1">
            <a:off x="1314986" y="1648788"/>
            <a:ext cx="2595269" cy="24454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ector recto de flecha 44"/>
          <p:cNvCxnSpPr>
            <a:stCxn id="129" idx="2"/>
            <a:endCxn id="135" idx="0"/>
          </p:cNvCxnSpPr>
          <p:nvPr>
            <p:custDataLst>
              <p:tags r:id="rId36"/>
            </p:custDataLst>
          </p:nvPr>
        </p:nvCxnSpPr>
        <p:spPr>
          <a:xfrm flipH="1">
            <a:off x="2836950" y="1648788"/>
            <a:ext cx="1073305" cy="23578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ector recto de flecha 47"/>
          <p:cNvCxnSpPr>
            <a:stCxn id="129" idx="2"/>
            <a:endCxn id="137" idx="0"/>
          </p:cNvCxnSpPr>
          <p:nvPr>
            <p:custDataLst>
              <p:tags r:id="rId37"/>
            </p:custDataLst>
          </p:nvPr>
        </p:nvCxnSpPr>
        <p:spPr>
          <a:xfrm>
            <a:off x="3910255" y="1648789"/>
            <a:ext cx="343798" cy="23537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Conector recto de flecha 50"/>
          <p:cNvCxnSpPr/>
          <p:nvPr>
            <p:custDataLst>
              <p:tags r:id="rId38"/>
            </p:custDataLst>
          </p:nvPr>
        </p:nvCxnSpPr>
        <p:spPr>
          <a:xfrm>
            <a:off x="5768815" y="1402480"/>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Rectángulo 51"/>
          <p:cNvSpPr/>
          <p:nvPr>
            <p:custDataLst>
              <p:tags r:id="rId39"/>
            </p:custDataLst>
          </p:nvPr>
        </p:nvSpPr>
        <p:spPr>
          <a:xfrm>
            <a:off x="6130065" y="1207104"/>
            <a:ext cx="978694" cy="443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58" name="CuadroTexto 52"/>
          <p:cNvSpPr txBox="1"/>
          <p:nvPr>
            <p:custDataLst>
              <p:tags r:id="rId40"/>
            </p:custDataLst>
          </p:nvPr>
        </p:nvSpPr>
        <p:spPr>
          <a:xfrm>
            <a:off x="6042282" y="1172678"/>
            <a:ext cx="1147538" cy="507831"/>
          </a:xfrm>
          <a:prstGeom prst="rect">
            <a:avLst/>
          </a:prstGeom>
          <a:noFill/>
        </p:spPr>
        <p:txBody>
          <a:bodyPr wrap="square" rtlCol="0">
            <a:spAutoFit/>
          </a:bodyPr>
          <a:lstStyle/>
          <a:p>
            <a:pPr algn="ctr"/>
            <a:r>
              <a:rPr lang="es-MX" sz="900" b="1" dirty="0">
                <a:solidFill>
                  <a:prstClr val="black"/>
                </a:solidFill>
              </a:rPr>
              <a:t>Análisis y </a:t>
            </a:r>
            <a:r>
              <a:rPr lang="es-MX" sz="900" b="1" dirty="0" smtClean="0">
                <a:solidFill>
                  <a:prstClr val="black"/>
                </a:solidFill>
              </a:rPr>
              <a:t>procesamiento </a:t>
            </a:r>
            <a:r>
              <a:rPr lang="es-MX" sz="900" b="1" dirty="0">
                <a:solidFill>
                  <a:prstClr val="black"/>
                </a:solidFill>
              </a:rPr>
              <a:t>de la información</a:t>
            </a:r>
          </a:p>
        </p:txBody>
      </p:sp>
      <p:sp>
        <p:nvSpPr>
          <p:cNvPr id="159" name="Rectángulo 53"/>
          <p:cNvSpPr/>
          <p:nvPr>
            <p:custDataLst>
              <p:tags r:id="rId41"/>
            </p:custDataLst>
          </p:nvPr>
        </p:nvSpPr>
        <p:spPr>
          <a:xfrm>
            <a:off x="6208280" y="1934773"/>
            <a:ext cx="974803" cy="15034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60" name="CuadroTexto 54"/>
          <p:cNvSpPr txBox="1"/>
          <p:nvPr>
            <p:custDataLst>
              <p:tags r:id="rId42"/>
            </p:custDataLst>
          </p:nvPr>
        </p:nvSpPr>
        <p:spPr>
          <a:xfrm>
            <a:off x="6206824" y="1918266"/>
            <a:ext cx="1054000" cy="207749"/>
          </a:xfrm>
          <a:prstGeom prst="rect">
            <a:avLst/>
          </a:prstGeom>
          <a:noFill/>
        </p:spPr>
        <p:txBody>
          <a:bodyPr wrap="square" rtlCol="0">
            <a:spAutoFit/>
          </a:bodyPr>
          <a:lstStyle/>
          <a:p>
            <a:r>
              <a:rPr lang="es-MX" sz="750" dirty="0">
                <a:solidFill>
                  <a:prstClr val="black"/>
                </a:solidFill>
              </a:rPr>
              <a:t>Operaciones y cálculo</a:t>
            </a:r>
          </a:p>
        </p:txBody>
      </p:sp>
      <p:sp>
        <p:nvSpPr>
          <p:cNvPr id="161" name="Rectángulo 55"/>
          <p:cNvSpPr/>
          <p:nvPr>
            <p:custDataLst>
              <p:tags r:id="rId43"/>
            </p:custDataLst>
          </p:nvPr>
        </p:nvSpPr>
        <p:spPr>
          <a:xfrm>
            <a:off x="5852701" y="2208074"/>
            <a:ext cx="1675087" cy="250769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62" name="CuadroTexto 56"/>
          <p:cNvSpPr txBox="1"/>
          <p:nvPr>
            <p:custDataLst>
              <p:tags r:id="rId44"/>
            </p:custDataLst>
          </p:nvPr>
        </p:nvSpPr>
        <p:spPr>
          <a:xfrm>
            <a:off x="5826646" y="2085336"/>
            <a:ext cx="1701142" cy="1831271"/>
          </a:xfrm>
          <a:prstGeom prst="rect">
            <a:avLst/>
          </a:prstGeom>
          <a:noFill/>
          <a:ln>
            <a:noFill/>
          </a:ln>
        </p:spPr>
        <p:txBody>
          <a:bodyPr wrap="square" rtlCol="0">
            <a:spAutoFit/>
          </a:bodyPr>
          <a:lstStyle/>
          <a:p>
            <a:endParaRPr lang="es-MX" sz="750" dirty="0" smtClean="0">
              <a:solidFill>
                <a:prstClr val="black"/>
              </a:solidFill>
            </a:endParaRPr>
          </a:p>
          <a:p>
            <a:pPr marL="128588" indent="-128588" algn="just">
              <a:buFont typeface="Arial" panose="020B0604020202020204" pitchFamily="34" charset="0"/>
              <a:buChar char="•"/>
            </a:pPr>
            <a:r>
              <a:rPr lang="es-MX" sz="750" dirty="0" smtClean="0">
                <a:solidFill>
                  <a:prstClr val="black"/>
                </a:solidFill>
              </a:rPr>
              <a:t>Preparación, manejo</a:t>
            </a:r>
          </a:p>
          <a:p>
            <a:pPr marL="128588" indent="-128588" algn="just">
              <a:buFont typeface="Arial" panose="020B0604020202020204" pitchFamily="34" charset="0"/>
              <a:buChar char="•"/>
            </a:pPr>
            <a:r>
              <a:rPr lang="es-MX" sz="750" dirty="0" smtClean="0">
                <a:solidFill>
                  <a:prstClr val="black"/>
                </a:solidFill>
              </a:rPr>
              <a:t>Normalizar los indicadores </a:t>
            </a:r>
            <a:r>
              <a:rPr lang="es-MX" sz="750" dirty="0">
                <a:solidFill>
                  <a:prstClr val="black"/>
                </a:solidFill>
              </a:rPr>
              <a:t>[0,1</a:t>
            </a:r>
            <a:r>
              <a:rPr lang="es-MX" sz="750" dirty="0" smtClean="0">
                <a:solidFill>
                  <a:prstClr val="black"/>
                </a:solidFill>
              </a:rPr>
              <a:t>], </a:t>
            </a:r>
            <a:r>
              <a:rPr lang="es-MX" sz="750" dirty="0">
                <a:solidFill>
                  <a:prstClr val="black"/>
                </a:solidFill>
              </a:rPr>
              <a:t>y </a:t>
            </a:r>
            <a:r>
              <a:rPr lang="es-MX" sz="750" dirty="0" smtClean="0">
                <a:solidFill>
                  <a:prstClr val="black"/>
                </a:solidFill>
              </a:rPr>
              <a:t>sistematizar la información, bajo una relación funcional:</a:t>
            </a:r>
          </a:p>
          <a:p>
            <a:pPr algn="just"/>
            <a:endParaRPr lang="es-MX" sz="800" dirty="0" smtClean="0">
              <a:sym typeface="Symbol" panose="05050102010706020507" pitchFamily="18" charset="2"/>
            </a:endParaRPr>
          </a:p>
          <a:p>
            <a:pPr algn="just"/>
            <a:r>
              <a:rPr lang="es-MX" sz="750" dirty="0" smtClean="0">
                <a:sym typeface="Symbol" panose="05050102010706020507" pitchFamily="18" charset="2"/>
              </a:rPr>
              <a:t>Si el factor aumenta la vulnerabilidad ():</a:t>
            </a:r>
            <a:endParaRPr lang="es-MX" sz="750" dirty="0">
              <a:solidFill>
                <a:prstClr val="black"/>
              </a:solidFill>
            </a:endParaRPr>
          </a:p>
          <a:p>
            <a:endParaRPr lang="es-MX" sz="750" dirty="0">
              <a:solidFill>
                <a:prstClr val="black"/>
              </a:solidFill>
            </a:endParaRPr>
          </a:p>
          <a:p>
            <a:endParaRPr lang="es-MX" sz="750" dirty="0">
              <a:solidFill>
                <a:prstClr val="black"/>
              </a:solidFill>
            </a:endParaRPr>
          </a:p>
          <a:p>
            <a:pPr algn="just"/>
            <a:r>
              <a:rPr lang="es-MX" sz="750" dirty="0" smtClean="0">
                <a:sym typeface="Symbol" panose="05050102010706020507" pitchFamily="18" charset="2"/>
              </a:rPr>
              <a:t>Si </a:t>
            </a:r>
            <a:r>
              <a:rPr lang="es-MX" sz="750" dirty="0">
                <a:sym typeface="Symbol" panose="05050102010706020507" pitchFamily="18" charset="2"/>
              </a:rPr>
              <a:t>el </a:t>
            </a:r>
            <a:r>
              <a:rPr lang="es-MX" sz="750" dirty="0" smtClean="0">
                <a:sym typeface="Symbol" panose="05050102010706020507" pitchFamily="18" charset="2"/>
              </a:rPr>
              <a:t>factor disminuye  la vulnerabilidad ():</a:t>
            </a:r>
          </a:p>
          <a:p>
            <a:endParaRPr lang="es-MX" sz="800" dirty="0"/>
          </a:p>
          <a:p>
            <a:endParaRPr lang="es-MX" sz="700" dirty="0">
              <a:solidFill>
                <a:prstClr val="black"/>
              </a:solidFill>
            </a:endParaRPr>
          </a:p>
          <a:p>
            <a:endParaRPr lang="es-MX" sz="750" dirty="0">
              <a:solidFill>
                <a:prstClr val="black"/>
              </a:solidFill>
            </a:endParaRPr>
          </a:p>
        </p:txBody>
      </p:sp>
      <p:cxnSp>
        <p:nvCxnSpPr>
          <p:cNvPr id="163" name="Conector recto de flecha 65"/>
          <p:cNvCxnSpPr/>
          <p:nvPr>
            <p:custDataLst>
              <p:tags r:id="rId45"/>
            </p:custDataLst>
          </p:nvPr>
        </p:nvCxnSpPr>
        <p:spPr>
          <a:xfrm>
            <a:off x="7108759" y="1423269"/>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Rectángulo 75"/>
          <p:cNvSpPr/>
          <p:nvPr>
            <p:custDataLst>
              <p:tags r:id="rId46"/>
            </p:custDataLst>
          </p:nvPr>
        </p:nvSpPr>
        <p:spPr>
          <a:xfrm>
            <a:off x="7451067" y="1229574"/>
            <a:ext cx="978694" cy="443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65" name="CuadroTexto 76"/>
          <p:cNvSpPr txBox="1"/>
          <p:nvPr>
            <p:custDataLst>
              <p:tags r:id="rId47"/>
            </p:custDataLst>
          </p:nvPr>
        </p:nvSpPr>
        <p:spPr>
          <a:xfrm>
            <a:off x="7470830" y="1194622"/>
            <a:ext cx="958932" cy="507831"/>
          </a:xfrm>
          <a:prstGeom prst="rect">
            <a:avLst/>
          </a:prstGeom>
          <a:noFill/>
          <a:ln>
            <a:noFill/>
          </a:ln>
        </p:spPr>
        <p:txBody>
          <a:bodyPr wrap="square" rtlCol="0">
            <a:spAutoFit/>
          </a:bodyPr>
          <a:lstStyle/>
          <a:p>
            <a:pPr algn="ctr"/>
            <a:r>
              <a:rPr lang="es-MX" sz="900" b="1" dirty="0">
                <a:solidFill>
                  <a:prstClr val="black"/>
                </a:solidFill>
              </a:rPr>
              <a:t>Determinación </a:t>
            </a:r>
            <a:r>
              <a:rPr lang="es-MX" sz="900" b="1" dirty="0" smtClean="0">
                <a:solidFill>
                  <a:prstClr val="black"/>
                </a:solidFill>
              </a:rPr>
              <a:t>del peso </a:t>
            </a:r>
            <a:r>
              <a:rPr lang="es-MX" sz="900" b="1" dirty="0">
                <a:solidFill>
                  <a:prstClr val="black"/>
                </a:solidFill>
              </a:rPr>
              <a:t>de los </a:t>
            </a:r>
            <a:r>
              <a:rPr lang="es-MX" sz="900" b="1" dirty="0" smtClean="0">
                <a:solidFill>
                  <a:prstClr val="black"/>
                </a:solidFill>
              </a:rPr>
              <a:t>indicadores</a:t>
            </a:r>
            <a:endParaRPr lang="es-MX" sz="900" b="1" dirty="0">
              <a:solidFill>
                <a:prstClr val="black"/>
              </a:solidFill>
            </a:endParaRPr>
          </a:p>
        </p:txBody>
      </p:sp>
      <p:sp>
        <p:nvSpPr>
          <p:cNvPr id="166" name="Rectángulo 77"/>
          <p:cNvSpPr/>
          <p:nvPr>
            <p:custDataLst>
              <p:tags r:id="rId48"/>
            </p:custDataLst>
          </p:nvPr>
        </p:nvSpPr>
        <p:spPr>
          <a:xfrm>
            <a:off x="7670222" y="1937028"/>
            <a:ext cx="1274813" cy="14033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67" name="CuadroTexto 80"/>
          <p:cNvSpPr txBox="1"/>
          <p:nvPr>
            <p:custDataLst>
              <p:tags r:id="rId49"/>
            </p:custDataLst>
          </p:nvPr>
        </p:nvSpPr>
        <p:spPr>
          <a:xfrm>
            <a:off x="7620116" y="2237454"/>
            <a:ext cx="1474136" cy="669414"/>
          </a:xfrm>
          <a:prstGeom prst="rect">
            <a:avLst/>
          </a:prstGeom>
          <a:noFill/>
        </p:spPr>
        <p:txBody>
          <a:bodyPr wrap="square" rtlCol="0">
            <a:spAutoFit/>
          </a:bodyPr>
          <a:lstStyle/>
          <a:p>
            <a:pPr marL="128588" indent="-128588">
              <a:buFont typeface="Arial" panose="020B0604020202020204" pitchFamily="34" charset="0"/>
              <a:buChar char="•"/>
            </a:pPr>
            <a:endParaRPr lang="es-MX" sz="750" dirty="0" smtClean="0">
              <a:solidFill>
                <a:prstClr val="black"/>
              </a:solidFill>
            </a:endParaRPr>
          </a:p>
          <a:p>
            <a:pPr marL="128588" indent="-128588">
              <a:buFont typeface="Arial" panose="020B0604020202020204" pitchFamily="34" charset="0"/>
              <a:buChar char="•"/>
            </a:pPr>
            <a:endParaRPr lang="es-MX" sz="750" dirty="0">
              <a:solidFill>
                <a:prstClr val="black"/>
              </a:solidFill>
            </a:endParaRPr>
          </a:p>
          <a:p>
            <a:pPr marL="128588" indent="-128588">
              <a:buFont typeface="Arial" panose="020B0604020202020204" pitchFamily="34" charset="0"/>
              <a:buChar char="•"/>
            </a:pPr>
            <a:endParaRPr lang="es-MX" sz="750" dirty="0" smtClean="0">
              <a:solidFill>
                <a:prstClr val="black"/>
              </a:solidFill>
            </a:endParaRPr>
          </a:p>
          <a:p>
            <a:pPr marL="128588" indent="-128588">
              <a:buFont typeface="Arial" panose="020B0604020202020204" pitchFamily="34" charset="0"/>
              <a:buChar char="•"/>
            </a:pPr>
            <a:endParaRPr lang="es-MX" sz="750" dirty="0">
              <a:solidFill>
                <a:prstClr val="black"/>
              </a:solidFill>
            </a:endParaRPr>
          </a:p>
          <a:p>
            <a:endParaRPr lang="es-MX" sz="750" dirty="0" smtClean="0">
              <a:solidFill>
                <a:prstClr val="black"/>
              </a:solidFill>
            </a:endParaRPr>
          </a:p>
        </p:txBody>
      </p:sp>
      <p:sp>
        <p:nvSpPr>
          <p:cNvPr id="168" name="Rectángulo 79"/>
          <p:cNvSpPr/>
          <p:nvPr>
            <p:custDataLst>
              <p:tags r:id="rId50"/>
            </p:custDataLst>
          </p:nvPr>
        </p:nvSpPr>
        <p:spPr>
          <a:xfrm>
            <a:off x="7618271" y="2216279"/>
            <a:ext cx="1365132" cy="2475459"/>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cxnSp>
        <p:nvCxnSpPr>
          <p:cNvPr id="169" name="Conector recto de flecha 83"/>
          <p:cNvCxnSpPr/>
          <p:nvPr>
            <p:custDataLst>
              <p:tags r:id="rId51"/>
            </p:custDataLst>
          </p:nvPr>
        </p:nvCxnSpPr>
        <p:spPr>
          <a:xfrm>
            <a:off x="8269271" y="1664937"/>
            <a:ext cx="9881" cy="24487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ector recto de flecha 86"/>
          <p:cNvCxnSpPr>
            <a:endCxn id="160" idx="0"/>
          </p:cNvCxnSpPr>
          <p:nvPr>
            <p:custDataLst>
              <p:tags r:id="rId52"/>
            </p:custDataLst>
          </p:nvPr>
        </p:nvCxnSpPr>
        <p:spPr>
          <a:xfrm flipH="1">
            <a:off x="6733824" y="1648788"/>
            <a:ext cx="8960" cy="26947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1" name="Rectángulo 94"/>
          <p:cNvSpPr/>
          <p:nvPr>
            <p:custDataLst>
              <p:tags r:id="rId53"/>
            </p:custDataLst>
          </p:nvPr>
        </p:nvSpPr>
        <p:spPr>
          <a:xfrm>
            <a:off x="1094270" y="4643844"/>
            <a:ext cx="1269633"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solidFill>
                <a:prstClr val="white"/>
              </a:solidFill>
            </a:endParaRPr>
          </a:p>
        </p:txBody>
      </p:sp>
      <p:sp>
        <p:nvSpPr>
          <p:cNvPr id="172" name="CuadroTexto 95"/>
          <p:cNvSpPr txBox="1"/>
          <p:nvPr>
            <p:custDataLst>
              <p:tags r:id="rId54"/>
            </p:custDataLst>
          </p:nvPr>
        </p:nvSpPr>
        <p:spPr>
          <a:xfrm>
            <a:off x="1040835" y="4643844"/>
            <a:ext cx="1413550" cy="369332"/>
          </a:xfrm>
          <a:prstGeom prst="rect">
            <a:avLst/>
          </a:prstGeom>
          <a:noFill/>
        </p:spPr>
        <p:txBody>
          <a:bodyPr wrap="square" rtlCol="0">
            <a:spAutoFit/>
          </a:bodyPr>
          <a:lstStyle/>
          <a:p>
            <a:pPr algn="ctr"/>
            <a:r>
              <a:rPr lang="es-MX" sz="900" b="1" dirty="0">
                <a:solidFill>
                  <a:prstClr val="black"/>
                </a:solidFill>
              </a:rPr>
              <a:t>Cálculo </a:t>
            </a:r>
            <a:r>
              <a:rPr lang="es-MX" sz="900" b="1" dirty="0" smtClean="0">
                <a:solidFill>
                  <a:prstClr val="black"/>
                </a:solidFill>
              </a:rPr>
              <a:t>de los índices de vulnerabilidad</a:t>
            </a:r>
            <a:endParaRPr lang="es-MX" sz="900" b="1" dirty="0">
              <a:solidFill>
                <a:prstClr val="black"/>
              </a:solidFill>
            </a:endParaRPr>
          </a:p>
        </p:txBody>
      </p:sp>
      <p:sp>
        <p:nvSpPr>
          <p:cNvPr id="173" name="Rectángulo 98"/>
          <p:cNvSpPr/>
          <p:nvPr>
            <p:custDataLst>
              <p:tags r:id="rId55"/>
            </p:custDataLst>
          </p:nvPr>
        </p:nvSpPr>
        <p:spPr>
          <a:xfrm>
            <a:off x="697270" y="5243092"/>
            <a:ext cx="2047830" cy="142626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cxnSp>
        <p:nvCxnSpPr>
          <p:cNvPr id="174" name="Conector recto de flecha 101"/>
          <p:cNvCxnSpPr/>
          <p:nvPr>
            <p:custDataLst>
              <p:tags r:id="rId56"/>
            </p:custDataLst>
          </p:nvPr>
        </p:nvCxnSpPr>
        <p:spPr>
          <a:xfrm>
            <a:off x="8429761" y="1432675"/>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ector recto de flecha 102"/>
          <p:cNvCxnSpPr/>
          <p:nvPr>
            <p:custDataLst>
              <p:tags r:id="rId57"/>
            </p:custDataLst>
          </p:nvPr>
        </p:nvCxnSpPr>
        <p:spPr>
          <a:xfrm>
            <a:off x="611560" y="4797152"/>
            <a:ext cx="33193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6" name="CuadroTexto 103"/>
          <p:cNvSpPr txBox="1"/>
          <p:nvPr>
            <p:custDataLst>
              <p:tags r:id="rId58"/>
            </p:custDataLst>
          </p:nvPr>
        </p:nvSpPr>
        <p:spPr>
          <a:xfrm>
            <a:off x="8448457" y="1153124"/>
            <a:ext cx="626473" cy="230832"/>
          </a:xfrm>
          <a:prstGeom prst="rect">
            <a:avLst/>
          </a:prstGeom>
          <a:noFill/>
        </p:spPr>
        <p:txBody>
          <a:bodyPr wrap="square" rtlCol="0">
            <a:spAutoFit/>
          </a:bodyPr>
          <a:lstStyle/>
          <a:p>
            <a:r>
              <a:rPr lang="es-MX" sz="900" dirty="0" smtClean="0">
                <a:solidFill>
                  <a:prstClr val="black"/>
                </a:solidFill>
              </a:rPr>
              <a:t>Continúa</a:t>
            </a:r>
            <a:endParaRPr lang="es-MX" sz="900" dirty="0">
              <a:solidFill>
                <a:prstClr val="black"/>
              </a:solidFill>
            </a:endParaRPr>
          </a:p>
        </p:txBody>
      </p:sp>
      <p:cxnSp>
        <p:nvCxnSpPr>
          <p:cNvPr id="177" name="Conector recto de flecha 110"/>
          <p:cNvCxnSpPr>
            <a:stCxn id="171" idx="2"/>
          </p:cNvCxnSpPr>
          <p:nvPr>
            <p:custDataLst>
              <p:tags r:id="rId59"/>
            </p:custDataLst>
          </p:nvPr>
        </p:nvCxnSpPr>
        <p:spPr>
          <a:xfrm flipH="1">
            <a:off x="1727783" y="5013176"/>
            <a:ext cx="1304" cy="2413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8" name="Rectángulo 119"/>
          <p:cNvSpPr/>
          <p:nvPr>
            <p:custDataLst>
              <p:tags r:id="rId60"/>
            </p:custDataLst>
          </p:nvPr>
        </p:nvSpPr>
        <p:spPr>
          <a:xfrm>
            <a:off x="2935819" y="4548936"/>
            <a:ext cx="1677679" cy="2264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79" name="CuadroTexto 120"/>
          <p:cNvSpPr txBox="1"/>
          <p:nvPr>
            <p:custDataLst>
              <p:tags r:id="rId61"/>
            </p:custDataLst>
          </p:nvPr>
        </p:nvSpPr>
        <p:spPr>
          <a:xfrm>
            <a:off x="2983951" y="4531104"/>
            <a:ext cx="1567035" cy="553998"/>
          </a:xfrm>
          <a:prstGeom prst="rect">
            <a:avLst/>
          </a:prstGeom>
          <a:noFill/>
        </p:spPr>
        <p:txBody>
          <a:bodyPr wrap="square" rtlCol="0">
            <a:spAutoFit/>
          </a:bodyPr>
          <a:lstStyle/>
          <a:p>
            <a:pPr algn="ctr"/>
            <a:r>
              <a:rPr lang="es-MX" sz="750" b="1" dirty="0" smtClean="0">
                <a:solidFill>
                  <a:prstClr val="black"/>
                </a:solidFill>
              </a:rPr>
              <a:t>Ajuste de los índices a la función de distribución beta</a:t>
            </a:r>
            <a:r>
              <a:rPr lang="es-MX" sz="750" dirty="0" smtClean="0">
                <a:solidFill>
                  <a:prstClr val="black"/>
                </a:solidFill>
              </a:rPr>
              <a:t>:</a:t>
            </a:r>
            <a:endParaRPr lang="es-MX" sz="750" dirty="0">
              <a:solidFill>
                <a:prstClr val="black"/>
              </a:solidFill>
            </a:endParaRPr>
          </a:p>
          <a:p>
            <a:endParaRPr lang="es-MX" sz="750" dirty="0">
              <a:solidFill>
                <a:prstClr val="black"/>
              </a:solidFill>
            </a:endParaRPr>
          </a:p>
          <a:p>
            <a:endParaRPr lang="es-MX" sz="750" dirty="0">
              <a:solidFill>
                <a:prstClr val="black"/>
              </a:solidFill>
            </a:endParaRPr>
          </a:p>
        </p:txBody>
      </p:sp>
      <p:sp>
        <p:nvSpPr>
          <p:cNvPr id="180" name="Rectángulo 122"/>
          <p:cNvSpPr/>
          <p:nvPr>
            <p:custDataLst>
              <p:tags r:id="rId62"/>
            </p:custDataLst>
          </p:nvPr>
        </p:nvSpPr>
        <p:spPr>
          <a:xfrm>
            <a:off x="4848068" y="5256097"/>
            <a:ext cx="2043813" cy="1096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solidFill>
                <a:prstClr val="white"/>
              </a:solidFill>
            </a:endParaRPr>
          </a:p>
        </p:txBody>
      </p:sp>
      <p:sp>
        <p:nvSpPr>
          <p:cNvPr id="181" name="Rectángulo 129"/>
          <p:cNvSpPr/>
          <p:nvPr>
            <p:custDataLst>
              <p:tags r:id="rId63"/>
            </p:custDataLst>
          </p:nvPr>
        </p:nvSpPr>
        <p:spPr>
          <a:xfrm>
            <a:off x="7292599" y="5129166"/>
            <a:ext cx="1673614" cy="1232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solidFill>
                <a:prstClr val="white"/>
              </a:solidFill>
            </a:endParaRPr>
          </a:p>
        </p:txBody>
      </p:sp>
      <p:sp>
        <p:nvSpPr>
          <p:cNvPr id="182" name="CuadroTexto 12"/>
          <p:cNvSpPr txBox="1"/>
          <p:nvPr>
            <p:custDataLst>
              <p:tags r:id="rId64"/>
            </p:custDataLst>
          </p:nvPr>
        </p:nvSpPr>
        <p:spPr>
          <a:xfrm>
            <a:off x="1976286" y="736655"/>
            <a:ext cx="668137" cy="276999"/>
          </a:xfrm>
          <a:prstGeom prst="rect">
            <a:avLst/>
          </a:prstGeom>
          <a:noFill/>
        </p:spPr>
        <p:txBody>
          <a:bodyPr wrap="square" rtlCol="0">
            <a:spAutoFit/>
          </a:bodyPr>
          <a:lstStyle/>
          <a:p>
            <a:r>
              <a:rPr lang="es-MX" sz="1200" b="1" i="1" dirty="0" smtClean="0">
                <a:solidFill>
                  <a:prstClr val="black"/>
                </a:solidFill>
              </a:rPr>
              <a:t>PASO 1</a:t>
            </a:r>
            <a:endParaRPr lang="es-MX" sz="1200" b="1" i="1" dirty="0">
              <a:solidFill>
                <a:prstClr val="black"/>
              </a:solidFill>
            </a:endParaRPr>
          </a:p>
        </p:txBody>
      </p:sp>
      <p:sp>
        <p:nvSpPr>
          <p:cNvPr id="183" name="CuadroTexto 12">
            <a:hlinkClick r:id="" action="ppaction://noaction"/>
          </p:cNvPr>
          <p:cNvSpPr txBox="1"/>
          <p:nvPr>
            <p:custDataLst>
              <p:tags r:id="rId65"/>
            </p:custDataLst>
          </p:nvPr>
        </p:nvSpPr>
        <p:spPr>
          <a:xfrm>
            <a:off x="3453930" y="763043"/>
            <a:ext cx="668137" cy="276999"/>
          </a:xfrm>
          <a:prstGeom prst="rect">
            <a:avLst/>
          </a:prstGeom>
          <a:noFill/>
        </p:spPr>
        <p:txBody>
          <a:bodyPr wrap="square" rtlCol="0">
            <a:spAutoFit/>
          </a:bodyPr>
          <a:lstStyle/>
          <a:p>
            <a:r>
              <a:rPr lang="es-MX" sz="1200" b="1" i="1" dirty="0" smtClean="0">
                <a:solidFill>
                  <a:prstClr val="black"/>
                </a:solidFill>
              </a:rPr>
              <a:t>PASO 2</a:t>
            </a:r>
            <a:endParaRPr lang="es-MX" sz="1200" b="1" i="1" dirty="0">
              <a:solidFill>
                <a:prstClr val="black"/>
              </a:solidFill>
            </a:endParaRPr>
          </a:p>
        </p:txBody>
      </p:sp>
      <p:sp>
        <p:nvSpPr>
          <p:cNvPr id="184" name="CuadroTexto 12"/>
          <p:cNvSpPr txBox="1"/>
          <p:nvPr>
            <p:custDataLst>
              <p:tags r:id="rId66"/>
            </p:custDataLst>
          </p:nvPr>
        </p:nvSpPr>
        <p:spPr>
          <a:xfrm>
            <a:off x="4819946" y="763043"/>
            <a:ext cx="668137" cy="276999"/>
          </a:xfrm>
          <a:prstGeom prst="rect">
            <a:avLst/>
          </a:prstGeom>
          <a:noFill/>
        </p:spPr>
        <p:txBody>
          <a:bodyPr wrap="square" rtlCol="0">
            <a:spAutoFit/>
          </a:bodyPr>
          <a:lstStyle/>
          <a:p>
            <a:r>
              <a:rPr lang="es-MX" sz="1200" b="1" i="1" dirty="0" smtClean="0">
                <a:solidFill>
                  <a:prstClr val="black"/>
                </a:solidFill>
              </a:rPr>
              <a:t>PASO 3</a:t>
            </a:r>
            <a:endParaRPr lang="es-MX" sz="1200" b="1" i="1" dirty="0">
              <a:solidFill>
                <a:prstClr val="black"/>
              </a:solidFill>
            </a:endParaRPr>
          </a:p>
        </p:txBody>
      </p:sp>
      <p:sp>
        <p:nvSpPr>
          <p:cNvPr id="185" name="CuadroTexto 12">
            <a:hlinkClick r:id="" action="ppaction://noaction"/>
          </p:cNvPr>
          <p:cNvSpPr txBox="1"/>
          <p:nvPr>
            <p:custDataLst>
              <p:tags r:id="rId67"/>
            </p:custDataLst>
          </p:nvPr>
        </p:nvSpPr>
        <p:spPr>
          <a:xfrm>
            <a:off x="6248608" y="776943"/>
            <a:ext cx="668137" cy="276999"/>
          </a:xfrm>
          <a:prstGeom prst="rect">
            <a:avLst/>
          </a:prstGeom>
          <a:noFill/>
        </p:spPr>
        <p:txBody>
          <a:bodyPr wrap="square" rtlCol="0">
            <a:spAutoFit/>
          </a:bodyPr>
          <a:lstStyle/>
          <a:p>
            <a:r>
              <a:rPr lang="es-MX" sz="1200" b="1" i="1" dirty="0" smtClean="0">
                <a:solidFill>
                  <a:prstClr val="black"/>
                </a:solidFill>
              </a:rPr>
              <a:t>PASO 4</a:t>
            </a:r>
            <a:endParaRPr lang="es-MX" sz="1200" b="1" i="1" dirty="0">
              <a:solidFill>
                <a:prstClr val="black"/>
              </a:solidFill>
            </a:endParaRPr>
          </a:p>
        </p:txBody>
      </p:sp>
      <p:sp>
        <p:nvSpPr>
          <p:cNvPr id="186" name="CuadroTexto 12"/>
          <p:cNvSpPr txBox="1"/>
          <p:nvPr>
            <p:custDataLst>
              <p:tags r:id="rId68"/>
            </p:custDataLst>
          </p:nvPr>
        </p:nvSpPr>
        <p:spPr>
          <a:xfrm>
            <a:off x="7620905" y="790844"/>
            <a:ext cx="668137" cy="276999"/>
          </a:xfrm>
          <a:prstGeom prst="rect">
            <a:avLst/>
          </a:prstGeom>
          <a:noFill/>
        </p:spPr>
        <p:txBody>
          <a:bodyPr wrap="square" rtlCol="0">
            <a:spAutoFit/>
          </a:bodyPr>
          <a:lstStyle/>
          <a:p>
            <a:r>
              <a:rPr lang="es-MX" sz="1200" b="1" i="1" dirty="0" smtClean="0">
                <a:solidFill>
                  <a:prstClr val="black"/>
                </a:solidFill>
              </a:rPr>
              <a:t>PASO 5</a:t>
            </a:r>
            <a:endParaRPr lang="es-MX" sz="1200" b="1" i="1" dirty="0">
              <a:solidFill>
                <a:prstClr val="black"/>
              </a:solidFill>
            </a:endParaRPr>
          </a:p>
        </p:txBody>
      </p:sp>
      <p:sp>
        <p:nvSpPr>
          <p:cNvPr id="187" name="CuadroTexto 12"/>
          <p:cNvSpPr txBox="1"/>
          <p:nvPr>
            <p:custDataLst>
              <p:tags r:id="rId69"/>
            </p:custDataLst>
          </p:nvPr>
        </p:nvSpPr>
        <p:spPr>
          <a:xfrm>
            <a:off x="1403648" y="4376137"/>
            <a:ext cx="668137" cy="276999"/>
          </a:xfrm>
          <a:prstGeom prst="rect">
            <a:avLst/>
          </a:prstGeom>
          <a:noFill/>
        </p:spPr>
        <p:txBody>
          <a:bodyPr wrap="square" rtlCol="0">
            <a:spAutoFit/>
          </a:bodyPr>
          <a:lstStyle/>
          <a:p>
            <a:r>
              <a:rPr lang="es-MX" sz="1200" b="1" i="1" dirty="0" smtClean="0">
                <a:solidFill>
                  <a:prstClr val="black"/>
                </a:solidFill>
              </a:rPr>
              <a:t>PASO 6</a:t>
            </a:r>
            <a:endParaRPr lang="es-MX" sz="1200" b="1" i="1" dirty="0">
              <a:solidFill>
                <a:prstClr val="black"/>
              </a:solidFill>
            </a:endParaRPr>
          </a:p>
        </p:txBody>
      </p:sp>
      <p:sp>
        <p:nvSpPr>
          <p:cNvPr id="188" name="CuadroTexto 12"/>
          <p:cNvSpPr txBox="1"/>
          <p:nvPr>
            <p:custDataLst>
              <p:tags r:id="rId70"/>
            </p:custDataLst>
          </p:nvPr>
        </p:nvSpPr>
        <p:spPr>
          <a:xfrm>
            <a:off x="3525468" y="4281391"/>
            <a:ext cx="668137" cy="276999"/>
          </a:xfrm>
          <a:prstGeom prst="rect">
            <a:avLst/>
          </a:prstGeom>
          <a:noFill/>
        </p:spPr>
        <p:txBody>
          <a:bodyPr wrap="square" rtlCol="0">
            <a:spAutoFit/>
          </a:bodyPr>
          <a:lstStyle/>
          <a:p>
            <a:r>
              <a:rPr lang="es-MX" sz="1200" b="1" i="1" dirty="0" smtClean="0">
                <a:solidFill>
                  <a:prstClr val="black"/>
                </a:solidFill>
              </a:rPr>
              <a:t>PASO 7</a:t>
            </a:r>
            <a:endParaRPr lang="es-MX" sz="1200" b="1" i="1" dirty="0">
              <a:solidFill>
                <a:prstClr val="black"/>
              </a:solidFill>
            </a:endParaRPr>
          </a:p>
        </p:txBody>
      </p:sp>
      <p:sp>
        <p:nvSpPr>
          <p:cNvPr id="189" name="CuadroTexto 12"/>
          <p:cNvSpPr txBox="1"/>
          <p:nvPr>
            <p:custDataLst>
              <p:tags r:id="rId71"/>
            </p:custDataLst>
          </p:nvPr>
        </p:nvSpPr>
        <p:spPr>
          <a:xfrm>
            <a:off x="5638378" y="4918859"/>
            <a:ext cx="668137" cy="276999"/>
          </a:xfrm>
          <a:prstGeom prst="rect">
            <a:avLst/>
          </a:prstGeom>
          <a:noFill/>
        </p:spPr>
        <p:txBody>
          <a:bodyPr wrap="square" rtlCol="0">
            <a:spAutoFit/>
          </a:bodyPr>
          <a:lstStyle/>
          <a:p>
            <a:r>
              <a:rPr lang="es-MX" sz="1200" b="1" i="1" dirty="0" smtClean="0">
                <a:solidFill>
                  <a:prstClr val="black"/>
                </a:solidFill>
              </a:rPr>
              <a:t>PASO 8</a:t>
            </a:r>
            <a:endParaRPr lang="es-MX" sz="1200" b="1" i="1" dirty="0">
              <a:solidFill>
                <a:prstClr val="black"/>
              </a:solidFill>
            </a:endParaRPr>
          </a:p>
        </p:txBody>
      </p:sp>
      <p:sp>
        <p:nvSpPr>
          <p:cNvPr id="190" name="CuadroTexto 12"/>
          <p:cNvSpPr txBox="1"/>
          <p:nvPr>
            <p:custDataLst>
              <p:tags r:id="rId72"/>
            </p:custDataLst>
          </p:nvPr>
        </p:nvSpPr>
        <p:spPr>
          <a:xfrm>
            <a:off x="7886043" y="4888009"/>
            <a:ext cx="668137" cy="276999"/>
          </a:xfrm>
          <a:prstGeom prst="rect">
            <a:avLst/>
          </a:prstGeom>
          <a:noFill/>
        </p:spPr>
        <p:txBody>
          <a:bodyPr wrap="square" rtlCol="0">
            <a:spAutoFit/>
          </a:bodyPr>
          <a:lstStyle/>
          <a:p>
            <a:r>
              <a:rPr lang="es-MX" sz="1200" b="1" i="1" dirty="0" smtClean="0">
                <a:solidFill>
                  <a:prstClr val="black"/>
                </a:solidFill>
              </a:rPr>
              <a:t>PASO 9</a:t>
            </a:r>
            <a:endParaRPr lang="es-MX" sz="1200" b="1" i="1" dirty="0">
              <a:solidFill>
                <a:prstClr val="black"/>
              </a:solidFill>
            </a:endParaRPr>
          </a:p>
        </p:txBody>
      </p:sp>
      <p:sp>
        <p:nvSpPr>
          <p:cNvPr id="191" name="CuadroTexto 93"/>
          <p:cNvSpPr txBox="1"/>
          <p:nvPr>
            <p:custDataLst>
              <p:tags r:id="rId73"/>
            </p:custDataLst>
          </p:nvPr>
        </p:nvSpPr>
        <p:spPr>
          <a:xfrm>
            <a:off x="395536" y="4566320"/>
            <a:ext cx="626473" cy="230832"/>
          </a:xfrm>
          <a:prstGeom prst="rect">
            <a:avLst/>
          </a:prstGeom>
          <a:noFill/>
        </p:spPr>
        <p:txBody>
          <a:bodyPr wrap="square" rtlCol="0">
            <a:spAutoFit/>
          </a:bodyPr>
          <a:lstStyle/>
          <a:p>
            <a:r>
              <a:rPr lang="es-MX" sz="900" dirty="0" smtClean="0">
                <a:solidFill>
                  <a:prstClr val="black"/>
                </a:solidFill>
              </a:rPr>
              <a:t>Continúa</a:t>
            </a:r>
            <a:endParaRPr lang="es-MX" sz="900" dirty="0">
              <a:solidFill>
                <a:prstClr val="black"/>
              </a:solidFill>
            </a:endParaRPr>
          </a:p>
        </p:txBody>
      </p:sp>
      <p:sp>
        <p:nvSpPr>
          <p:cNvPr id="192" name="91 Rectángulo">
            <a:hlinkClick r:id="" action="ppaction://noaction"/>
          </p:cNvPr>
          <p:cNvSpPr/>
          <p:nvPr>
            <p:custDataLst>
              <p:tags r:id="rId74"/>
            </p:custDataLst>
          </p:nvPr>
        </p:nvSpPr>
        <p:spPr>
          <a:xfrm>
            <a:off x="4800448" y="736655"/>
            <a:ext cx="715090" cy="3311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93" name="Rectángulo 299"/>
              <p:cNvSpPr/>
              <p:nvPr/>
            </p:nvSpPr>
            <p:spPr>
              <a:xfrm>
                <a:off x="6018858" y="2909194"/>
                <a:ext cx="1419442" cy="3275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700" i="1" smtClean="0">
                              <a:latin typeface="Cambria Math"/>
                            </a:rPr>
                          </m:ctrlPr>
                        </m:sSubPr>
                        <m:e>
                          <m:r>
                            <a:rPr lang="es-MX" sz="700" i="1">
                              <a:latin typeface="Cambria Math" panose="02040503050406030204" pitchFamily="18" charset="0"/>
                            </a:rPr>
                            <m:t>𝑥</m:t>
                          </m:r>
                        </m:e>
                        <m:sub>
                          <m:r>
                            <a:rPr lang="es-MX" sz="700" i="1">
                              <a:latin typeface="Cambria Math" panose="02040503050406030204" pitchFamily="18" charset="0"/>
                            </a:rPr>
                            <m:t>𝑖𝑗</m:t>
                          </m:r>
                        </m:sub>
                      </m:sSub>
                      <m:r>
                        <a:rPr lang="es-MX" sz="700" i="0">
                          <a:latin typeface="Cambria Math" panose="02040503050406030204" pitchFamily="18" charset="0"/>
                        </a:rPr>
                        <m:t>=</m:t>
                      </m:r>
                      <m:f>
                        <m:fPr>
                          <m:ctrlPr>
                            <a:rPr lang="es-MX" sz="700" i="1">
                              <a:latin typeface="Cambria Math"/>
                            </a:rPr>
                          </m:ctrlPr>
                        </m:fPr>
                        <m:num>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𝑖𝑗</m:t>
                              </m:r>
                            </m:sub>
                          </m:sSub>
                          <m:r>
                            <a:rPr lang="es-MX" sz="700" i="0">
                              <a:latin typeface="Cambria Math" panose="02040503050406030204" pitchFamily="18" charset="0"/>
                            </a:rPr>
                            <m:t>−</m:t>
                          </m:r>
                          <m:sSub>
                            <m:sSubPr>
                              <m:ctrlPr>
                                <a:rPr lang="es-MX" sz="700" i="1">
                                  <a:latin typeface="Cambria Math"/>
                                </a:rPr>
                              </m:ctrlPr>
                            </m:sSubPr>
                            <m:e>
                              <m:r>
                                <a:rPr lang="es-MX" sz="700" i="1">
                                  <a:latin typeface="Cambria Math" panose="02040503050406030204" pitchFamily="18" charset="0"/>
                                </a:rPr>
                                <m:t>𝑋</m:t>
                              </m:r>
                            </m:e>
                            <m:sub>
                              <m:r>
                                <a:rPr lang="es-MX" sz="700" b="0" i="1" smtClean="0">
                                  <a:latin typeface="Cambria Math" panose="02040503050406030204" pitchFamily="18" charset="0"/>
                                </a:rPr>
                                <m:t>𝑚</m:t>
                              </m:r>
                              <m:r>
                                <a:rPr lang="es-MX" sz="700" b="0" i="1" smtClean="0">
                                  <a:latin typeface="Cambria Math" panose="02040503050406030204" pitchFamily="18" charset="0"/>
                                </a:rPr>
                                <m:t>í</m:t>
                              </m:r>
                              <m:r>
                                <a:rPr lang="es-MX" sz="700" b="0" i="1" smtClean="0">
                                  <a:latin typeface="Cambria Math" panose="02040503050406030204" pitchFamily="18" charset="0"/>
                                </a:rPr>
                                <m:t>𝑛</m:t>
                              </m:r>
                            </m:sub>
                          </m:sSub>
                        </m:num>
                        <m:den>
                          <m:sSub>
                            <m:sSubPr>
                              <m:ctrlPr>
                                <a:rPr lang="es-MX" sz="700" i="1">
                                  <a:latin typeface="Cambria Math"/>
                                </a:rPr>
                              </m:ctrlPr>
                            </m:sSubPr>
                            <m:e>
                              <m:r>
                                <a:rPr lang="es-MX" sz="700" i="1">
                                  <a:latin typeface="Cambria Math" panose="02040503050406030204" pitchFamily="18" charset="0"/>
                                </a:rPr>
                                <m:t>𝑋</m:t>
                              </m:r>
                            </m:e>
                            <m:sub>
                              <m:r>
                                <a:rPr lang="es-MX" sz="700" b="0" i="1" smtClean="0">
                                  <a:latin typeface="Cambria Math" panose="02040503050406030204" pitchFamily="18" charset="0"/>
                                </a:rPr>
                                <m:t>𝑚</m:t>
                              </m:r>
                              <m:r>
                                <a:rPr lang="es-MX" sz="700" b="0" i="1" smtClean="0">
                                  <a:latin typeface="Cambria Math" panose="02040503050406030204" pitchFamily="18" charset="0"/>
                                </a:rPr>
                                <m:t>á</m:t>
                              </m:r>
                              <m:r>
                                <a:rPr lang="es-MX" sz="700" b="0" i="1" smtClean="0">
                                  <a:latin typeface="Cambria Math" panose="02040503050406030204" pitchFamily="18" charset="0"/>
                                </a:rPr>
                                <m:t>𝑥</m:t>
                              </m:r>
                            </m:sub>
                          </m:sSub>
                          <m:r>
                            <a:rPr lang="es-MX" sz="700" i="0">
                              <a:latin typeface="Cambria Math" panose="02040503050406030204" pitchFamily="18" charset="0"/>
                            </a:rPr>
                            <m:t>−</m:t>
                          </m:r>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𝑚</m:t>
                              </m:r>
                              <m:r>
                                <a:rPr lang="es-MX" sz="700" i="1">
                                  <a:latin typeface="Cambria Math" panose="02040503050406030204" pitchFamily="18" charset="0"/>
                                </a:rPr>
                                <m:t>í</m:t>
                              </m:r>
                              <m:r>
                                <a:rPr lang="es-MX" sz="700" i="1">
                                  <a:latin typeface="Cambria Math" panose="02040503050406030204" pitchFamily="18" charset="0"/>
                                </a:rPr>
                                <m:t>𝑛</m:t>
                              </m:r>
                            </m:sub>
                          </m:sSub>
                        </m:den>
                      </m:f>
                    </m:oMath>
                  </m:oMathPara>
                </a14:m>
                <a:endParaRPr lang="es-MX" sz="700" dirty="0"/>
              </a:p>
            </p:txBody>
          </p:sp>
        </mc:Choice>
        <mc:Fallback xmlns="">
          <p:sp>
            <p:nvSpPr>
              <p:cNvPr id="193" name="Rectángulo 299"/>
              <p:cNvSpPr>
                <a:spLocks noRot="1" noChangeAspect="1" noMove="1" noResize="1" noEditPoints="1" noAdjustHandles="1" noChangeArrowheads="1" noChangeShapeType="1" noTextEdit="1"/>
              </p:cNvSpPr>
              <p:nvPr/>
            </p:nvSpPr>
            <p:spPr>
              <a:xfrm>
                <a:off x="6018858" y="2909194"/>
                <a:ext cx="1419442" cy="327526"/>
              </a:xfrm>
              <a:prstGeom prst="rect">
                <a:avLst/>
              </a:prstGeom>
              <a:blipFill rotWithShape="1">
                <a:blip r:embed="rId82" cstate="print"/>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4" name="Rectángulo 300"/>
              <p:cNvSpPr/>
              <p:nvPr/>
            </p:nvSpPr>
            <p:spPr>
              <a:xfrm>
                <a:off x="6031022" y="3515390"/>
                <a:ext cx="941540" cy="315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700" i="1" smtClean="0">
                              <a:latin typeface="Cambria Math"/>
                            </a:rPr>
                          </m:ctrlPr>
                        </m:sSubPr>
                        <m:e>
                          <m:r>
                            <a:rPr lang="es-MX" sz="700" b="0" i="1" smtClean="0">
                              <a:latin typeface="Cambria Math" panose="02040503050406030204" pitchFamily="18" charset="0"/>
                            </a:rPr>
                            <m:t>𝑥</m:t>
                          </m:r>
                        </m:e>
                        <m:sub>
                          <m:r>
                            <a:rPr lang="es-MX" sz="700" i="1">
                              <a:latin typeface="Cambria Math" panose="02040503050406030204" pitchFamily="18" charset="0"/>
                            </a:rPr>
                            <m:t>𝑖𝑗</m:t>
                          </m:r>
                        </m:sub>
                      </m:sSub>
                      <m:r>
                        <a:rPr lang="es-MX" sz="700" i="0">
                          <a:latin typeface="Cambria Math" panose="02040503050406030204" pitchFamily="18" charset="0"/>
                        </a:rPr>
                        <m:t>=</m:t>
                      </m:r>
                      <m:f>
                        <m:fPr>
                          <m:ctrlPr>
                            <a:rPr lang="es-MX" sz="700" i="1">
                              <a:latin typeface="Cambria Math"/>
                            </a:rPr>
                          </m:ctrlPr>
                        </m:fPr>
                        <m:num>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𝑚</m:t>
                              </m:r>
                              <m:r>
                                <a:rPr lang="es-MX" sz="700" i="1">
                                  <a:latin typeface="Cambria Math" panose="02040503050406030204" pitchFamily="18" charset="0"/>
                                </a:rPr>
                                <m:t>á</m:t>
                              </m:r>
                              <m:r>
                                <a:rPr lang="es-MX" sz="700" i="1">
                                  <a:latin typeface="Cambria Math" panose="02040503050406030204" pitchFamily="18" charset="0"/>
                                </a:rPr>
                                <m:t>𝑥</m:t>
                              </m:r>
                            </m:sub>
                          </m:sSub>
                          <m:r>
                            <a:rPr lang="es-MX" sz="700" i="0">
                              <a:latin typeface="Cambria Math" panose="02040503050406030204" pitchFamily="18" charset="0"/>
                            </a:rPr>
                            <m:t>−</m:t>
                          </m:r>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𝑖𝑗</m:t>
                              </m:r>
                            </m:sub>
                          </m:sSub>
                        </m:num>
                        <m:den>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𝑚</m:t>
                              </m:r>
                              <m:r>
                                <a:rPr lang="es-MX" sz="700" i="1">
                                  <a:latin typeface="Cambria Math" panose="02040503050406030204" pitchFamily="18" charset="0"/>
                                </a:rPr>
                                <m:t>á</m:t>
                              </m:r>
                              <m:r>
                                <a:rPr lang="es-MX" sz="700" i="1">
                                  <a:latin typeface="Cambria Math" panose="02040503050406030204" pitchFamily="18" charset="0"/>
                                </a:rPr>
                                <m:t>𝑥</m:t>
                              </m:r>
                            </m:sub>
                          </m:sSub>
                          <m:r>
                            <a:rPr lang="es-MX" sz="700">
                              <a:latin typeface="Cambria Math" panose="02040503050406030204" pitchFamily="18" charset="0"/>
                            </a:rPr>
                            <m:t>−</m:t>
                          </m:r>
                          <m:sSub>
                            <m:sSubPr>
                              <m:ctrlPr>
                                <a:rPr lang="es-MX" sz="700" i="1">
                                  <a:latin typeface="Cambria Math"/>
                                </a:rPr>
                              </m:ctrlPr>
                            </m:sSubPr>
                            <m:e>
                              <m:r>
                                <a:rPr lang="es-MX" sz="700" i="1">
                                  <a:latin typeface="Cambria Math" panose="02040503050406030204" pitchFamily="18" charset="0"/>
                                </a:rPr>
                                <m:t>𝑋</m:t>
                              </m:r>
                            </m:e>
                            <m:sub>
                              <m:r>
                                <a:rPr lang="es-MX" sz="700" i="1">
                                  <a:latin typeface="Cambria Math" panose="02040503050406030204" pitchFamily="18" charset="0"/>
                                </a:rPr>
                                <m:t>𝑚</m:t>
                              </m:r>
                              <m:r>
                                <a:rPr lang="es-MX" sz="700" i="1">
                                  <a:latin typeface="Cambria Math" panose="02040503050406030204" pitchFamily="18" charset="0"/>
                                </a:rPr>
                                <m:t>í</m:t>
                              </m:r>
                              <m:r>
                                <a:rPr lang="es-MX" sz="700" i="1">
                                  <a:latin typeface="Cambria Math" panose="02040503050406030204" pitchFamily="18" charset="0"/>
                                </a:rPr>
                                <m:t>𝑛</m:t>
                              </m:r>
                            </m:sub>
                          </m:sSub>
                        </m:den>
                      </m:f>
                    </m:oMath>
                  </m:oMathPara>
                </a14:m>
                <a:endParaRPr lang="es-MX" sz="700" dirty="0"/>
              </a:p>
            </p:txBody>
          </p:sp>
        </mc:Choice>
        <mc:Fallback xmlns="">
          <p:sp>
            <p:nvSpPr>
              <p:cNvPr id="194" name="Rectángulo 300"/>
              <p:cNvSpPr>
                <a:spLocks noRot="1" noChangeAspect="1" noMove="1" noResize="1" noEditPoints="1" noAdjustHandles="1" noChangeArrowheads="1" noChangeShapeType="1" noTextEdit="1"/>
              </p:cNvSpPr>
              <p:nvPr/>
            </p:nvSpPr>
            <p:spPr>
              <a:xfrm>
                <a:off x="6031022" y="3515390"/>
                <a:ext cx="941540" cy="315279"/>
              </a:xfrm>
              <a:prstGeom prst="rect">
                <a:avLst/>
              </a:prstGeom>
              <a:blipFill rotWithShape="1">
                <a:blip r:embed="rId83" cstate="print"/>
                <a:stretch>
                  <a:fillRect/>
                </a:stretch>
              </a:blipFill>
            </p:spPr>
            <p:txBody>
              <a:bodyPr/>
              <a:lstStyle/>
              <a:p>
                <a:r>
                  <a:rPr lang="es-MX">
                    <a:noFill/>
                  </a:rPr>
                  <a:t> </a:t>
                </a:r>
              </a:p>
            </p:txBody>
          </p:sp>
        </mc:Fallback>
      </mc:AlternateContent>
      <p:sp>
        <p:nvSpPr>
          <p:cNvPr id="195" name="Rectángulo 301"/>
          <p:cNvSpPr/>
          <p:nvPr/>
        </p:nvSpPr>
        <p:spPr>
          <a:xfrm>
            <a:off x="7670222" y="1909183"/>
            <a:ext cx="1313180" cy="200055"/>
          </a:xfrm>
          <a:prstGeom prst="rect">
            <a:avLst/>
          </a:prstGeom>
        </p:spPr>
        <p:txBody>
          <a:bodyPr wrap="none">
            <a:spAutoFit/>
          </a:bodyPr>
          <a:lstStyle/>
          <a:p>
            <a:r>
              <a:rPr lang="es-MX" sz="700" dirty="0" err="1" smtClean="0">
                <a:latin typeface="Arial" panose="020B0604020202020204" pitchFamily="34" charset="0"/>
                <a:ea typeface="Calibri" panose="020F0502020204030204" pitchFamily="34" charset="0"/>
              </a:rPr>
              <a:t>Iyengar</a:t>
            </a:r>
            <a:r>
              <a:rPr lang="es-MX" sz="700" dirty="0" smtClean="0">
                <a:latin typeface="Arial" panose="020B0604020202020204" pitchFamily="34" charset="0"/>
                <a:ea typeface="Calibri" panose="020F0502020204030204" pitchFamily="34" charset="0"/>
              </a:rPr>
              <a:t> </a:t>
            </a:r>
            <a:r>
              <a:rPr lang="es-MX" sz="700" dirty="0">
                <a:latin typeface="Arial" panose="020B0604020202020204" pitchFamily="34" charset="0"/>
                <a:ea typeface="Calibri" panose="020F0502020204030204" pitchFamily="34" charset="0"/>
              </a:rPr>
              <a:t>&amp; </a:t>
            </a:r>
            <a:r>
              <a:rPr lang="es-MX" sz="700" dirty="0" err="1">
                <a:latin typeface="Arial" panose="020B0604020202020204" pitchFamily="34" charset="0"/>
                <a:ea typeface="Calibri" panose="020F0502020204030204" pitchFamily="34" charset="0"/>
              </a:rPr>
              <a:t>Sudarshan</a:t>
            </a:r>
            <a:r>
              <a:rPr lang="es-MX" sz="700" dirty="0">
                <a:latin typeface="Arial" panose="020B0604020202020204" pitchFamily="34" charset="0"/>
                <a:ea typeface="Calibri" panose="020F0502020204030204" pitchFamily="34" charset="0"/>
              </a:rPr>
              <a:t> (1982)</a:t>
            </a:r>
            <a:endParaRPr lang="es-MX" sz="700" dirty="0"/>
          </a:p>
        </p:txBody>
      </p:sp>
      <mc:AlternateContent xmlns:mc="http://schemas.openxmlformats.org/markup-compatibility/2006" xmlns:a14="http://schemas.microsoft.com/office/drawing/2010/main">
        <mc:Choice Requires="a14">
          <p:sp>
            <p:nvSpPr>
              <p:cNvPr id="196" name="Rectángulo 302"/>
              <p:cNvSpPr/>
              <p:nvPr/>
            </p:nvSpPr>
            <p:spPr>
              <a:xfrm>
                <a:off x="7739454" y="2295665"/>
                <a:ext cx="1054070" cy="413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700" i="1" smtClean="0">
                              <a:latin typeface="Cambria Math"/>
                            </a:rPr>
                          </m:ctrlPr>
                        </m:sSubPr>
                        <m:e>
                          <m:r>
                            <a:rPr lang="es-MX" sz="700" b="0" i="1" smtClean="0">
                              <a:latin typeface="Cambria Math" panose="02040503050406030204" pitchFamily="18" charset="0"/>
                            </a:rPr>
                            <m:t>𝑃</m:t>
                          </m:r>
                        </m:e>
                        <m:sub>
                          <m:r>
                            <a:rPr lang="es-MX" sz="700" i="1">
                              <a:latin typeface="Cambria Math" panose="02040503050406030204" pitchFamily="18" charset="0"/>
                            </a:rPr>
                            <m:t>𝑗</m:t>
                          </m:r>
                        </m:sub>
                      </m:sSub>
                      <m:r>
                        <a:rPr lang="es-MX" sz="700" i="0">
                          <a:latin typeface="Cambria Math" panose="02040503050406030204" pitchFamily="18" charset="0"/>
                        </a:rPr>
                        <m:t>=</m:t>
                      </m:r>
                      <m:f>
                        <m:fPr>
                          <m:ctrlPr>
                            <a:rPr lang="es-MX" sz="700" i="1">
                              <a:latin typeface="Cambria Math"/>
                            </a:rPr>
                          </m:ctrlPr>
                        </m:fPr>
                        <m:num>
                          <m:r>
                            <a:rPr lang="es-MX" sz="700" i="0">
                              <a:latin typeface="Cambria Math" panose="02040503050406030204" pitchFamily="18" charset="0"/>
                            </a:rPr>
                            <m:t>1</m:t>
                          </m:r>
                        </m:num>
                        <m:den>
                          <m:d>
                            <m:dPr>
                              <m:ctrlPr>
                                <a:rPr lang="es-MX" sz="700" i="1">
                                  <a:latin typeface="Cambria Math"/>
                                </a:rPr>
                              </m:ctrlPr>
                            </m:dPr>
                            <m:e>
                              <m:sSub>
                                <m:sSubPr>
                                  <m:ctrlPr>
                                    <a:rPr lang="es-MX" sz="700" i="1">
                                      <a:latin typeface="Cambria Math"/>
                                    </a:rPr>
                                  </m:ctrlPr>
                                </m:sSubPr>
                                <m:e>
                                  <m:r>
                                    <a:rPr lang="es-MX" sz="700" i="1">
                                      <a:latin typeface="Cambria Math" panose="02040503050406030204" pitchFamily="18" charset="0"/>
                                    </a:rPr>
                                    <m:t>𝜎</m:t>
                                  </m:r>
                                </m:e>
                                <m:sub>
                                  <m:r>
                                    <a:rPr lang="es-MX" sz="700" i="1">
                                      <a:latin typeface="Cambria Math" panose="02040503050406030204" pitchFamily="18" charset="0"/>
                                    </a:rPr>
                                    <m:t>𝑗</m:t>
                                  </m:r>
                                </m:sub>
                              </m:sSub>
                            </m:e>
                          </m:d>
                          <m:d>
                            <m:dPr>
                              <m:ctrlPr>
                                <a:rPr lang="es-MX" sz="700" i="1">
                                  <a:latin typeface="Cambria Math"/>
                                </a:rPr>
                              </m:ctrlPr>
                            </m:dPr>
                            <m:e>
                              <m:nary>
                                <m:naryPr>
                                  <m:chr m:val="∑"/>
                                  <m:limLoc m:val="undOvr"/>
                                  <m:ctrlPr>
                                    <a:rPr lang="es-MX" sz="700" i="1">
                                      <a:latin typeface="Cambria Math"/>
                                    </a:rPr>
                                  </m:ctrlPr>
                                </m:naryPr>
                                <m:sub>
                                  <m:r>
                                    <a:rPr lang="es-MX" sz="700" i="1">
                                      <a:latin typeface="Cambria Math" panose="02040503050406030204" pitchFamily="18" charset="0"/>
                                    </a:rPr>
                                    <m:t>𝑗</m:t>
                                  </m:r>
                                  <m:r>
                                    <a:rPr lang="es-MX" sz="700" i="0">
                                      <a:latin typeface="Cambria Math" panose="02040503050406030204" pitchFamily="18" charset="0"/>
                                    </a:rPr>
                                    <m:t>=1</m:t>
                                  </m:r>
                                </m:sub>
                                <m:sup>
                                  <m:r>
                                    <a:rPr lang="es-MX" sz="700" i="1">
                                      <a:latin typeface="Cambria Math" panose="02040503050406030204" pitchFamily="18" charset="0"/>
                                    </a:rPr>
                                    <m:t>𝑛</m:t>
                                  </m:r>
                                </m:sup>
                                <m:e>
                                  <m:d>
                                    <m:dPr>
                                      <m:ctrlPr>
                                        <a:rPr lang="es-MX" sz="700" i="1">
                                          <a:latin typeface="Cambria Math"/>
                                        </a:rPr>
                                      </m:ctrlPr>
                                    </m:dPr>
                                    <m:e>
                                      <m:f>
                                        <m:fPr>
                                          <m:ctrlPr>
                                            <a:rPr lang="es-MX" sz="700" i="1">
                                              <a:latin typeface="Cambria Math"/>
                                            </a:rPr>
                                          </m:ctrlPr>
                                        </m:fPr>
                                        <m:num>
                                          <m:r>
                                            <a:rPr lang="es-MX" sz="700" i="0">
                                              <a:latin typeface="Cambria Math" panose="02040503050406030204" pitchFamily="18" charset="0"/>
                                            </a:rPr>
                                            <m:t>1</m:t>
                                          </m:r>
                                        </m:num>
                                        <m:den>
                                          <m:sSub>
                                            <m:sSubPr>
                                              <m:ctrlPr>
                                                <a:rPr lang="es-MX" sz="700" i="1">
                                                  <a:latin typeface="Cambria Math"/>
                                                </a:rPr>
                                              </m:ctrlPr>
                                            </m:sSubPr>
                                            <m:e>
                                              <m:r>
                                                <a:rPr lang="es-MX" sz="700" i="1">
                                                  <a:latin typeface="Cambria Math" panose="02040503050406030204" pitchFamily="18" charset="0"/>
                                                </a:rPr>
                                                <m:t>𝜎</m:t>
                                              </m:r>
                                            </m:e>
                                            <m:sub>
                                              <m:r>
                                                <a:rPr lang="es-MX" sz="700" i="1">
                                                  <a:latin typeface="Cambria Math" panose="02040503050406030204" pitchFamily="18" charset="0"/>
                                                </a:rPr>
                                                <m:t>𝑗</m:t>
                                              </m:r>
                                            </m:sub>
                                          </m:sSub>
                                        </m:den>
                                      </m:f>
                                    </m:e>
                                  </m:d>
                                </m:e>
                              </m:nary>
                            </m:e>
                          </m:d>
                        </m:den>
                      </m:f>
                    </m:oMath>
                  </m:oMathPara>
                </a14:m>
                <a:endParaRPr lang="es-MX" sz="700" dirty="0"/>
              </a:p>
            </p:txBody>
          </p:sp>
        </mc:Choice>
        <mc:Fallback xmlns="">
          <p:sp>
            <p:nvSpPr>
              <p:cNvPr id="196" name="Rectángulo 302"/>
              <p:cNvSpPr>
                <a:spLocks noRot="1" noChangeAspect="1" noMove="1" noResize="1" noEditPoints="1" noAdjustHandles="1" noChangeArrowheads="1" noChangeShapeType="1" noTextEdit="1"/>
              </p:cNvSpPr>
              <p:nvPr/>
            </p:nvSpPr>
            <p:spPr>
              <a:xfrm>
                <a:off x="7739454" y="2295665"/>
                <a:ext cx="1054070" cy="413255"/>
              </a:xfrm>
              <a:prstGeom prst="rect">
                <a:avLst/>
              </a:prstGeom>
              <a:blipFill rotWithShape="1">
                <a:blip r:embed="rId84" cstate="print"/>
                <a:stretch>
                  <a:fillRect b="-49254"/>
                </a:stretch>
              </a:blipFill>
            </p:spPr>
            <p:txBody>
              <a:bodyPr/>
              <a:lstStyle/>
              <a:p>
                <a:r>
                  <a:rPr lang="es-MX">
                    <a:noFill/>
                  </a:rPr>
                  <a:t> </a:t>
                </a:r>
              </a:p>
            </p:txBody>
          </p:sp>
        </mc:Fallback>
      </mc:AlternateContent>
      <p:sp>
        <p:nvSpPr>
          <p:cNvPr id="197" name="Rectángulo 303"/>
          <p:cNvSpPr/>
          <p:nvPr/>
        </p:nvSpPr>
        <p:spPr>
          <a:xfrm>
            <a:off x="7596336" y="3796298"/>
            <a:ext cx="1381834" cy="784830"/>
          </a:xfrm>
          <a:prstGeom prst="rect">
            <a:avLst/>
          </a:prstGeom>
        </p:spPr>
        <p:txBody>
          <a:bodyPr wrap="square">
            <a:spAutoFit/>
          </a:bodyPr>
          <a:lstStyle/>
          <a:p>
            <a:pPr algn="just"/>
            <a:r>
              <a:rPr lang="es-MX" sz="750" dirty="0">
                <a:ea typeface="Calibri" panose="020F0502020204030204" pitchFamily="34" charset="0"/>
              </a:rPr>
              <a:t>Este método de ponderación garantiza que grandes variaciones de uno o más indicadores, no dominen la contribución del resto de los indicadores.</a:t>
            </a:r>
            <a:endParaRPr lang="es-MX" sz="750" dirty="0"/>
          </a:p>
        </p:txBody>
      </p:sp>
      <mc:AlternateContent xmlns:mc="http://schemas.openxmlformats.org/markup-compatibility/2006" xmlns:a14="http://schemas.microsoft.com/office/drawing/2010/main">
        <mc:Choice Requires="a14">
          <p:sp>
            <p:nvSpPr>
              <p:cNvPr id="198" name="Rectángulo 304"/>
              <p:cNvSpPr/>
              <p:nvPr/>
            </p:nvSpPr>
            <p:spPr>
              <a:xfrm>
                <a:off x="7928150" y="2852936"/>
                <a:ext cx="272779" cy="2254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800" i="1" smtClean="0">
                              <a:latin typeface="Cambria Math"/>
                            </a:rPr>
                          </m:ctrlPr>
                        </m:sSubPr>
                        <m:e>
                          <m:r>
                            <a:rPr lang="es-MX" sz="800" i="1">
                              <a:latin typeface="Cambria Math" panose="02040503050406030204" pitchFamily="18" charset="0"/>
                            </a:rPr>
                            <m:t>𝜎</m:t>
                          </m:r>
                        </m:e>
                        <m:sub>
                          <m:r>
                            <a:rPr lang="es-MX" sz="800" i="1">
                              <a:latin typeface="Cambria Math" panose="02040503050406030204" pitchFamily="18" charset="0"/>
                            </a:rPr>
                            <m:t>𝑗</m:t>
                          </m:r>
                        </m:sub>
                      </m:sSub>
                      <m:r>
                        <a:rPr lang="es-MX" sz="800" b="0" i="1" smtClean="0">
                          <a:latin typeface="Cambria Math" panose="02040503050406030204" pitchFamily="18" charset="0"/>
                        </a:rPr>
                        <m:t>,</m:t>
                      </m:r>
                    </m:oMath>
                  </m:oMathPara>
                </a14:m>
                <a:endParaRPr lang="es-MX" dirty="0"/>
              </a:p>
            </p:txBody>
          </p:sp>
        </mc:Choice>
        <mc:Fallback xmlns="">
          <p:sp>
            <p:nvSpPr>
              <p:cNvPr id="198" name="Rectángulo 304"/>
              <p:cNvSpPr>
                <a:spLocks noRot="1" noChangeAspect="1" noMove="1" noResize="1" noEditPoints="1" noAdjustHandles="1" noChangeArrowheads="1" noChangeShapeType="1" noTextEdit="1"/>
              </p:cNvSpPr>
              <p:nvPr/>
            </p:nvSpPr>
            <p:spPr>
              <a:xfrm>
                <a:off x="7928150" y="2852936"/>
                <a:ext cx="272779" cy="225446"/>
              </a:xfrm>
              <a:prstGeom prst="rect">
                <a:avLst/>
              </a:prstGeom>
              <a:blipFill rotWithShape="1">
                <a:blip r:embed="rId85" cstate="print"/>
                <a:stretch>
                  <a:fillRect/>
                </a:stretch>
              </a:blipFill>
            </p:spPr>
            <p:txBody>
              <a:bodyPr/>
              <a:lstStyle/>
              <a:p>
                <a:r>
                  <a:rPr lang="es-MX">
                    <a:noFill/>
                  </a:rPr>
                  <a:t> </a:t>
                </a:r>
              </a:p>
            </p:txBody>
          </p:sp>
        </mc:Fallback>
      </mc:AlternateContent>
      <p:sp>
        <p:nvSpPr>
          <p:cNvPr id="199" name="Rectángulo 305"/>
          <p:cNvSpPr/>
          <p:nvPr/>
        </p:nvSpPr>
        <p:spPr>
          <a:xfrm>
            <a:off x="7581710" y="2889811"/>
            <a:ext cx="1629017" cy="323165"/>
          </a:xfrm>
          <a:prstGeom prst="rect">
            <a:avLst/>
          </a:prstGeom>
        </p:spPr>
        <p:txBody>
          <a:bodyPr wrap="square">
            <a:spAutoFit/>
          </a:bodyPr>
          <a:lstStyle/>
          <a:p>
            <a:pPr algn="just"/>
            <a:r>
              <a:rPr lang="es-MX" sz="750" dirty="0" smtClean="0">
                <a:ea typeface="Calibri" panose="020F0502020204030204" pitchFamily="34" charset="0"/>
              </a:rPr>
              <a:t>                      es la desviación </a:t>
            </a:r>
          </a:p>
          <a:p>
            <a:pPr algn="just"/>
            <a:r>
              <a:rPr lang="es-MX" sz="750" dirty="0" smtClean="0">
                <a:ea typeface="Calibri" panose="020F0502020204030204" pitchFamily="34" charset="0"/>
              </a:rPr>
              <a:t>estándar de la matriz del factor j; </a:t>
            </a:r>
            <a:endParaRPr lang="es-MX" sz="750" dirty="0"/>
          </a:p>
        </p:txBody>
      </p:sp>
      <mc:AlternateContent xmlns:mc="http://schemas.openxmlformats.org/markup-compatibility/2006" xmlns:a14="http://schemas.microsoft.com/office/drawing/2010/main">
        <mc:Choice Requires="a14">
          <p:sp>
            <p:nvSpPr>
              <p:cNvPr id="200" name="Rectángulo 306"/>
              <p:cNvSpPr/>
              <p:nvPr/>
            </p:nvSpPr>
            <p:spPr>
              <a:xfrm>
                <a:off x="7566871" y="3146103"/>
                <a:ext cx="497829" cy="354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s-MX" sz="600" i="1" smtClean="0">
                              <a:latin typeface="Cambria Math"/>
                            </a:rPr>
                          </m:ctrlPr>
                        </m:naryPr>
                        <m:sub>
                          <m:r>
                            <a:rPr lang="es-MX" sz="600" i="1">
                              <a:latin typeface="Cambria Math" panose="02040503050406030204" pitchFamily="18" charset="0"/>
                            </a:rPr>
                            <m:t>𝑗</m:t>
                          </m:r>
                          <m:r>
                            <a:rPr lang="es-MX" sz="600">
                              <a:latin typeface="Cambria Math" panose="02040503050406030204" pitchFamily="18" charset="0"/>
                            </a:rPr>
                            <m:t>=1</m:t>
                          </m:r>
                        </m:sub>
                        <m:sup>
                          <m:r>
                            <a:rPr lang="es-MX" sz="600" i="1">
                              <a:latin typeface="Cambria Math" panose="02040503050406030204" pitchFamily="18" charset="0"/>
                            </a:rPr>
                            <m:t>𝑛</m:t>
                          </m:r>
                        </m:sup>
                        <m:e>
                          <m:d>
                            <m:dPr>
                              <m:ctrlPr>
                                <a:rPr lang="es-MX" sz="600" i="1">
                                  <a:latin typeface="Cambria Math"/>
                                </a:rPr>
                              </m:ctrlPr>
                            </m:dPr>
                            <m:e>
                              <m:f>
                                <m:fPr>
                                  <m:ctrlPr>
                                    <a:rPr lang="es-MX" sz="600" i="1">
                                      <a:latin typeface="Cambria Math"/>
                                    </a:rPr>
                                  </m:ctrlPr>
                                </m:fPr>
                                <m:num>
                                  <m:r>
                                    <a:rPr lang="es-MX" sz="600">
                                      <a:latin typeface="Cambria Math" panose="02040503050406030204" pitchFamily="18" charset="0"/>
                                    </a:rPr>
                                    <m:t>1</m:t>
                                  </m:r>
                                </m:num>
                                <m:den>
                                  <m:sSub>
                                    <m:sSubPr>
                                      <m:ctrlPr>
                                        <a:rPr lang="es-MX" sz="600" i="1">
                                          <a:latin typeface="Cambria Math"/>
                                        </a:rPr>
                                      </m:ctrlPr>
                                    </m:sSubPr>
                                    <m:e>
                                      <m:r>
                                        <a:rPr lang="es-MX" sz="600" i="1">
                                          <a:latin typeface="Cambria Math" panose="02040503050406030204" pitchFamily="18" charset="0"/>
                                        </a:rPr>
                                        <m:t>𝜎</m:t>
                                      </m:r>
                                    </m:e>
                                    <m:sub>
                                      <m:r>
                                        <a:rPr lang="es-MX" sz="600" i="1">
                                          <a:latin typeface="Cambria Math" panose="02040503050406030204" pitchFamily="18" charset="0"/>
                                        </a:rPr>
                                        <m:t>𝑗</m:t>
                                      </m:r>
                                    </m:sub>
                                  </m:sSub>
                                </m:den>
                              </m:f>
                            </m:e>
                          </m:d>
                          <m:r>
                            <a:rPr lang="es-MX" sz="600" b="0" i="1" smtClean="0">
                              <a:latin typeface="Cambria Math" panose="02040503050406030204" pitchFamily="18" charset="0"/>
                            </a:rPr>
                            <m:t>,</m:t>
                          </m:r>
                        </m:e>
                      </m:nary>
                    </m:oMath>
                  </m:oMathPara>
                </a14:m>
                <a:endParaRPr lang="es-MX" sz="600" dirty="0"/>
              </a:p>
            </p:txBody>
          </p:sp>
        </mc:Choice>
        <mc:Fallback xmlns="">
          <p:sp>
            <p:nvSpPr>
              <p:cNvPr id="200" name="Rectángulo 306"/>
              <p:cNvSpPr>
                <a:spLocks noRot="1" noChangeAspect="1" noMove="1" noResize="1" noEditPoints="1" noAdjustHandles="1" noChangeArrowheads="1" noChangeShapeType="1" noTextEdit="1"/>
              </p:cNvSpPr>
              <p:nvPr/>
            </p:nvSpPr>
            <p:spPr>
              <a:xfrm>
                <a:off x="7566871" y="3146103"/>
                <a:ext cx="497829" cy="354905"/>
              </a:xfrm>
              <a:prstGeom prst="rect">
                <a:avLst/>
              </a:prstGeom>
              <a:blipFill rotWithShape="1">
                <a:blip r:embed="rId86" cstate="print"/>
                <a:stretch>
                  <a:fillRect l="-40244" t="-79310" r="-46341" b="-124138"/>
                </a:stretch>
              </a:blipFill>
            </p:spPr>
            <p:txBody>
              <a:bodyPr/>
              <a:lstStyle/>
              <a:p>
                <a:r>
                  <a:rPr lang="es-MX">
                    <a:noFill/>
                  </a:rPr>
                  <a:t> </a:t>
                </a:r>
              </a:p>
            </p:txBody>
          </p:sp>
        </mc:Fallback>
      </mc:AlternateContent>
      <p:sp>
        <p:nvSpPr>
          <p:cNvPr id="201" name="Rectángulo 307"/>
          <p:cNvSpPr/>
          <p:nvPr/>
        </p:nvSpPr>
        <p:spPr>
          <a:xfrm>
            <a:off x="7670222" y="3212976"/>
            <a:ext cx="1265374" cy="553998"/>
          </a:xfrm>
          <a:prstGeom prst="rect">
            <a:avLst/>
          </a:prstGeom>
        </p:spPr>
        <p:txBody>
          <a:bodyPr wrap="square">
            <a:spAutoFit/>
          </a:bodyPr>
          <a:lstStyle/>
          <a:p>
            <a:pPr algn="just"/>
            <a:r>
              <a:rPr lang="es-MX" sz="750" dirty="0" smtClean="0">
                <a:ea typeface="Calibri" panose="020F0502020204030204" pitchFamily="34" charset="0"/>
              </a:rPr>
              <a:t>          es la suma inversa de</a:t>
            </a:r>
          </a:p>
          <a:p>
            <a:pPr algn="just"/>
            <a:r>
              <a:rPr lang="es-MX" sz="750" dirty="0">
                <a:ea typeface="Calibri" panose="020F0502020204030204" pitchFamily="34" charset="0"/>
              </a:rPr>
              <a:t> </a:t>
            </a:r>
            <a:r>
              <a:rPr lang="es-MX" sz="750" dirty="0" smtClean="0">
                <a:ea typeface="Calibri" panose="020F0502020204030204" pitchFamily="34" charset="0"/>
              </a:rPr>
              <a:t>          las desviaciones de todos los indicadores j que participan.</a:t>
            </a:r>
            <a:endParaRPr lang="es-MX" sz="750" dirty="0"/>
          </a:p>
        </p:txBody>
      </p:sp>
      <mc:AlternateContent xmlns:mc="http://schemas.openxmlformats.org/markup-compatibility/2006" xmlns:a14="http://schemas.microsoft.com/office/drawing/2010/main">
        <mc:Choice Requires="a14">
          <p:sp>
            <p:nvSpPr>
              <p:cNvPr id="202" name="Rectángulo 308"/>
              <p:cNvSpPr/>
              <p:nvPr/>
            </p:nvSpPr>
            <p:spPr>
              <a:xfrm>
                <a:off x="1242314" y="5216245"/>
                <a:ext cx="750782" cy="398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700" i="1" smtClean="0">
                              <a:latin typeface="Cambria Math"/>
                            </a:rPr>
                          </m:ctrlPr>
                        </m:sSubPr>
                        <m:e>
                          <m:r>
                            <a:rPr lang="es-MX" sz="700" i="1">
                              <a:latin typeface="Cambria Math" panose="02040503050406030204" pitchFamily="18" charset="0"/>
                            </a:rPr>
                            <m:t>𝐼</m:t>
                          </m:r>
                        </m:e>
                        <m:sub>
                          <m:r>
                            <a:rPr lang="es-MX" sz="700" i="1">
                              <a:latin typeface="Cambria Math" panose="02040503050406030204" pitchFamily="18" charset="0"/>
                            </a:rPr>
                            <m:t>𝑣𝑖</m:t>
                          </m:r>
                        </m:sub>
                      </m:sSub>
                      <m:r>
                        <a:rPr lang="es-MX" sz="700" i="0">
                          <a:latin typeface="Cambria Math" panose="02040503050406030204" pitchFamily="18" charset="0"/>
                        </a:rPr>
                        <m:t>=</m:t>
                      </m:r>
                      <m:nary>
                        <m:naryPr>
                          <m:chr m:val="∑"/>
                          <m:limLoc m:val="undOvr"/>
                          <m:ctrlPr>
                            <a:rPr lang="es-MX" sz="700" i="1">
                              <a:latin typeface="Cambria Math"/>
                            </a:rPr>
                          </m:ctrlPr>
                        </m:naryPr>
                        <m:sub>
                          <m:r>
                            <a:rPr lang="es-MX" sz="700" i="1">
                              <a:latin typeface="Cambria Math" panose="02040503050406030204" pitchFamily="18" charset="0"/>
                            </a:rPr>
                            <m:t>𝑗</m:t>
                          </m:r>
                          <m:r>
                            <a:rPr lang="es-MX" sz="700" i="0">
                              <a:latin typeface="Cambria Math" panose="02040503050406030204" pitchFamily="18" charset="0"/>
                            </a:rPr>
                            <m:t>=1</m:t>
                          </m:r>
                        </m:sub>
                        <m:sup>
                          <m:r>
                            <a:rPr lang="es-MX" sz="700" i="1">
                              <a:latin typeface="Cambria Math" panose="02040503050406030204" pitchFamily="18" charset="0"/>
                            </a:rPr>
                            <m:t>𝑛</m:t>
                          </m:r>
                        </m:sup>
                        <m:e>
                          <m:sSub>
                            <m:sSubPr>
                              <m:ctrlPr>
                                <a:rPr lang="es-MX" sz="700" i="1">
                                  <a:latin typeface="Cambria Math"/>
                                </a:rPr>
                              </m:ctrlPr>
                            </m:sSubPr>
                            <m:e>
                              <m:r>
                                <a:rPr lang="es-MX" sz="700" b="0" i="1" smtClean="0">
                                  <a:latin typeface="Cambria Math" panose="02040503050406030204" pitchFamily="18" charset="0"/>
                                </a:rPr>
                                <m:t>𝑃</m:t>
                              </m:r>
                            </m:e>
                            <m:sub>
                              <m:r>
                                <a:rPr lang="es-MX" sz="700" i="1">
                                  <a:latin typeface="Cambria Math" panose="02040503050406030204" pitchFamily="18" charset="0"/>
                                </a:rPr>
                                <m:t>𝑗</m:t>
                              </m:r>
                            </m:sub>
                          </m:sSub>
                          <m:r>
                            <a:rPr lang="es-MX" sz="700" i="0">
                              <a:latin typeface="Cambria Math" panose="02040503050406030204" pitchFamily="18" charset="0"/>
                            </a:rPr>
                            <m:t> </m:t>
                          </m:r>
                          <m:sSub>
                            <m:sSubPr>
                              <m:ctrlPr>
                                <a:rPr lang="es-MX" sz="700" i="1">
                                  <a:latin typeface="Cambria Math"/>
                                </a:rPr>
                              </m:ctrlPr>
                            </m:sSubPr>
                            <m:e>
                              <m:r>
                                <a:rPr lang="es-MX" sz="700" i="1">
                                  <a:latin typeface="Cambria Math" panose="02040503050406030204" pitchFamily="18" charset="0"/>
                                </a:rPr>
                                <m:t>𝑥</m:t>
                              </m:r>
                            </m:e>
                            <m:sub>
                              <m:r>
                                <a:rPr lang="es-MX" sz="700" i="1">
                                  <a:latin typeface="Cambria Math" panose="02040503050406030204" pitchFamily="18" charset="0"/>
                                </a:rPr>
                                <m:t>𝑖𝑗</m:t>
                              </m:r>
                            </m:sub>
                          </m:sSub>
                        </m:e>
                      </m:nary>
                    </m:oMath>
                  </m:oMathPara>
                </a14:m>
                <a:endParaRPr lang="es-MX" sz="700" dirty="0"/>
              </a:p>
            </p:txBody>
          </p:sp>
        </mc:Choice>
        <mc:Fallback xmlns="">
          <p:sp>
            <p:nvSpPr>
              <p:cNvPr id="202" name="Rectángulo 308"/>
              <p:cNvSpPr>
                <a:spLocks noRot="1" noChangeAspect="1" noMove="1" noResize="1" noEditPoints="1" noAdjustHandles="1" noChangeArrowheads="1" noChangeShapeType="1" noTextEdit="1"/>
              </p:cNvSpPr>
              <p:nvPr/>
            </p:nvSpPr>
            <p:spPr>
              <a:xfrm>
                <a:off x="1242314" y="5216245"/>
                <a:ext cx="750782" cy="398699"/>
              </a:xfrm>
              <a:prstGeom prst="rect">
                <a:avLst/>
              </a:prstGeom>
              <a:blipFill rotWithShape="1">
                <a:blip r:embed="rId87" cstate="print"/>
                <a:stretch>
                  <a:fillRect l="-6504" t="-84615" r="-50407" b="-1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3" name="Rectángulo 309"/>
              <p:cNvSpPr/>
              <p:nvPr/>
            </p:nvSpPr>
            <p:spPr>
              <a:xfrm>
                <a:off x="2983951" y="4818732"/>
                <a:ext cx="1671982" cy="5872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700" i="1" smtClean="0">
                          <a:latin typeface="Cambria Math" panose="02040503050406030204" pitchFamily="18" charset="0"/>
                        </a:rPr>
                        <m:t>𝑓</m:t>
                      </m:r>
                      <m:d>
                        <m:dPr>
                          <m:ctrlPr>
                            <a:rPr lang="es-MX" sz="700" i="1">
                              <a:latin typeface="Cambria Math"/>
                            </a:rPr>
                          </m:ctrlPr>
                        </m:dPr>
                        <m:e>
                          <m:r>
                            <a:rPr lang="es-MX" sz="700" i="1">
                              <a:latin typeface="Cambria Math" panose="02040503050406030204" pitchFamily="18" charset="0"/>
                            </a:rPr>
                            <m:t>𝑧</m:t>
                          </m:r>
                        </m:e>
                      </m:d>
                      <m:r>
                        <a:rPr lang="es-MX" sz="700" i="0">
                          <a:latin typeface="Cambria Math" panose="02040503050406030204" pitchFamily="18" charset="0"/>
                        </a:rPr>
                        <m:t>=</m:t>
                      </m:r>
                      <m:f>
                        <m:fPr>
                          <m:ctrlPr>
                            <a:rPr lang="es-MX" sz="700" i="1">
                              <a:latin typeface="Cambria Math"/>
                            </a:rPr>
                          </m:ctrlPr>
                        </m:fPr>
                        <m:num>
                          <m:sSup>
                            <m:sSupPr>
                              <m:ctrlPr>
                                <a:rPr lang="es-MX" sz="700" i="1">
                                  <a:latin typeface="Cambria Math"/>
                                </a:rPr>
                              </m:ctrlPr>
                            </m:sSupPr>
                            <m:e>
                              <m:r>
                                <a:rPr lang="es-MX" sz="700" i="1">
                                  <a:latin typeface="Cambria Math" panose="02040503050406030204" pitchFamily="18" charset="0"/>
                                </a:rPr>
                                <m:t>𝑧</m:t>
                              </m:r>
                            </m:e>
                            <m:sup>
                              <m:r>
                                <a:rPr lang="es-MX" sz="700" i="1">
                                  <a:latin typeface="Cambria Math" panose="02040503050406030204" pitchFamily="18" charset="0"/>
                                </a:rPr>
                                <m:t>𝑎</m:t>
                              </m:r>
                              <m:r>
                                <a:rPr lang="es-MX" sz="700" i="0">
                                  <a:latin typeface="Cambria Math" panose="02040503050406030204" pitchFamily="18" charset="0"/>
                                </a:rPr>
                                <m:t>−1</m:t>
                              </m:r>
                            </m:sup>
                          </m:sSup>
                          <m:sSup>
                            <m:sSupPr>
                              <m:ctrlPr>
                                <a:rPr lang="es-MX" sz="700" i="1">
                                  <a:latin typeface="Cambria Math"/>
                                </a:rPr>
                              </m:ctrlPr>
                            </m:sSupPr>
                            <m:e>
                              <m:d>
                                <m:dPr>
                                  <m:ctrlPr>
                                    <a:rPr lang="es-MX" sz="700" i="1">
                                      <a:latin typeface="Cambria Math"/>
                                    </a:rPr>
                                  </m:ctrlPr>
                                </m:dPr>
                                <m:e>
                                  <m:r>
                                    <a:rPr lang="es-MX" sz="700" i="0">
                                      <a:latin typeface="Cambria Math" panose="02040503050406030204" pitchFamily="18" charset="0"/>
                                    </a:rPr>
                                    <m:t>1−</m:t>
                                  </m:r>
                                  <m:r>
                                    <a:rPr lang="es-MX" sz="700" i="1">
                                      <a:latin typeface="Cambria Math" panose="02040503050406030204" pitchFamily="18" charset="0"/>
                                    </a:rPr>
                                    <m:t>𝑧</m:t>
                                  </m:r>
                                </m:e>
                              </m:d>
                            </m:e>
                            <m:sup>
                              <m:r>
                                <a:rPr lang="es-MX" sz="700" i="1">
                                  <a:latin typeface="Cambria Math" panose="02040503050406030204" pitchFamily="18" charset="0"/>
                                </a:rPr>
                                <m:t>𝑏</m:t>
                              </m:r>
                              <m:r>
                                <a:rPr lang="es-MX" sz="700" i="0">
                                  <a:latin typeface="Cambria Math" panose="02040503050406030204" pitchFamily="18" charset="0"/>
                                </a:rPr>
                                <m:t>−1</m:t>
                              </m:r>
                            </m:sup>
                          </m:sSup>
                        </m:num>
                        <m:den>
                          <m:nary>
                            <m:naryPr>
                              <m:limLoc m:val="undOvr"/>
                              <m:ctrlPr>
                                <a:rPr lang="es-MX" sz="700" i="1">
                                  <a:latin typeface="Cambria Math"/>
                                </a:rPr>
                              </m:ctrlPr>
                            </m:naryPr>
                            <m:sub>
                              <m:r>
                                <a:rPr lang="es-MX" sz="700">
                                  <a:latin typeface="Cambria Math" panose="02040503050406030204" pitchFamily="18" charset="0"/>
                                </a:rPr>
                                <m:t>0</m:t>
                              </m:r>
                            </m:sub>
                            <m:sup>
                              <m:r>
                                <a:rPr lang="es-MX" sz="700">
                                  <a:latin typeface="Cambria Math" panose="02040503050406030204" pitchFamily="18" charset="0"/>
                                </a:rPr>
                                <m:t>1</m:t>
                              </m:r>
                            </m:sup>
                            <m:e>
                              <m:sSup>
                                <m:sSupPr>
                                  <m:ctrlPr>
                                    <a:rPr lang="es-MX" sz="700" i="1">
                                      <a:latin typeface="Cambria Math"/>
                                    </a:rPr>
                                  </m:ctrlPr>
                                </m:sSupPr>
                                <m:e>
                                  <m:r>
                                    <a:rPr lang="es-MX" sz="700" i="1">
                                      <a:latin typeface="Cambria Math" panose="02040503050406030204" pitchFamily="18" charset="0"/>
                                    </a:rPr>
                                    <m:t>𝑧</m:t>
                                  </m:r>
                                </m:e>
                                <m:sup>
                                  <m:r>
                                    <a:rPr lang="es-MX" sz="700" i="1">
                                      <a:latin typeface="Cambria Math" panose="02040503050406030204" pitchFamily="18" charset="0"/>
                                    </a:rPr>
                                    <m:t>𝑎</m:t>
                                  </m:r>
                                  <m:r>
                                    <a:rPr lang="es-MX" sz="700">
                                      <a:latin typeface="Cambria Math" panose="02040503050406030204" pitchFamily="18" charset="0"/>
                                    </a:rPr>
                                    <m:t>−1</m:t>
                                  </m:r>
                                </m:sup>
                              </m:sSup>
                              <m:sSup>
                                <m:sSupPr>
                                  <m:ctrlPr>
                                    <a:rPr lang="es-MX" sz="700" i="1">
                                      <a:latin typeface="Cambria Math"/>
                                    </a:rPr>
                                  </m:ctrlPr>
                                </m:sSupPr>
                                <m:e>
                                  <m:d>
                                    <m:dPr>
                                      <m:ctrlPr>
                                        <a:rPr lang="es-MX" sz="700" i="1">
                                          <a:latin typeface="Cambria Math"/>
                                        </a:rPr>
                                      </m:ctrlPr>
                                    </m:dPr>
                                    <m:e>
                                      <m:r>
                                        <a:rPr lang="es-MX" sz="700">
                                          <a:latin typeface="Cambria Math" panose="02040503050406030204" pitchFamily="18" charset="0"/>
                                        </a:rPr>
                                        <m:t>1−</m:t>
                                      </m:r>
                                      <m:r>
                                        <a:rPr lang="es-MX" sz="700" i="1">
                                          <a:latin typeface="Cambria Math" panose="02040503050406030204" pitchFamily="18" charset="0"/>
                                        </a:rPr>
                                        <m:t>𝑧</m:t>
                                      </m:r>
                                    </m:e>
                                  </m:d>
                                </m:e>
                                <m:sup>
                                  <m:r>
                                    <a:rPr lang="es-MX" sz="700" i="1">
                                      <a:latin typeface="Cambria Math" panose="02040503050406030204" pitchFamily="18" charset="0"/>
                                    </a:rPr>
                                    <m:t>𝑏</m:t>
                                  </m:r>
                                  <m:r>
                                    <a:rPr lang="es-MX" sz="700">
                                      <a:latin typeface="Cambria Math" panose="02040503050406030204" pitchFamily="18" charset="0"/>
                                    </a:rPr>
                                    <m:t>−1</m:t>
                                  </m:r>
                                </m:sup>
                              </m:sSup>
                              <m:r>
                                <a:rPr lang="es-MX" sz="700" i="1">
                                  <a:latin typeface="Cambria Math" panose="02040503050406030204" pitchFamily="18" charset="0"/>
                                </a:rPr>
                                <m:t>𝑑𝑧</m:t>
                              </m:r>
                            </m:e>
                          </m:nary>
                        </m:den>
                      </m:f>
                      <m:r>
                        <a:rPr lang="es-MX" sz="700" i="0">
                          <a:latin typeface="Cambria Math" panose="02040503050406030204" pitchFamily="18" charset="0"/>
                        </a:rPr>
                        <m:t>;   </m:t>
                      </m:r>
                    </m:oMath>
                  </m:oMathPara>
                </a14:m>
                <a:endParaRPr lang="es-MX" sz="70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sz="700" i="0">
                          <a:latin typeface="Cambria Math" panose="02040503050406030204" pitchFamily="18" charset="0"/>
                        </a:rPr>
                        <m:t>  </m:t>
                      </m:r>
                    </m:oMath>
                  </m:oMathPara>
                </a14:m>
                <a:endParaRPr lang="es-MX" sz="70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sz="700" i="0">
                          <a:latin typeface="Cambria Math" panose="02040503050406030204" pitchFamily="18" charset="0"/>
                        </a:rPr>
                        <m:t>0&lt;</m:t>
                      </m:r>
                      <m:r>
                        <a:rPr lang="es-MX" sz="700" i="1">
                          <a:latin typeface="Cambria Math" panose="02040503050406030204" pitchFamily="18" charset="0"/>
                        </a:rPr>
                        <m:t>𝑧</m:t>
                      </m:r>
                      <m:r>
                        <a:rPr lang="es-MX" sz="700" i="0">
                          <a:latin typeface="Cambria Math" panose="02040503050406030204" pitchFamily="18" charset="0"/>
                        </a:rPr>
                        <m:t>&lt;1;  </m:t>
                      </m:r>
                      <m:r>
                        <a:rPr lang="es-MX" sz="700" i="1">
                          <a:latin typeface="Cambria Math" panose="02040503050406030204" pitchFamily="18" charset="0"/>
                        </a:rPr>
                        <m:t>𝑎</m:t>
                      </m:r>
                      <m:r>
                        <a:rPr lang="es-MX" sz="700" i="0">
                          <a:latin typeface="Cambria Math" panose="02040503050406030204" pitchFamily="18" charset="0"/>
                        </a:rPr>
                        <m:t>,</m:t>
                      </m:r>
                      <m:r>
                        <a:rPr lang="es-MX" sz="700" i="1">
                          <a:latin typeface="Cambria Math" panose="02040503050406030204" pitchFamily="18" charset="0"/>
                        </a:rPr>
                        <m:t>𝑏</m:t>
                      </m:r>
                      <m:r>
                        <a:rPr lang="es-MX" sz="700" i="0">
                          <a:latin typeface="Cambria Math" panose="02040503050406030204" pitchFamily="18" charset="0"/>
                        </a:rPr>
                        <m:t>&gt;0</m:t>
                      </m:r>
                    </m:oMath>
                  </m:oMathPara>
                </a14:m>
                <a:endParaRPr lang="es-MX" sz="700" dirty="0"/>
              </a:p>
            </p:txBody>
          </p:sp>
        </mc:Choice>
        <mc:Fallback xmlns="">
          <p:sp>
            <p:nvSpPr>
              <p:cNvPr id="203" name="Rectángulo 309"/>
              <p:cNvSpPr>
                <a:spLocks noRot="1" noChangeAspect="1" noMove="1" noResize="1" noEditPoints="1" noAdjustHandles="1" noChangeArrowheads="1" noChangeShapeType="1" noTextEdit="1"/>
              </p:cNvSpPr>
              <p:nvPr/>
            </p:nvSpPr>
            <p:spPr>
              <a:xfrm>
                <a:off x="2983951" y="4818732"/>
                <a:ext cx="1671982" cy="587212"/>
              </a:xfrm>
              <a:prstGeom prst="rect">
                <a:avLst/>
              </a:prstGeom>
              <a:blipFill rotWithShape="1">
                <a:blip r:embed="rId88" cstate="print"/>
                <a:stretch>
                  <a:fillRect t="-7216" b="-927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4" name="Rectángulo 310"/>
              <p:cNvSpPr/>
              <p:nvPr/>
            </p:nvSpPr>
            <p:spPr>
              <a:xfrm>
                <a:off x="3309767" y="6055612"/>
                <a:ext cx="789960" cy="311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700" i="1">
                          <a:latin typeface="Cambria Math" panose="02040503050406030204" pitchFamily="18" charset="0"/>
                        </a:rPr>
                        <m:t>𝑏</m:t>
                      </m:r>
                      <m:r>
                        <a:rPr lang="es-MX" sz="700" i="0">
                          <a:latin typeface="Cambria Math" panose="02040503050406030204" pitchFamily="18" charset="0"/>
                        </a:rPr>
                        <m:t>=</m:t>
                      </m:r>
                      <m:r>
                        <a:rPr lang="es-MX" sz="700" i="1">
                          <a:latin typeface="Cambria Math" panose="02040503050406030204" pitchFamily="18" charset="0"/>
                        </a:rPr>
                        <m:t>𝑎</m:t>
                      </m:r>
                      <m:d>
                        <m:dPr>
                          <m:begChr m:val="{"/>
                          <m:endChr m:val="}"/>
                          <m:ctrlPr>
                            <a:rPr lang="es-MX" sz="700" i="1">
                              <a:latin typeface="Cambria Math"/>
                            </a:rPr>
                          </m:ctrlPr>
                        </m:dPr>
                        <m:e>
                          <m:f>
                            <m:fPr>
                              <m:ctrlPr>
                                <a:rPr lang="es-MX" sz="700" i="1">
                                  <a:latin typeface="Cambria Math"/>
                                </a:rPr>
                              </m:ctrlPr>
                            </m:fPr>
                            <m:num>
                              <m:r>
                                <a:rPr lang="es-MX" sz="700" i="0">
                                  <a:latin typeface="Cambria Math" panose="02040503050406030204" pitchFamily="18" charset="0"/>
                                </a:rPr>
                                <m:t>1−</m:t>
                              </m:r>
                              <m:r>
                                <a:rPr lang="es-MX" sz="700" i="1">
                                  <a:latin typeface="Cambria Math" panose="02040503050406030204" pitchFamily="18" charset="0"/>
                                </a:rPr>
                                <m:t>𝜇</m:t>
                              </m:r>
                            </m:num>
                            <m:den>
                              <m:r>
                                <a:rPr lang="es-MX" sz="700" i="1">
                                  <a:latin typeface="Cambria Math" panose="02040503050406030204" pitchFamily="18" charset="0"/>
                                </a:rPr>
                                <m:t>𝜇</m:t>
                              </m:r>
                            </m:den>
                          </m:f>
                        </m:e>
                      </m:d>
                    </m:oMath>
                  </m:oMathPara>
                </a14:m>
                <a:endParaRPr lang="es-MX" sz="700" dirty="0"/>
              </a:p>
            </p:txBody>
          </p:sp>
        </mc:Choice>
        <mc:Fallback xmlns="">
          <p:sp>
            <p:nvSpPr>
              <p:cNvPr id="204" name="Rectángulo 310"/>
              <p:cNvSpPr>
                <a:spLocks noRot="1" noChangeAspect="1" noMove="1" noResize="1" noEditPoints="1" noAdjustHandles="1" noChangeArrowheads="1" noChangeShapeType="1" noTextEdit="1"/>
              </p:cNvSpPr>
              <p:nvPr/>
            </p:nvSpPr>
            <p:spPr>
              <a:xfrm>
                <a:off x="3309767" y="6055612"/>
                <a:ext cx="789960" cy="311624"/>
              </a:xfrm>
              <a:prstGeom prst="rect">
                <a:avLst/>
              </a:prstGeom>
              <a:blipFill rotWithShape="1">
                <a:blip r:embed="rId89" cstate="print"/>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5" name="Rectángulo 311"/>
              <p:cNvSpPr/>
              <p:nvPr/>
            </p:nvSpPr>
            <p:spPr>
              <a:xfrm>
                <a:off x="3296804" y="5649344"/>
                <a:ext cx="1125975" cy="3325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700" i="1">
                          <a:latin typeface="Cambria Math" panose="02040503050406030204" pitchFamily="18" charset="0"/>
                        </a:rPr>
                        <m:t>𝑎</m:t>
                      </m:r>
                      <m:r>
                        <a:rPr lang="es-MX" sz="700" i="0">
                          <a:latin typeface="Cambria Math" panose="02040503050406030204" pitchFamily="18" charset="0"/>
                        </a:rPr>
                        <m:t>=</m:t>
                      </m:r>
                      <m:r>
                        <a:rPr lang="es-MX" sz="700" i="1">
                          <a:latin typeface="Cambria Math" panose="02040503050406030204" pitchFamily="18" charset="0"/>
                        </a:rPr>
                        <m:t>𝜇</m:t>
                      </m:r>
                      <m:d>
                        <m:dPr>
                          <m:begChr m:val="{"/>
                          <m:endChr m:val="}"/>
                          <m:ctrlPr>
                            <a:rPr lang="es-MX" sz="700" i="1">
                              <a:latin typeface="Cambria Math"/>
                            </a:rPr>
                          </m:ctrlPr>
                        </m:dPr>
                        <m:e>
                          <m:f>
                            <m:fPr>
                              <m:ctrlPr>
                                <a:rPr lang="es-MX" sz="700" i="1">
                                  <a:latin typeface="Cambria Math"/>
                                </a:rPr>
                              </m:ctrlPr>
                            </m:fPr>
                            <m:num>
                              <m:r>
                                <a:rPr lang="es-MX" sz="700" i="1">
                                  <a:latin typeface="Cambria Math" panose="02040503050406030204" pitchFamily="18" charset="0"/>
                                </a:rPr>
                                <m:t>𝜇</m:t>
                              </m:r>
                              <m:d>
                                <m:dPr>
                                  <m:ctrlPr>
                                    <a:rPr lang="es-MX" sz="700" i="1">
                                      <a:latin typeface="Cambria Math"/>
                                    </a:rPr>
                                  </m:ctrlPr>
                                </m:dPr>
                                <m:e>
                                  <m:r>
                                    <a:rPr lang="es-MX" sz="700" i="0">
                                      <a:latin typeface="Cambria Math" panose="02040503050406030204" pitchFamily="18" charset="0"/>
                                    </a:rPr>
                                    <m:t>1−</m:t>
                                  </m:r>
                                  <m:r>
                                    <a:rPr lang="es-MX" sz="700" i="1">
                                      <a:latin typeface="Cambria Math" panose="02040503050406030204" pitchFamily="18" charset="0"/>
                                    </a:rPr>
                                    <m:t>𝜇</m:t>
                                  </m:r>
                                </m:e>
                              </m:d>
                            </m:num>
                            <m:den>
                              <m:sSup>
                                <m:sSupPr>
                                  <m:ctrlPr>
                                    <a:rPr lang="es-MX" sz="700" i="1">
                                      <a:latin typeface="Cambria Math"/>
                                    </a:rPr>
                                  </m:ctrlPr>
                                </m:sSupPr>
                                <m:e>
                                  <m:r>
                                    <a:rPr lang="es-MX" sz="700" i="1">
                                      <a:latin typeface="Cambria Math" panose="02040503050406030204" pitchFamily="18" charset="0"/>
                                    </a:rPr>
                                    <m:t>𝜎</m:t>
                                  </m:r>
                                </m:e>
                                <m:sup>
                                  <m:r>
                                    <a:rPr lang="es-MX" sz="700" i="0">
                                      <a:latin typeface="Cambria Math" panose="02040503050406030204" pitchFamily="18" charset="0"/>
                                    </a:rPr>
                                    <m:t>2</m:t>
                                  </m:r>
                                </m:sup>
                              </m:sSup>
                            </m:den>
                          </m:f>
                          <m:r>
                            <a:rPr lang="es-MX" sz="700" i="0">
                              <a:latin typeface="Cambria Math" panose="02040503050406030204" pitchFamily="18" charset="0"/>
                            </a:rPr>
                            <m:t>−1</m:t>
                          </m:r>
                        </m:e>
                      </m:d>
                    </m:oMath>
                  </m:oMathPara>
                </a14:m>
                <a:endParaRPr lang="es-MX" sz="700" dirty="0"/>
              </a:p>
            </p:txBody>
          </p:sp>
        </mc:Choice>
        <mc:Fallback xmlns="">
          <p:sp>
            <p:nvSpPr>
              <p:cNvPr id="205" name="Rectángulo 311"/>
              <p:cNvSpPr>
                <a:spLocks noRot="1" noChangeAspect="1" noMove="1" noResize="1" noEditPoints="1" noAdjustHandles="1" noChangeArrowheads="1" noChangeShapeType="1" noTextEdit="1"/>
              </p:cNvSpPr>
              <p:nvPr/>
            </p:nvSpPr>
            <p:spPr>
              <a:xfrm>
                <a:off x="3296804" y="5649344"/>
                <a:ext cx="1125975" cy="332592"/>
              </a:xfrm>
              <a:prstGeom prst="rect">
                <a:avLst/>
              </a:prstGeom>
              <a:blipFill rotWithShape="1">
                <a:blip r:embed="rId90" cstate="print"/>
                <a:stretch>
                  <a:fillRect/>
                </a:stretch>
              </a:blipFill>
            </p:spPr>
            <p:txBody>
              <a:bodyPr/>
              <a:lstStyle/>
              <a:p>
                <a:r>
                  <a:rPr lang="es-MX">
                    <a:noFill/>
                  </a:rPr>
                  <a:t> </a:t>
                </a:r>
              </a:p>
            </p:txBody>
          </p:sp>
        </mc:Fallback>
      </mc:AlternateContent>
      <p:sp>
        <p:nvSpPr>
          <p:cNvPr id="206" name="CuadroTexto 97"/>
          <p:cNvSpPr txBox="1"/>
          <p:nvPr>
            <p:custDataLst>
              <p:tags r:id="rId75"/>
            </p:custDataLst>
          </p:nvPr>
        </p:nvSpPr>
        <p:spPr>
          <a:xfrm>
            <a:off x="4848068" y="5262004"/>
            <a:ext cx="2095069" cy="215444"/>
          </a:xfrm>
          <a:prstGeom prst="rect">
            <a:avLst/>
          </a:prstGeom>
          <a:noFill/>
        </p:spPr>
        <p:txBody>
          <a:bodyPr wrap="square" rtlCol="0">
            <a:spAutoFit/>
          </a:bodyPr>
          <a:lstStyle/>
          <a:p>
            <a:r>
              <a:rPr lang="es-MX" sz="800" b="1" dirty="0" smtClean="0">
                <a:solidFill>
                  <a:prstClr val="black"/>
                </a:solidFill>
              </a:rPr>
              <a:t>Clasificación de los índices de vulnerabilidad</a:t>
            </a:r>
            <a:endParaRPr lang="es-MX" sz="800" b="1" dirty="0">
              <a:solidFill>
                <a:prstClr val="black"/>
              </a:solidFill>
            </a:endParaRPr>
          </a:p>
        </p:txBody>
      </p:sp>
      <p:sp>
        <p:nvSpPr>
          <p:cNvPr id="207" name="CuadroTexto 97"/>
          <p:cNvSpPr txBox="1"/>
          <p:nvPr>
            <p:custDataLst>
              <p:tags r:id="rId76"/>
            </p:custDataLst>
          </p:nvPr>
        </p:nvSpPr>
        <p:spPr>
          <a:xfrm>
            <a:off x="7404520" y="5119484"/>
            <a:ext cx="1615309" cy="338554"/>
          </a:xfrm>
          <a:prstGeom prst="rect">
            <a:avLst/>
          </a:prstGeom>
          <a:noFill/>
        </p:spPr>
        <p:txBody>
          <a:bodyPr wrap="square" rtlCol="0">
            <a:spAutoFit/>
          </a:bodyPr>
          <a:lstStyle/>
          <a:p>
            <a:pPr algn="ctr"/>
            <a:r>
              <a:rPr lang="es-MX" sz="800" b="1" dirty="0" smtClean="0">
                <a:solidFill>
                  <a:prstClr val="black"/>
                </a:solidFill>
              </a:rPr>
              <a:t>Mapeo de los índices, según nivel de vulnerabilidad</a:t>
            </a:r>
            <a:endParaRPr lang="es-MX" sz="800" b="1" dirty="0">
              <a:solidFill>
                <a:prstClr val="black"/>
              </a:solidFill>
            </a:endParaRPr>
          </a:p>
        </p:txBody>
      </p:sp>
      <p:cxnSp>
        <p:nvCxnSpPr>
          <p:cNvPr id="208" name="Conector recto de flecha 117"/>
          <p:cNvCxnSpPr/>
          <p:nvPr>
            <p:custDataLst>
              <p:tags r:id="rId77"/>
            </p:custDataLst>
          </p:nvPr>
        </p:nvCxnSpPr>
        <p:spPr>
          <a:xfrm flipV="1">
            <a:off x="6943138" y="5859527"/>
            <a:ext cx="305410" cy="573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Conector recto de flecha 117"/>
          <p:cNvCxnSpPr/>
          <p:nvPr>
            <p:custDataLst>
              <p:tags r:id="rId78"/>
            </p:custDataLst>
          </p:nvPr>
        </p:nvCxnSpPr>
        <p:spPr>
          <a:xfrm>
            <a:off x="4636936" y="5700815"/>
            <a:ext cx="21113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0" name="CuadroTexto 316"/>
          <p:cNvSpPr txBox="1"/>
          <p:nvPr/>
        </p:nvSpPr>
        <p:spPr>
          <a:xfrm>
            <a:off x="2926905" y="5351077"/>
            <a:ext cx="1825095" cy="215444"/>
          </a:xfrm>
          <a:prstGeom prst="rect">
            <a:avLst/>
          </a:prstGeom>
          <a:noFill/>
        </p:spPr>
        <p:txBody>
          <a:bodyPr wrap="square" rtlCol="0">
            <a:spAutoFit/>
          </a:bodyPr>
          <a:lstStyle/>
          <a:p>
            <a:r>
              <a:rPr lang="es-MX" sz="800" dirty="0" smtClean="0"/>
              <a:t>Donde: </a:t>
            </a:r>
            <a:r>
              <a:rPr lang="es-MX" sz="800" b="1" dirty="0" smtClean="0"/>
              <a:t>z</a:t>
            </a:r>
            <a:r>
              <a:rPr lang="es-MX" sz="800" dirty="0" smtClean="0"/>
              <a:t> tomará el valor del índice;</a:t>
            </a:r>
            <a:endParaRPr lang="es-MX" sz="800" dirty="0"/>
          </a:p>
        </p:txBody>
      </p:sp>
      <p:sp>
        <p:nvSpPr>
          <p:cNvPr id="211" name="CuadroTexto 317"/>
          <p:cNvSpPr txBox="1"/>
          <p:nvPr/>
        </p:nvSpPr>
        <p:spPr>
          <a:xfrm>
            <a:off x="2967353" y="5527843"/>
            <a:ext cx="1756038" cy="215444"/>
          </a:xfrm>
          <a:prstGeom prst="rect">
            <a:avLst/>
          </a:prstGeom>
          <a:noFill/>
        </p:spPr>
        <p:txBody>
          <a:bodyPr wrap="square" rtlCol="0">
            <a:spAutoFit/>
          </a:bodyPr>
          <a:lstStyle/>
          <a:p>
            <a:r>
              <a:rPr lang="es-MX" sz="800" b="1" dirty="0" smtClean="0"/>
              <a:t>a</a:t>
            </a:r>
            <a:r>
              <a:rPr lang="es-MX" sz="800" dirty="0" smtClean="0"/>
              <a:t>, es el parámetro de localización:</a:t>
            </a:r>
            <a:endParaRPr lang="es-MX" sz="800" dirty="0"/>
          </a:p>
        </p:txBody>
      </p:sp>
      <p:sp>
        <p:nvSpPr>
          <p:cNvPr id="212" name="CuadroTexto 318"/>
          <p:cNvSpPr txBox="1"/>
          <p:nvPr/>
        </p:nvSpPr>
        <p:spPr>
          <a:xfrm>
            <a:off x="2967353" y="5902182"/>
            <a:ext cx="1756038" cy="215444"/>
          </a:xfrm>
          <a:prstGeom prst="rect">
            <a:avLst/>
          </a:prstGeom>
          <a:noFill/>
        </p:spPr>
        <p:txBody>
          <a:bodyPr wrap="square" rtlCol="0">
            <a:spAutoFit/>
          </a:bodyPr>
          <a:lstStyle/>
          <a:p>
            <a:r>
              <a:rPr lang="es-MX" sz="800" b="1" dirty="0" smtClean="0"/>
              <a:t>b</a:t>
            </a:r>
            <a:r>
              <a:rPr lang="es-MX" sz="800" dirty="0" smtClean="0"/>
              <a:t>, es el parámetro de escala:</a:t>
            </a:r>
            <a:endParaRPr lang="es-MX" sz="800" dirty="0"/>
          </a:p>
        </p:txBody>
      </p:sp>
      <p:pic>
        <p:nvPicPr>
          <p:cNvPr id="213" name="Imagen 319"/>
          <p:cNvPicPr>
            <a:picLocks noChangeAspect="1"/>
          </p:cNvPicPr>
          <p:nvPr/>
        </p:nvPicPr>
        <p:blipFill>
          <a:blip r:embed="rId91" cstate="print"/>
          <a:stretch>
            <a:fillRect/>
          </a:stretch>
        </p:blipFill>
        <p:spPr>
          <a:xfrm>
            <a:off x="4902879" y="5507461"/>
            <a:ext cx="1935692" cy="785364"/>
          </a:xfrm>
          <a:prstGeom prst="rect">
            <a:avLst/>
          </a:prstGeom>
        </p:spPr>
      </p:pic>
      <p:pic>
        <p:nvPicPr>
          <p:cNvPr id="214" name="Imagen 320"/>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7512398" y="5421874"/>
            <a:ext cx="1251231" cy="884543"/>
          </a:xfrm>
          <a:prstGeom prst="rect">
            <a:avLst/>
          </a:prstGeom>
        </p:spPr>
      </p:pic>
      <mc:AlternateContent xmlns:mc="http://schemas.openxmlformats.org/markup-compatibility/2006" xmlns:a14="http://schemas.microsoft.com/office/drawing/2010/main">
        <mc:Choice Requires="a14">
          <p:sp>
            <p:nvSpPr>
              <p:cNvPr id="215" name="Rectángulo 321"/>
              <p:cNvSpPr/>
              <p:nvPr/>
            </p:nvSpPr>
            <p:spPr>
              <a:xfrm>
                <a:off x="5826314" y="3811712"/>
                <a:ext cx="1701474" cy="955198"/>
              </a:xfrm>
              <a:prstGeom prst="rect">
                <a:avLst/>
              </a:prstGeom>
            </p:spPr>
            <p:txBody>
              <a:bodyPr wrap="square">
                <a:spAutoFit/>
              </a:bodyPr>
              <a:lstStyle/>
              <a:p>
                <a:pPr algn="just"/>
                <a:r>
                  <a:rPr lang="es-MX" sz="750" dirty="0" smtClean="0">
                    <a:solidFill>
                      <a:prstClr val="black"/>
                    </a:solidFill>
                  </a:rPr>
                  <a:t>Donde</a:t>
                </a:r>
                <a:r>
                  <a:rPr lang="es-MX" sz="800" dirty="0" smtClean="0">
                    <a:solidFill>
                      <a:prstClr val="black"/>
                    </a:solidFill>
                  </a:rPr>
                  <a:t>:  </a:t>
                </a:r>
                <a14:m>
                  <m:oMath xmlns:m="http://schemas.openxmlformats.org/officeDocument/2006/math">
                    <m:sSub>
                      <m:sSubPr>
                        <m:ctrlPr>
                          <a:rPr lang="es-MX" sz="750" i="1">
                            <a:latin typeface="Cambria Math"/>
                          </a:rPr>
                        </m:ctrlPr>
                      </m:sSubPr>
                      <m:e>
                        <m:r>
                          <a:rPr lang="es-MX" sz="750" i="1">
                            <a:latin typeface="Cambria Math" panose="02040503050406030204" pitchFamily="18" charset="0"/>
                          </a:rPr>
                          <m:t>𝑥</m:t>
                        </m:r>
                      </m:e>
                      <m:sub>
                        <m:r>
                          <a:rPr lang="es-MX" sz="750" i="1">
                            <a:latin typeface="Cambria Math" panose="02040503050406030204" pitchFamily="18" charset="0"/>
                          </a:rPr>
                          <m:t>𝑖𝑗</m:t>
                        </m:r>
                      </m:sub>
                    </m:sSub>
                    <m:r>
                      <a:rPr lang="es-MX" sz="750" b="0" i="1" smtClean="0">
                        <a:latin typeface="Cambria Math" panose="02040503050406030204" pitchFamily="18" charset="0"/>
                      </a:rPr>
                      <m:t>, </m:t>
                    </m:r>
                    <m:r>
                      <m:rPr>
                        <m:sty m:val="p"/>
                      </m:rPr>
                      <a:rPr lang="es-MX" sz="750" b="0" i="0" smtClean="0">
                        <a:latin typeface="Cambria Math" panose="02040503050406030204" pitchFamily="18" charset="0"/>
                      </a:rPr>
                      <m:t>valor</m:t>
                    </m:r>
                    <m:r>
                      <a:rPr lang="es-MX" sz="750" b="0" i="0" smtClean="0">
                        <a:latin typeface="Cambria Math" panose="02040503050406030204" pitchFamily="18" charset="0"/>
                      </a:rPr>
                      <m:t> </m:t>
                    </m:r>
                    <m:r>
                      <m:rPr>
                        <m:sty m:val="p"/>
                      </m:rPr>
                      <a:rPr lang="es-MX" sz="750" b="0" i="0" smtClean="0">
                        <a:latin typeface="Cambria Math" panose="02040503050406030204" pitchFamily="18" charset="0"/>
                      </a:rPr>
                      <m:t>normalizado</m:t>
                    </m:r>
                    <m:r>
                      <a:rPr lang="es-MX" sz="750" b="0" i="0" smtClean="0">
                        <a:latin typeface="Cambria Math" panose="02040503050406030204" pitchFamily="18" charset="0"/>
                      </a:rPr>
                      <m:t> </m:t>
                    </m:r>
                    <m:r>
                      <m:rPr>
                        <m:sty m:val="p"/>
                      </m:rPr>
                      <a:rPr lang="es-MX" sz="750" b="0" i="0" smtClean="0">
                        <a:latin typeface="Cambria Math" panose="02040503050406030204" pitchFamily="18" charset="0"/>
                      </a:rPr>
                      <m:t>del</m:t>
                    </m:r>
                    <m:r>
                      <a:rPr lang="es-MX" sz="750" b="0" i="0" smtClean="0">
                        <a:latin typeface="Cambria Math" panose="02040503050406030204" pitchFamily="18" charset="0"/>
                      </a:rPr>
                      <m:t> </m:t>
                    </m:r>
                  </m:oMath>
                </a14:m>
                <a:endParaRPr lang="es-MX" sz="750" b="0" i="0" dirty="0" smtClean="0"/>
              </a:p>
              <a:p>
                <a:pPr algn="just"/>
                <a14:m>
                  <m:oMathPara xmlns:m="http://schemas.openxmlformats.org/officeDocument/2006/math">
                    <m:oMathParaPr>
                      <m:jc m:val="centerGroup"/>
                    </m:oMathParaPr>
                    <m:oMath xmlns:m="http://schemas.openxmlformats.org/officeDocument/2006/math">
                      <m:r>
                        <m:rPr>
                          <m:sty m:val="p"/>
                        </m:rPr>
                        <a:rPr lang="es-MX" sz="750" b="0" i="0" smtClean="0">
                          <a:latin typeface="Cambria Math" panose="02040503050406030204" pitchFamily="18" charset="0"/>
                        </a:rPr>
                        <m:t>municipio</m:t>
                      </m:r>
                      <m:r>
                        <a:rPr lang="es-MX" sz="750" b="0" i="0" smtClean="0">
                          <a:latin typeface="Cambria Math" panose="02040503050406030204" pitchFamily="18" charset="0"/>
                        </a:rPr>
                        <m:t> </m:t>
                      </m:r>
                      <m:r>
                        <m:rPr>
                          <m:sty m:val="p"/>
                        </m:rPr>
                        <a:rPr lang="es-MX" sz="750" b="0" i="0" smtClean="0">
                          <a:latin typeface="Cambria Math" panose="02040503050406030204" pitchFamily="18" charset="0"/>
                        </a:rPr>
                        <m:t>i</m:t>
                      </m:r>
                      <m:r>
                        <a:rPr lang="es-MX" sz="750" b="0" i="0" smtClean="0">
                          <a:latin typeface="Cambria Math" panose="02040503050406030204" pitchFamily="18" charset="0"/>
                        </a:rPr>
                        <m:t>, </m:t>
                      </m:r>
                      <m:r>
                        <m:rPr>
                          <m:sty m:val="p"/>
                        </m:rPr>
                        <a:rPr lang="es-MX" sz="750" b="0" i="0" smtClean="0">
                          <a:latin typeface="Cambria Math" panose="02040503050406030204" pitchFamily="18" charset="0"/>
                        </a:rPr>
                        <m:t>factor</m:t>
                      </m:r>
                      <m:r>
                        <a:rPr lang="es-MX" sz="750" b="0" i="0" smtClean="0">
                          <a:latin typeface="Cambria Math" panose="02040503050406030204" pitchFamily="18" charset="0"/>
                        </a:rPr>
                        <m:t> </m:t>
                      </m:r>
                      <m:r>
                        <m:rPr>
                          <m:sty m:val="p"/>
                        </m:rPr>
                        <a:rPr lang="es-MX" sz="750" b="0" i="0" smtClean="0">
                          <a:latin typeface="Cambria Math" panose="02040503050406030204" pitchFamily="18" charset="0"/>
                        </a:rPr>
                        <m:t>j</m:t>
                      </m:r>
                      <m:r>
                        <a:rPr lang="es-MX" sz="750" b="0" i="0" smtClean="0">
                          <a:latin typeface="Cambria Math" panose="02040503050406030204" pitchFamily="18" charset="0"/>
                        </a:rPr>
                        <m:t>;</m:t>
                      </m:r>
                    </m:oMath>
                  </m:oMathPara>
                </a14:m>
                <a:endParaRPr lang="es-MX" sz="750" b="0" i="0" dirty="0" smtClean="0"/>
              </a:p>
              <a:p>
                <a:pPr algn="just"/>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𝑋</m:t>
                        </m:r>
                      </m:e>
                      <m:sub>
                        <m:r>
                          <a:rPr lang="es-MX" sz="800" i="1">
                            <a:latin typeface="Cambria Math" panose="02040503050406030204" pitchFamily="18" charset="0"/>
                          </a:rPr>
                          <m:t>𝑖𝑗</m:t>
                        </m:r>
                      </m:sub>
                    </m:sSub>
                  </m:oMath>
                </a14:m>
                <a:r>
                  <a:rPr lang="es-MX" sz="800" b="0" i="0" dirty="0" smtClean="0">
                    <a:latin typeface="Cambria Math" panose="02040503050406030204" pitchFamily="18" charset="0"/>
                  </a:rPr>
                  <a:t>, </a:t>
                </a:r>
                <a:r>
                  <a:rPr lang="es-MX" sz="750" b="0" i="0" dirty="0" smtClean="0"/>
                  <a:t>valor no normalizado;</a:t>
                </a:r>
                <a:r>
                  <a:rPr lang="es-MX" sz="800" b="0" i="0" dirty="0" smtClean="0">
                    <a:latin typeface="Cambria Math" panose="02040503050406030204" pitchFamily="18" charset="0"/>
                  </a:rPr>
                  <a:t> </a:t>
                </a:r>
              </a:p>
              <a:p>
                <a:pPr algn="just"/>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𝑋</m:t>
                        </m:r>
                      </m:e>
                      <m:sub>
                        <m:r>
                          <a:rPr lang="es-MX" sz="800" i="1">
                            <a:latin typeface="Cambria Math" panose="02040503050406030204" pitchFamily="18" charset="0"/>
                          </a:rPr>
                          <m:t>𝑚</m:t>
                        </m:r>
                        <m:r>
                          <a:rPr lang="es-MX" sz="800" i="1">
                            <a:latin typeface="Cambria Math" panose="02040503050406030204" pitchFamily="18" charset="0"/>
                          </a:rPr>
                          <m:t>á</m:t>
                        </m:r>
                        <m:r>
                          <a:rPr lang="es-MX" sz="800" i="1">
                            <a:latin typeface="Cambria Math" panose="02040503050406030204" pitchFamily="18" charset="0"/>
                          </a:rPr>
                          <m:t>𝑥</m:t>
                        </m:r>
                      </m:sub>
                    </m:sSub>
                  </m:oMath>
                </a14:m>
                <a:r>
                  <a:rPr lang="es-MX" sz="750" b="0" i="0" dirty="0" smtClean="0"/>
                  <a:t>, valor máximo de la matriz del factor j;</a:t>
                </a:r>
              </a:p>
              <a:p>
                <a:pPr algn="just"/>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𝑋</m:t>
                        </m:r>
                      </m:e>
                      <m:sub>
                        <m:r>
                          <a:rPr lang="es-MX" sz="800" i="1">
                            <a:latin typeface="Cambria Math" panose="02040503050406030204" pitchFamily="18" charset="0"/>
                          </a:rPr>
                          <m:t>𝑚</m:t>
                        </m:r>
                        <m:r>
                          <a:rPr lang="es-MX" sz="800" i="1">
                            <a:latin typeface="Cambria Math" panose="02040503050406030204" pitchFamily="18" charset="0"/>
                          </a:rPr>
                          <m:t>í</m:t>
                        </m:r>
                        <m:r>
                          <a:rPr lang="es-MX" sz="800" i="1">
                            <a:latin typeface="Cambria Math" panose="02040503050406030204" pitchFamily="18" charset="0"/>
                          </a:rPr>
                          <m:t>𝑛</m:t>
                        </m:r>
                      </m:sub>
                    </m:sSub>
                  </m:oMath>
                </a14:m>
                <a:r>
                  <a:rPr lang="es-MX" sz="750" dirty="0"/>
                  <a:t>, valor </a:t>
                </a:r>
                <a:r>
                  <a:rPr lang="es-MX" sz="750" dirty="0" smtClean="0"/>
                  <a:t>mínimo </a:t>
                </a:r>
                <a:r>
                  <a:rPr lang="es-MX" sz="750" dirty="0"/>
                  <a:t>de la matriz del factor </a:t>
                </a:r>
                <a:r>
                  <a:rPr lang="es-MX" sz="750" dirty="0" smtClean="0"/>
                  <a:t>j.</a:t>
                </a:r>
                <a:endParaRPr lang="es-MX" sz="750" dirty="0"/>
              </a:p>
            </p:txBody>
          </p:sp>
        </mc:Choice>
        <mc:Fallback xmlns="">
          <p:sp>
            <p:nvSpPr>
              <p:cNvPr id="215" name="Rectángulo 321"/>
              <p:cNvSpPr>
                <a:spLocks noRot="1" noChangeAspect="1" noMove="1" noResize="1" noEditPoints="1" noAdjustHandles="1" noChangeArrowheads="1" noChangeShapeType="1" noTextEdit="1"/>
              </p:cNvSpPr>
              <p:nvPr/>
            </p:nvSpPr>
            <p:spPr>
              <a:xfrm>
                <a:off x="5826314" y="3811712"/>
                <a:ext cx="1701474" cy="955198"/>
              </a:xfrm>
              <a:prstGeom prst="rect">
                <a:avLst/>
              </a:prstGeom>
              <a:blipFill rotWithShape="1">
                <a:blip r:embed="rId93" cstate="print"/>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6" name="Rectángulo 322"/>
              <p:cNvSpPr/>
              <p:nvPr/>
            </p:nvSpPr>
            <p:spPr>
              <a:xfrm>
                <a:off x="7560846" y="2728097"/>
                <a:ext cx="1384189" cy="340863"/>
              </a:xfrm>
              <a:prstGeom prst="rect">
                <a:avLst/>
              </a:prstGeom>
            </p:spPr>
            <p:txBody>
              <a:bodyPr wrap="square">
                <a:spAutoFit/>
              </a:bodyPr>
              <a:lstStyle/>
              <a:p>
                <a:pPr algn="just"/>
                <a:r>
                  <a:rPr lang="es-MX" sz="750" dirty="0" smtClean="0"/>
                  <a:t>Donde: </a:t>
                </a:r>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𝑃</m:t>
                        </m:r>
                      </m:e>
                      <m:sub>
                        <m:r>
                          <a:rPr lang="es-MX" sz="800" i="1">
                            <a:latin typeface="Cambria Math" panose="02040503050406030204" pitchFamily="18" charset="0"/>
                          </a:rPr>
                          <m:t>𝑗</m:t>
                        </m:r>
                      </m:sub>
                    </m:sSub>
                  </m:oMath>
                </a14:m>
                <a:r>
                  <a:rPr lang="es-MX" sz="750" dirty="0" smtClean="0"/>
                  <a:t>, es el peso del factor j;                   </a:t>
                </a:r>
                <a:endParaRPr lang="es-MX" sz="750" dirty="0"/>
              </a:p>
            </p:txBody>
          </p:sp>
        </mc:Choice>
        <mc:Fallback xmlns="">
          <p:sp>
            <p:nvSpPr>
              <p:cNvPr id="216" name="Rectángulo 322"/>
              <p:cNvSpPr>
                <a:spLocks noRot="1" noChangeAspect="1" noMove="1" noResize="1" noEditPoints="1" noAdjustHandles="1" noChangeArrowheads="1" noChangeShapeType="1" noTextEdit="1"/>
              </p:cNvSpPr>
              <p:nvPr/>
            </p:nvSpPr>
            <p:spPr>
              <a:xfrm>
                <a:off x="7560846" y="2728097"/>
                <a:ext cx="1384189" cy="340863"/>
              </a:xfrm>
              <a:prstGeom prst="rect">
                <a:avLst/>
              </a:prstGeom>
              <a:blipFill rotWithShape="1">
                <a:blip r:embed="rId94" cstate="print"/>
                <a:stretch>
                  <a:fillRect b="-363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7" name="Rectángulo 323"/>
              <p:cNvSpPr/>
              <p:nvPr/>
            </p:nvSpPr>
            <p:spPr>
              <a:xfrm>
                <a:off x="642174" y="5512887"/>
                <a:ext cx="2091061" cy="576568"/>
              </a:xfrm>
              <a:prstGeom prst="rect">
                <a:avLst/>
              </a:prstGeom>
            </p:spPr>
            <p:txBody>
              <a:bodyPr wrap="square">
                <a:spAutoFit/>
              </a:bodyPr>
              <a:lstStyle/>
              <a:p>
                <a:pPr algn="just"/>
                <a:r>
                  <a:rPr lang="es-MX" sz="750" dirty="0" smtClean="0">
                    <a:ea typeface="Calibri" panose="020F0502020204030204" pitchFamily="34" charset="0"/>
                  </a:rPr>
                  <a:t>Donde:</a:t>
                </a:r>
                <a:r>
                  <a:rPr lang="es-MX" sz="750" dirty="0" smtClean="0">
                    <a:latin typeface="Arial" panose="020B0604020202020204" pitchFamily="34" charset="0"/>
                    <a:ea typeface="Calibri" panose="020F0502020204030204" pitchFamily="34" charset="0"/>
                  </a:rPr>
                  <a:t> </a:t>
                </a:r>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𝐼</m:t>
                        </m:r>
                      </m:e>
                      <m:sub>
                        <m:r>
                          <a:rPr lang="es-MX" sz="800" i="1">
                            <a:latin typeface="Cambria Math" panose="02040503050406030204" pitchFamily="18" charset="0"/>
                          </a:rPr>
                          <m:t>𝑣𝑖</m:t>
                        </m:r>
                      </m:sub>
                    </m:sSub>
                  </m:oMath>
                </a14:m>
                <a:r>
                  <a:rPr lang="es-MX" sz="750" dirty="0" smtClean="0">
                    <a:latin typeface="Arial" panose="020B0604020202020204" pitchFamily="34" charset="0"/>
                    <a:ea typeface="Calibri" panose="020F0502020204030204" pitchFamily="34" charset="0"/>
                  </a:rPr>
                  <a:t>, </a:t>
                </a:r>
                <a:r>
                  <a:rPr lang="es-MX" sz="750" dirty="0" smtClean="0">
                    <a:ea typeface="Calibri" panose="020F0502020204030204" pitchFamily="34" charset="0"/>
                  </a:rPr>
                  <a:t>es el índice de vulnerabilidad para el municipio </a:t>
                </a:r>
                <a:r>
                  <a:rPr lang="es-MX" sz="750" i="1" dirty="0" smtClean="0">
                    <a:ea typeface="Calibri" panose="020F0502020204030204" pitchFamily="34" charset="0"/>
                  </a:rPr>
                  <a:t>i</a:t>
                </a:r>
                <a:r>
                  <a:rPr lang="es-MX" sz="750" dirty="0" smtClean="0">
                    <a:latin typeface="Arial" panose="020B0604020202020204" pitchFamily="34" charset="0"/>
                    <a:ea typeface="Calibri" panose="020F0502020204030204" pitchFamily="34" charset="0"/>
                  </a:rPr>
                  <a:t>; </a:t>
                </a:r>
                <a14:m>
                  <m:oMath xmlns:m="http://schemas.openxmlformats.org/officeDocument/2006/math">
                    <m:sSub>
                      <m:sSubPr>
                        <m:ctrlPr>
                          <a:rPr lang="es-MX" sz="800" i="1">
                            <a:latin typeface="Cambria Math"/>
                          </a:rPr>
                        </m:ctrlPr>
                      </m:sSubPr>
                      <m:e>
                        <m:r>
                          <a:rPr lang="es-MX" sz="800" i="1">
                            <a:latin typeface="Cambria Math" panose="02040503050406030204" pitchFamily="18" charset="0"/>
                          </a:rPr>
                          <m:t>𝑃</m:t>
                        </m:r>
                      </m:e>
                      <m:sub>
                        <m:r>
                          <a:rPr lang="es-MX" sz="800" i="1">
                            <a:latin typeface="Cambria Math" panose="02040503050406030204" pitchFamily="18" charset="0"/>
                          </a:rPr>
                          <m:t>𝑗</m:t>
                        </m:r>
                      </m:sub>
                    </m:sSub>
                    <m:r>
                      <a:rPr lang="es-MX" sz="800">
                        <a:latin typeface="Cambria Math" panose="02040503050406030204" pitchFamily="18" charset="0"/>
                      </a:rPr>
                      <m:t> </m:t>
                    </m:r>
                    <m:sSub>
                      <m:sSubPr>
                        <m:ctrlPr>
                          <a:rPr lang="es-MX" sz="800" i="1">
                            <a:latin typeface="Cambria Math"/>
                          </a:rPr>
                        </m:ctrlPr>
                      </m:sSubPr>
                      <m:e>
                        <m:r>
                          <a:rPr lang="es-MX" sz="800" i="1">
                            <a:latin typeface="Cambria Math" panose="02040503050406030204" pitchFamily="18" charset="0"/>
                          </a:rPr>
                          <m:t>𝑥</m:t>
                        </m:r>
                      </m:e>
                      <m:sub>
                        <m:r>
                          <a:rPr lang="es-MX" sz="800" i="1">
                            <a:latin typeface="Cambria Math" panose="02040503050406030204" pitchFamily="18" charset="0"/>
                          </a:rPr>
                          <m:t>𝑖𝑗</m:t>
                        </m:r>
                      </m:sub>
                    </m:sSub>
                  </m:oMath>
                </a14:m>
                <a:r>
                  <a:rPr lang="es-MX" sz="750" dirty="0" smtClean="0"/>
                  <a:t>, es el producto del peso del factor </a:t>
                </a:r>
                <a:r>
                  <a:rPr lang="es-MX" sz="750" b="1" i="1" dirty="0" smtClean="0"/>
                  <a:t>j </a:t>
                </a:r>
                <a:r>
                  <a:rPr lang="es-MX" sz="750" dirty="0" smtClean="0"/>
                  <a:t>por el valor del factor </a:t>
                </a:r>
                <a:r>
                  <a:rPr lang="es-MX" sz="750" b="1" i="1" dirty="0" smtClean="0"/>
                  <a:t>j</a:t>
                </a:r>
                <a:r>
                  <a:rPr lang="es-MX" sz="750" dirty="0" smtClean="0"/>
                  <a:t> respecto al municipio </a:t>
                </a:r>
                <a:r>
                  <a:rPr lang="es-MX" sz="750" b="1" i="1" dirty="0" smtClean="0"/>
                  <a:t>i</a:t>
                </a:r>
                <a:r>
                  <a:rPr lang="es-MX" sz="750" dirty="0" smtClean="0"/>
                  <a:t>.</a:t>
                </a:r>
                <a:endParaRPr lang="es-MX" sz="750" dirty="0"/>
              </a:p>
            </p:txBody>
          </p:sp>
        </mc:Choice>
        <mc:Fallback xmlns="">
          <p:sp>
            <p:nvSpPr>
              <p:cNvPr id="217" name="Rectángulo 323"/>
              <p:cNvSpPr>
                <a:spLocks noRot="1" noChangeAspect="1" noMove="1" noResize="1" noEditPoints="1" noAdjustHandles="1" noChangeArrowheads="1" noChangeShapeType="1" noTextEdit="1"/>
              </p:cNvSpPr>
              <p:nvPr/>
            </p:nvSpPr>
            <p:spPr>
              <a:xfrm>
                <a:off x="642174" y="5512887"/>
                <a:ext cx="2091061" cy="576568"/>
              </a:xfrm>
              <a:prstGeom prst="rect">
                <a:avLst/>
              </a:prstGeom>
              <a:blipFill rotWithShape="1">
                <a:blip r:embed="rId95" cstate="print"/>
                <a:stretch>
                  <a:fillRect b="-1053"/>
                </a:stretch>
              </a:blipFill>
            </p:spPr>
            <p:txBody>
              <a:bodyPr/>
              <a:lstStyle/>
              <a:p>
                <a:r>
                  <a:rPr lang="es-MX">
                    <a:noFill/>
                  </a:rPr>
                  <a:t> </a:t>
                </a:r>
              </a:p>
            </p:txBody>
          </p:sp>
        </mc:Fallback>
      </mc:AlternateContent>
      <p:pic>
        <p:nvPicPr>
          <p:cNvPr id="218" name="Imagen 111"/>
          <p:cNvPicPr>
            <a:picLocks noChangeAspect="1" noChangeArrowheads="1"/>
          </p:cNvPicPr>
          <p:nvPr/>
        </p:nvPicPr>
        <p:blipFill>
          <a:blip r:embed="rId9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5504" y="6196952"/>
            <a:ext cx="954096" cy="178238"/>
          </a:xfrm>
          <a:prstGeom prst="rect">
            <a:avLst/>
          </a:prstGeom>
          <a:noFill/>
          <a:extLst>
            <a:ext uri="{909E8E84-426E-40DD-AFC4-6F175D3DCCD1}">
              <a14:hiddenFill xmlns:a14="http://schemas.microsoft.com/office/drawing/2010/main">
                <a:solidFill>
                  <a:srgbClr val="FFFFFF"/>
                </a:solidFill>
              </a14:hiddenFill>
            </a:ext>
          </a:extLst>
        </p:spPr>
      </p:pic>
      <p:sp>
        <p:nvSpPr>
          <p:cNvPr id="219" name="Rectángulo 112"/>
          <p:cNvSpPr/>
          <p:nvPr/>
        </p:nvSpPr>
        <p:spPr>
          <a:xfrm>
            <a:off x="644524" y="6038823"/>
            <a:ext cx="1784900" cy="207749"/>
          </a:xfrm>
          <a:prstGeom prst="rect">
            <a:avLst/>
          </a:prstGeom>
        </p:spPr>
        <p:txBody>
          <a:bodyPr wrap="square">
            <a:spAutoFit/>
          </a:bodyPr>
          <a:lstStyle/>
          <a:p>
            <a:pPr algn="just"/>
            <a:r>
              <a:rPr lang="es-MX" sz="750" dirty="0" smtClean="0">
                <a:ea typeface="Calibri" panose="020F0502020204030204" pitchFamily="34" charset="0"/>
              </a:rPr>
              <a:t>Para el caso de la vulnerabilidad global:</a:t>
            </a:r>
            <a:endParaRPr lang="es-MX" sz="750" dirty="0"/>
          </a:p>
        </p:txBody>
      </p:sp>
      <p:sp>
        <p:nvSpPr>
          <p:cNvPr id="220" name="Rectángulo 114"/>
          <p:cNvSpPr/>
          <p:nvPr/>
        </p:nvSpPr>
        <p:spPr>
          <a:xfrm>
            <a:off x="649921" y="6346195"/>
            <a:ext cx="2083313" cy="323165"/>
          </a:xfrm>
          <a:prstGeom prst="rect">
            <a:avLst/>
          </a:prstGeom>
        </p:spPr>
        <p:txBody>
          <a:bodyPr wrap="square">
            <a:spAutoFit/>
          </a:bodyPr>
          <a:lstStyle/>
          <a:p>
            <a:pPr algn="just"/>
            <a:r>
              <a:rPr lang="es-MX" sz="750" dirty="0" smtClean="0">
                <a:ea typeface="Calibri" panose="020F0502020204030204" pitchFamily="34" charset="0"/>
              </a:rPr>
              <a:t>Donde: IVE, IVS e IVA, son la vulnerabilidad económica, social y ambiental, respectivamente.</a:t>
            </a:r>
            <a:endParaRPr lang="es-MX" sz="750" dirty="0"/>
          </a:p>
        </p:txBody>
      </p:sp>
      <p:cxnSp>
        <p:nvCxnSpPr>
          <p:cNvPr id="221" name="Conector recto de flecha 117"/>
          <p:cNvCxnSpPr/>
          <p:nvPr>
            <p:custDataLst>
              <p:tags r:id="rId79"/>
            </p:custDataLst>
          </p:nvPr>
        </p:nvCxnSpPr>
        <p:spPr>
          <a:xfrm>
            <a:off x="2751148" y="5708185"/>
            <a:ext cx="21113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2" name="Imagen 5"/>
          <p:cNvPicPr>
            <a:picLocks noChangeAspect="1"/>
          </p:cNvPicPr>
          <p:nvPr/>
        </p:nvPicPr>
        <p:blipFill>
          <a:blip r:embed="rId97" cstate="print"/>
          <a:stretch>
            <a:fillRect/>
          </a:stretch>
        </p:blipFill>
        <p:spPr>
          <a:xfrm>
            <a:off x="3243334" y="6374105"/>
            <a:ext cx="1203641" cy="428155"/>
          </a:xfrm>
          <a:prstGeom prst="rect">
            <a:avLst/>
          </a:prstGeom>
        </p:spPr>
      </p:pic>
      <p:sp>
        <p:nvSpPr>
          <p:cNvPr id="108" name="107 Elipse"/>
          <p:cNvSpPr/>
          <p:nvPr/>
        </p:nvSpPr>
        <p:spPr>
          <a:xfrm>
            <a:off x="7308304" y="1052736"/>
            <a:ext cx="1835696"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9" name="108 CuadroTexto"/>
          <p:cNvSpPr txBox="1"/>
          <p:nvPr/>
        </p:nvSpPr>
        <p:spPr>
          <a:xfrm>
            <a:off x="5674055" y="2336413"/>
            <a:ext cx="3888432" cy="1200329"/>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s-CL" b="1" dirty="0" smtClean="0"/>
              <a:t>“</a:t>
            </a:r>
            <a:r>
              <a:rPr lang="es-CL" b="1" dirty="0" err="1" smtClean="0"/>
              <a:t>Superdecisions</a:t>
            </a:r>
            <a:r>
              <a:rPr lang="es-CL" b="1" dirty="0" smtClean="0"/>
              <a:t>” software (AHP) </a:t>
            </a:r>
          </a:p>
          <a:p>
            <a:pPr algn="ctr"/>
            <a:r>
              <a:rPr lang="es-CL" b="1" dirty="0" smtClean="0"/>
              <a:t>&gt;&gt;</a:t>
            </a:r>
          </a:p>
          <a:p>
            <a:pPr algn="ctr"/>
            <a:r>
              <a:rPr lang="es-CL" b="1" dirty="0" smtClean="0"/>
              <a:t> </a:t>
            </a:r>
            <a:r>
              <a:rPr lang="es-CL" b="1" dirty="0" err="1" smtClean="0"/>
              <a:t>Iyengar</a:t>
            </a:r>
            <a:r>
              <a:rPr lang="es-CL" b="1" dirty="0" smtClean="0"/>
              <a:t> &amp; </a:t>
            </a:r>
            <a:r>
              <a:rPr lang="es-CL" b="1" dirty="0" err="1" smtClean="0"/>
              <a:t>Sudarshan</a:t>
            </a:r>
            <a:r>
              <a:rPr lang="es-CL" b="1" dirty="0" smtClean="0"/>
              <a:t> (1982) </a:t>
            </a:r>
            <a:r>
              <a:rPr lang="es-CL" b="1" dirty="0" err="1" smtClean="0"/>
              <a:t>methodology</a:t>
            </a:r>
            <a:endParaRPr lang="es-CL" b="1" dirty="0"/>
          </a:p>
        </p:txBody>
      </p:sp>
      <p:sp>
        <p:nvSpPr>
          <p:cNvPr id="110" name="109 Elipse"/>
          <p:cNvSpPr/>
          <p:nvPr/>
        </p:nvSpPr>
        <p:spPr>
          <a:xfrm>
            <a:off x="1907704" y="1124744"/>
            <a:ext cx="1224136" cy="5760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1" name="110 CuadroTexto"/>
          <p:cNvSpPr txBox="1"/>
          <p:nvPr/>
        </p:nvSpPr>
        <p:spPr>
          <a:xfrm>
            <a:off x="755576" y="1916832"/>
            <a:ext cx="2088232" cy="1200329"/>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s-CL" b="1" dirty="0" smtClean="0"/>
              <a:t>Min </a:t>
            </a:r>
            <a:r>
              <a:rPr lang="es-CL" b="1" dirty="0" err="1" smtClean="0"/>
              <a:t>spatial</a:t>
            </a:r>
            <a:r>
              <a:rPr lang="es-CL" b="1" dirty="0" smtClean="0"/>
              <a:t> </a:t>
            </a:r>
            <a:r>
              <a:rPr lang="es-CL" b="1" dirty="0" err="1" smtClean="0"/>
              <a:t>unit</a:t>
            </a:r>
            <a:r>
              <a:rPr lang="es-CL" b="1" dirty="0" smtClean="0"/>
              <a:t>:</a:t>
            </a:r>
            <a:endParaRPr lang="es-CL" b="1" dirty="0"/>
          </a:p>
          <a:p>
            <a:pPr algn="ctr"/>
            <a:r>
              <a:rPr lang="es-CL" b="1" dirty="0" err="1" smtClean="0"/>
              <a:t>catchment</a:t>
            </a:r>
            <a:endParaRPr lang="es-CL" b="1" dirty="0" smtClean="0"/>
          </a:p>
          <a:p>
            <a:pPr algn="ctr"/>
            <a:r>
              <a:rPr lang="es-CL" b="1" dirty="0" smtClean="0"/>
              <a:t>&gt;&gt;</a:t>
            </a:r>
          </a:p>
          <a:p>
            <a:pPr algn="ctr"/>
            <a:r>
              <a:rPr lang="es-CL" b="1" dirty="0" smtClean="0"/>
              <a:t> </a:t>
            </a:r>
            <a:r>
              <a:rPr lang="es-CL" b="1" dirty="0" err="1" smtClean="0"/>
              <a:t>municipality</a:t>
            </a:r>
            <a:endParaRPr lang="es-CL" b="1" dirty="0"/>
          </a:p>
        </p:txBody>
      </p:sp>
    </p:spTree>
    <p:extLst>
      <p:ext uri="{BB962C8B-B14F-4D97-AF65-F5344CB8AC3E}">
        <p14:creationId xmlns:p14="http://schemas.microsoft.com/office/powerpoint/2010/main" val="27078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ox(in)">
                                      <p:cBhvr>
                                        <p:cTn id="7" dur="500"/>
                                        <p:tgtEl>
                                          <p:spTgt spid="1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box(in)">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ox(in)">
                                      <p:cBhvr>
                                        <p:cTn id="15" dur="500"/>
                                        <p:tgtEl>
                                          <p:spTgt spid="10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box(in)">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reeform 19"/>
          <p:cNvSpPr/>
          <p:nvPr/>
        </p:nvSpPr>
        <p:spPr>
          <a:xfrm>
            <a:off x="1583160" y="188640"/>
            <a:ext cx="7560840" cy="792088"/>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err="1" smtClean="0">
                <a:solidFill>
                  <a:schemeClr val="bg1"/>
                </a:solidFill>
              </a:rPr>
              <a:t>Calculation</a:t>
            </a:r>
            <a:r>
              <a:rPr lang="es-CL" sz="3200" dirty="0" smtClean="0">
                <a:solidFill>
                  <a:schemeClr val="bg1"/>
                </a:solidFill>
              </a:rPr>
              <a:t> </a:t>
            </a:r>
            <a:r>
              <a:rPr lang="es-CL" sz="3200" dirty="0" err="1" smtClean="0">
                <a:solidFill>
                  <a:schemeClr val="bg1"/>
                </a:solidFill>
              </a:rPr>
              <a:t>methods</a:t>
            </a:r>
            <a:endParaRPr lang="nl-BE" sz="3200" kern="1200" dirty="0">
              <a:solidFill>
                <a:schemeClr val="bg1"/>
              </a:solidFill>
            </a:endParaRPr>
          </a:p>
        </p:txBody>
      </p:sp>
      <p:sp>
        <p:nvSpPr>
          <p:cNvPr id="6" name="Oval 8"/>
          <p:cNvSpPr/>
          <p:nvPr/>
        </p:nvSpPr>
        <p:spPr>
          <a:xfrm>
            <a:off x="34816" y="15262"/>
            <a:ext cx="1701425" cy="1685546"/>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2" name="CuadroTexto 1"/>
          <p:cNvSpPr txBox="1"/>
          <p:nvPr/>
        </p:nvSpPr>
        <p:spPr>
          <a:xfrm>
            <a:off x="539552" y="1851560"/>
            <a:ext cx="8280920" cy="4139595"/>
          </a:xfrm>
          <a:prstGeom prst="rect">
            <a:avLst/>
          </a:prstGeom>
          <a:noFill/>
        </p:spPr>
        <p:txBody>
          <a:bodyPr wrap="square" rtlCol="0">
            <a:spAutoFit/>
          </a:bodyPr>
          <a:lstStyle/>
          <a:p>
            <a:pPr marL="285750" indent="-285750">
              <a:buFont typeface="Arial" panose="020B0604020202020204" pitchFamily="34" charset="0"/>
              <a:buChar char="•"/>
            </a:pPr>
            <a:r>
              <a:rPr lang="es-CL" sz="2300" dirty="0" err="1"/>
              <a:t>Composite</a:t>
            </a:r>
            <a:r>
              <a:rPr lang="es-CL" sz="2300" dirty="0"/>
              <a:t> </a:t>
            </a:r>
            <a:r>
              <a:rPr lang="es-CL" sz="2300" dirty="0" err="1" smtClean="0"/>
              <a:t>Indicator</a:t>
            </a:r>
            <a:r>
              <a:rPr lang="es-CL" sz="2300" dirty="0" smtClean="0"/>
              <a:t> </a:t>
            </a:r>
            <a:r>
              <a:rPr lang="es-CL" sz="2300" dirty="0" err="1" smtClean="0"/>
              <a:t>Methods</a:t>
            </a:r>
            <a:endParaRPr lang="es-CL" sz="2300" dirty="0" smtClean="0"/>
          </a:p>
          <a:p>
            <a:pPr marL="800100" lvl="1" indent="-342900">
              <a:buFont typeface="Wingdings" panose="05000000000000000000" pitchFamily="2" charset="2"/>
              <a:buChar char="ü"/>
            </a:pPr>
            <a:r>
              <a:rPr lang="es-CL" i="1" dirty="0" err="1" smtClean="0"/>
              <a:t>Vulnerability</a:t>
            </a:r>
            <a:r>
              <a:rPr lang="es-CL" i="1" dirty="0" smtClean="0"/>
              <a:t> = </a:t>
            </a:r>
            <a:r>
              <a:rPr lang="es-CL" i="1" dirty="0" err="1" smtClean="0"/>
              <a:t>the</a:t>
            </a:r>
            <a:r>
              <a:rPr lang="es-CL" i="1" dirty="0" smtClean="0"/>
              <a:t> sum of Social </a:t>
            </a:r>
            <a:r>
              <a:rPr lang="es-CL" i="1" dirty="0" err="1" smtClean="0"/>
              <a:t>Vulnerability</a:t>
            </a:r>
            <a:r>
              <a:rPr lang="es-CL" i="1" dirty="0" smtClean="0"/>
              <a:t>, </a:t>
            </a:r>
            <a:r>
              <a:rPr lang="es-CL" i="1" dirty="0" err="1" smtClean="0"/>
              <a:t>Economic</a:t>
            </a:r>
            <a:r>
              <a:rPr lang="es-CL" i="1" dirty="0" smtClean="0"/>
              <a:t> </a:t>
            </a:r>
            <a:r>
              <a:rPr lang="es-CL" i="1" dirty="0" err="1" smtClean="0"/>
              <a:t>Vulnerability</a:t>
            </a:r>
            <a:r>
              <a:rPr lang="es-CL" i="1" dirty="0" smtClean="0"/>
              <a:t>, … </a:t>
            </a:r>
          </a:p>
          <a:p>
            <a:pPr marL="800100" lvl="1" indent="-342900">
              <a:buFont typeface="Wingdings" panose="05000000000000000000" pitchFamily="2" charset="2"/>
              <a:buChar char="ü"/>
            </a:pPr>
            <a:r>
              <a:rPr lang="es-CL" i="1" dirty="0" err="1"/>
              <a:t>Vulnerability</a:t>
            </a:r>
            <a:r>
              <a:rPr lang="es-CL" i="1" dirty="0"/>
              <a:t> = sum of  </a:t>
            </a:r>
            <a:r>
              <a:rPr lang="es-CL" i="1" dirty="0" err="1"/>
              <a:t>Exposure</a:t>
            </a:r>
            <a:r>
              <a:rPr lang="es-CL" i="1" dirty="0"/>
              <a:t> + </a:t>
            </a:r>
            <a:r>
              <a:rPr lang="es-CL" i="1" dirty="0" err="1"/>
              <a:t>Sensitity</a:t>
            </a:r>
            <a:r>
              <a:rPr lang="es-CL" i="1" dirty="0"/>
              <a:t>  – </a:t>
            </a:r>
            <a:r>
              <a:rPr lang="es-CL" i="1" dirty="0" err="1"/>
              <a:t>Adaptive</a:t>
            </a:r>
            <a:r>
              <a:rPr lang="es-CL" i="1" dirty="0"/>
              <a:t> </a:t>
            </a:r>
            <a:r>
              <a:rPr lang="es-CL" i="1" dirty="0" err="1"/>
              <a:t>Capacity</a:t>
            </a:r>
            <a:endParaRPr lang="es-CL" i="1" dirty="0"/>
          </a:p>
          <a:p>
            <a:pPr marL="285750" lvl="0" indent="-285750">
              <a:buFont typeface="Arial" panose="020B0604020202020204" pitchFamily="34" charset="0"/>
              <a:buChar char="•"/>
            </a:pPr>
            <a:r>
              <a:rPr lang="es-CL" sz="2300" dirty="0" err="1"/>
              <a:t>Methods</a:t>
            </a:r>
            <a:r>
              <a:rPr lang="es-CL" sz="2300" dirty="0"/>
              <a:t> </a:t>
            </a:r>
            <a:r>
              <a:rPr lang="es-CL" sz="2300" dirty="0" err="1"/>
              <a:t>to</a:t>
            </a:r>
            <a:r>
              <a:rPr lang="es-CL" sz="2300" dirty="0"/>
              <a:t> </a:t>
            </a:r>
            <a:r>
              <a:rPr lang="es-CL" sz="2300" dirty="0" err="1"/>
              <a:t>apply</a:t>
            </a:r>
            <a:r>
              <a:rPr lang="es-CL" sz="2300" dirty="0"/>
              <a:t> </a:t>
            </a:r>
            <a:r>
              <a:rPr lang="es-CL" sz="2300" dirty="0" err="1"/>
              <a:t>weights</a:t>
            </a:r>
            <a:endParaRPr lang="es-CL" sz="2300" dirty="0"/>
          </a:p>
          <a:p>
            <a:pPr marL="742950" lvl="1" indent="-285750">
              <a:buFont typeface="Wingdings" panose="05000000000000000000" pitchFamily="2" charset="2"/>
              <a:buChar char="ü"/>
            </a:pPr>
            <a:r>
              <a:rPr lang="es-CL" b="1" dirty="0" err="1" smtClean="0"/>
              <a:t>Equal</a:t>
            </a:r>
            <a:r>
              <a:rPr lang="es-CL" b="1" dirty="0" smtClean="0"/>
              <a:t> </a:t>
            </a:r>
            <a:r>
              <a:rPr lang="es-CL" b="1" dirty="0" err="1" smtClean="0"/>
              <a:t>weights</a:t>
            </a:r>
            <a:endParaRPr lang="es-CL" b="1" dirty="0"/>
          </a:p>
          <a:p>
            <a:pPr marL="1200150" lvl="2" indent="-285750">
              <a:buFontTx/>
              <a:buChar char="-"/>
            </a:pPr>
            <a:r>
              <a:rPr lang="es-CL" dirty="0" err="1" smtClean="0"/>
              <a:t>Complex</a:t>
            </a:r>
            <a:r>
              <a:rPr lang="es-CL" dirty="0" smtClean="0"/>
              <a:t> </a:t>
            </a:r>
            <a:r>
              <a:rPr lang="es-CL" dirty="0" err="1" smtClean="0"/>
              <a:t>theoretical</a:t>
            </a:r>
            <a:r>
              <a:rPr lang="es-CL" dirty="0" smtClean="0"/>
              <a:t> </a:t>
            </a:r>
            <a:r>
              <a:rPr lang="es-CL" dirty="0" err="1" smtClean="0"/>
              <a:t>structure</a:t>
            </a:r>
            <a:r>
              <a:rPr lang="es-CL" dirty="0" smtClean="0"/>
              <a:t> of </a:t>
            </a:r>
            <a:r>
              <a:rPr lang="es-CL" dirty="0" err="1" smtClean="0"/>
              <a:t>the</a:t>
            </a:r>
            <a:r>
              <a:rPr lang="es-CL" dirty="0" smtClean="0"/>
              <a:t> </a:t>
            </a:r>
            <a:r>
              <a:rPr lang="es-CL" dirty="0" err="1" smtClean="0"/>
              <a:t>indicators</a:t>
            </a:r>
            <a:endParaRPr lang="es-CL" dirty="0" smtClean="0"/>
          </a:p>
          <a:p>
            <a:pPr marL="1200150" lvl="2" indent="-285750">
              <a:buFontTx/>
              <a:buChar char="-"/>
            </a:pPr>
            <a:r>
              <a:rPr lang="es-CL" dirty="0" err="1" smtClean="0"/>
              <a:t>Large</a:t>
            </a:r>
            <a:r>
              <a:rPr lang="es-CL" dirty="0" smtClean="0"/>
              <a:t> </a:t>
            </a:r>
            <a:r>
              <a:rPr lang="es-CL" dirty="0" err="1" smtClean="0"/>
              <a:t>amount</a:t>
            </a:r>
            <a:r>
              <a:rPr lang="es-CL" dirty="0" smtClean="0"/>
              <a:t> of </a:t>
            </a:r>
            <a:r>
              <a:rPr lang="es-CL" dirty="0" err="1" smtClean="0"/>
              <a:t>indicators</a:t>
            </a:r>
            <a:endParaRPr lang="es-CL" dirty="0" smtClean="0"/>
          </a:p>
          <a:p>
            <a:pPr marL="742950" lvl="1" indent="-285750">
              <a:buFont typeface="Wingdings" panose="05000000000000000000" pitchFamily="2" charset="2"/>
              <a:buChar char="ü"/>
            </a:pPr>
            <a:r>
              <a:rPr lang="es-CL" b="1" dirty="0" err="1" smtClean="0"/>
              <a:t>Statistical</a:t>
            </a:r>
            <a:r>
              <a:rPr lang="es-CL" b="1" dirty="0" smtClean="0"/>
              <a:t> </a:t>
            </a:r>
            <a:r>
              <a:rPr lang="es-CL" b="1" dirty="0" err="1" smtClean="0"/>
              <a:t>approach</a:t>
            </a:r>
            <a:r>
              <a:rPr lang="es-CL" b="1" dirty="0" smtClean="0"/>
              <a:t> </a:t>
            </a:r>
            <a:r>
              <a:rPr lang="es-CL" sz="1500" i="1" dirty="0" smtClean="0"/>
              <a:t>(Principal </a:t>
            </a:r>
            <a:r>
              <a:rPr lang="es-CL" sz="1500" i="1" dirty="0" err="1" smtClean="0"/>
              <a:t>Component</a:t>
            </a:r>
            <a:r>
              <a:rPr lang="es-CL" sz="1500" i="1" dirty="0" smtClean="0"/>
              <a:t> </a:t>
            </a:r>
            <a:r>
              <a:rPr lang="es-CL" sz="1500" i="1" dirty="0" err="1" smtClean="0"/>
              <a:t>Analysis</a:t>
            </a:r>
            <a:r>
              <a:rPr lang="es-CL" sz="1500" i="1" dirty="0" smtClean="0"/>
              <a:t>, </a:t>
            </a:r>
            <a:r>
              <a:rPr lang="es-CL" sz="1500" i="1" dirty="0" err="1" smtClean="0"/>
              <a:t>Correlation</a:t>
            </a:r>
            <a:r>
              <a:rPr lang="es-CL" sz="1500" i="1" dirty="0" smtClean="0"/>
              <a:t> </a:t>
            </a:r>
            <a:r>
              <a:rPr lang="es-CL" sz="1500" i="1" dirty="0" err="1" smtClean="0"/>
              <a:t>Analysis</a:t>
            </a:r>
            <a:r>
              <a:rPr lang="es-CL" sz="1500" i="1" dirty="0" smtClean="0"/>
              <a:t>,,… )</a:t>
            </a:r>
          </a:p>
          <a:p>
            <a:pPr marL="1200150" lvl="2" indent="-285750">
              <a:buFontTx/>
              <a:buChar char="-"/>
            </a:pPr>
            <a:r>
              <a:rPr lang="es-CL" dirty="0" err="1" smtClean="0"/>
              <a:t>Less</a:t>
            </a:r>
            <a:r>
              <a:rPr lang="es-CL" dirty="0" smtClean="0"/>
              <a:t> </a:t>
            </a:r>
            <a:r>
              <a:rPr lang="es-CL" dirty="0" err="1" smtClean="0"/>
              <a:t>based</a:t>
            </a:r>
            <a:r>
              <a:rPr lang="es-CL" dirty="0" smtClean="0"/>
              <a:t> </a:t>
            </a:r>
            <a:r>
              <a:rPr lang="es-CL" dirty="0" err="1" smtClean="0"/>
              <a:t>on</a:t>
            </a:r>
            <a:r>
              <a:rPr lang="es-CL" dirty="0" smtClean="0"/>
              <a:t> </a:t>
            </a:r>
            <a:r>
              <a:rPr lang="es-CL" dirty="0" err="1" smtClean="0"/>
              <a:t>logical</a:t>
            </a:r>
            <a:r>
              <a:rPr lang="es-CL" dirty="0" smtClean="0"/>
              <a:t> </a:t>
            </a:r>
            <a:r>
              <a:rPr lang="es-CL" dirty="0" err="1" smtClean="0"/>
              <a:t>meaning</a:t>
            </a:r>
            <a:endParaRPr lang="es-CL" dirty="0" smtClean="0"/>
          </a:p>
          <a:p>
            <a:pPr marL="1200150" lvl="2" indent="-285750">
              <a:buFontTx/>
              <a:buChar char="-"/>
            </a:pPr>
            <a:r>
              <a:rPr lang="es-CL" dirty="0" err="1" smtClean="0"/>
              <a:t>objective</a:t>
            </a:r>
            <a:endParaRPr lang="es-CL" dirty="0" smtClean="0"/>
          </a:p>
          <a:p>
            <a:pPr marL="742950" lvl="1" indent="-285750">
              <a:buFont typeface="Wingdings" panose="05000000000000000000" pitchFamily="2" charset="2"/>
              <a:buChar char="ü"/>
            </a:pPr>
            <a:r>
              <a:rPr lang="es-CL" b="1" dirty="0" err="1" smtClean="0"/>
              <a:t>Expert</a:t>
            </a:r>
            <a:r>
              <a:rPr lang="es-CL" b="1" dirty="0" smtClean="0"/>
              <a:t> </a:t>
            </a:r>
            <a:r>
              <a:rPr lang="es-CL" b="1" dirty="0" err="1" smtClean="0"/>
              <a:t>Judgment</a:t>
            </a:r>
            <a:r>
              <a:rPr lang="es-CL" b="1" dirty="0" smtClean="0"/>
              <a:t> </a:t>
            </a:r>
            <a:r>
              <a:rPr lang="es-CL" sz="1500" i="1" dirty="0" smtClean="0"/>
              <a:t>(</a:t>
            </a:r>
            <a:r>
              <a:rPr lang="es-CL" sz="1500" i="1" dirty="0" err="1" smtClean="0"/>
              <a:t>Analytical</a:t>
            </a:r>
            <a:r>
              <a:rPr lang="es-CL" sz="1500" i="1" dirty="0" smtClean="0"/>
              <a:t> </a:t>
            </a:r>
            <a:r>
              <a:rPr lang="es-CL" sz="1500" i="1" dirty="0" err="1" smtClean="0"/>
              <a:t>Hierarchy</a:t>
            </a:r>
            <a:r>
              <a:rPr lang="es-CL" sz="1500" i="1" dirty="0" smtClean="0"/>
              <a:t> </a:t>
            </a:r>
            <a:r>
              <a:rPr lang="es-CL" sz="1500" i="1" dirty="0" err="1" smtClean="0"/>
              <a:t>Process</a:t>
            </a:r>
            <a:r>
              <a:rPr lang="es-CL" sz="1500" i="1" dirty="0" smtClean="0"/>
              <a:t>,…)</a:t>
            </a:r>
          </a:p>
          <a:p>
            <a:pPr marL="1200150" lvl="2" indent="-285750">
              <a:buFontTx/>
              <a:buChar char="-"/>
            </a:pPr>
            <a:r>
              <a:rPr lang="es-CL" dirty="0" err="1" smtClean="0"/>
              <a:t>Subjective</a:t>
            </a:r>
            <a:endParaRPr lang="es-CL" dirty="0"/>
          </a:p>
          <a:p>
            <a:pPr marL="1200150" lvl="2" indent="-285750">
              <a:buFontTx/>
              <a:buChar char="-"/>
            </a:pPr>
            <a:r>
              <a:rPr lang="es-CL" dirty="0" err="1" smtClean="0"/>
              <a:t>Searching</a:t>
            </a:r>
            <a:r>
              <a:rPr lang="es-CL" dirty="0" smtClean="0"/>
              <a:t> </a:t>
            </a:r>
            <a:r>
              <a:rPr lang="es-CL" dirty="0" err="1" smtClean="0"/>
              <a:t>for</a:t>
            </a:r>
            <a:r>
              <a:rPr lang="es-CL" dirty="0" smtClean="0"/>
              <a:t> </a:t>
            </a:r>
            <a:r>
              <a:rPr lang="es-CL" dirty="0" err="1" smtClean="0"/>
              <a:t>realistic</a:t>
            </a:r>
            <a:r>
              <a:rPr lang="es-CL" dirty="0" smtClean="0"/>
              <a:t> </a:t>
            </a:r>
            <a:r>
              <a:rPr lang="es-CL" dirty="0" err="1" smtClean="0"/>
              <a:t>contributions</a:t>
            </a:r>
            <a:r>
              <a:rPr lang="es-CL" dirty="0" smtClean="0"/>
              <a:t> of </a:t>
            </a:r>
            <a:r>
              <a:rPr lang="es-CL" dirty="0" err="1" smtClean="0"/>
              <a:t>the</a:t>
            </a:r>
            <a:r>
              <a:rPr lang="es-CL" dirty="0" smtClean="0"/>
              <a:t> </a:t>
            </a:r>
            <a:r>
              <a:rPr lang="es-CL" dirty="0" err="1" smtClean="0"/>
              <a:t>different</a:t>
            </a:r>
            <a:r>
              <a:rPr lang="es-CL" dirty="0" smtClean="0"/>
              <a:t> </a:t>
            </a:r>
            <a:r>
              <a:rPr lang="es-CL" dirty="0" err="1" smtClean="0"/>
              <a:t>aspects</a:t>
            </a:r>
            <a:endParaRPr lang="es-CL" dirty="0" smtClean="0"/>
          </a:p>
          <a:p>
            <a:pPr marL="742950" lvl="1" indent="-285750">
              <a:buFont typeface="Wingdings" panose="05000000000000000000" pitchFamily="2" charset="2"/>
              <a:buChar char="ü"/>
            </a:pPr>
            <a:endParaRPr lang="es-CL"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l="21857" t="16360" r="20033" b="6250"/>
          <a:stretch>
            <a:fillRect/>
          </a:stretch>
        </p:blipFill>
        <p:spPr bwMode="auto">
          <a:xfrm>
            <a:off x="179512" y="2708920"/>
            <a:ext cx="5580112" cy="4178160"/>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l="27944" t="54750" r="27228" b="12766"/>
          <a:stretch>
            <a:fillRect/>
          </a:stretch>
        </p:blipFill>
        <p:spPr bwMode="auto">
          <a:xfrm>
            <a:off x="4162356" y="1124744"/>
            <a:ext cx="4981644" cy="2029559"/>
          </a:xfrm>
          <a:prstGeom prst="rect">
            <a:avLst/>
          </a:prstGeom>
          <a:noFill/>
          <a:ln w="9525">
            <a:noFill/>
            <a:miter lim="800000"/>
            <a:headEnd/>
            <a:tailEnd/>
          </a:ln>
        </p:spPr>
      </p:pic>
      <p:sp>
        <p:nvSpPr>
          <p:cNvPr id="5" name="Freeform 19"/>
          <p:cNvSpPr/>
          <p:nvPr/>
        </p:nvSpPr>
        <p:spPr>
          <a:xfrm>
            <a:off x="1583160" y="188640"/>
            <a:ext cx="7560840" cy="792088"/>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defTabSz="1066800">
              <a:lnSpc>
                <a:spcPct val="90000"/>
              </a:lnSpc>
              <a:spcBef>
                <a:spcPct val="0"/>
              </a:spcBef>
              <a:spcAft>
                <a:spcPct val="35000"/>
              </a:spcAft>
            </a:pPr>
            <a:r>
              <a:rPr lang="es-CL" sz="3200" dirty="0" err="1">
                <a:solidFill>
                  <a:schemeClr val="bg1"/>
                </a:solidFill>
              </a:rPr>
              <a:t>Expert</a:t>
            </a:r>
            <a:r>
              <a:rPr lang="es-CL" sz="3200" dirty="0">
                <a:solidFill>
                  <a:schemeClr val="bg1"/>
                </a:solidFill>
              </a:rPr>
              <a:t> </a:t>
            </a:r>
            <a:r>
              <a:rPr lang="es-CL" sz="3200" dirty="0" err="1" smtClean="0">
                <a:solidFill>
                  <a:schemeClr val="bg1"/>
                </a:solidFill>
              </a:rPr>
              <a:t>Judgment</a:t>
            </a:r>
            <a:r>
              <a:rPr lang="nl-BE" sz="3200" dirty="0" smtClean="0">
                <a:solidFill>
                  <a:schemeClr val="bg1"/>
                </a:solidFill>
              </a:rPr>
              <a:t>:</a:t>
            </a:r>
            <a:r>
              <a:rPr lang="es-CL" sz="3200" dirty="0" smtClean="0">
                <a:solidFill>
                  <a:schemeClr val="bg1"/>
                </a:solidFill>
              </a:rPr>
              <a:t> AHP </a:t>
            </a:r>
            <a:r>
              <a:rPr lang="es-CL" sz="3200" dirty="0" err="1" smtClean="0">
                <a:solidFill>
                  <a:schemeClr val="bg1"/>
                </a:solidFill>
              </a:rPr>
              <a:t>method</a:t>
            </a:r>
            <a:endParaRPr lang="nl-BE" sz="3200" kern="1200" dirty="0">
              <a:solidFill>
                <a:schemeClr val="bg1"/>
              </a:solidFill>
            </a:endParaRPr>
          </a:p>
        </p:txBody>
      </p:sp>
      <p:sp>
        <p:nvSpPr>
          <p:cNvPr id="6" name="Oval 8"/>
          <p:cNvSpPr/>
          <p:nvPr/>
        </p:nvSpPr>
        <p:spPr>
          <a:xfrm>
            <a:off x="34816" y="15262"/>
            <a:ext cx="1701425" cy="1685546"/>
          </a:xfrm>
          <a:prstGeom prst="ellipse">
            <a:avLst/>
          </a:prstGeom>
          <a:blipFill rotWithShape="1">
            <a:blip r:embed="rId4"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9" name="8 Rectángulo"/>
          <p:cNvSpPr/>
          <p:nvPr/>
        </p:nvSpPr>
        <p:spPr>
          <a:xfrm>
            <a:off x="5868144" y="6279703"/>
            <a:ext cx="3275856" cy="461665"/>
          </a:xfrm>
          <a:prstGeom prst="rect">
            <a:avLst/>
          </a:prstGeom>
        </p:spPr>
        <p:txBody>
          <a:bodyPr wrap="square">
            <a:spAutoFit/>
          </a:bodyPr>
          <a:lstStyle/>
          <a:p>
            <a:r>
              <a:rPr lang="en-US" sz="1200" dirty="0" err="1" smtClean="0"/>
              <a:t>Malczewski</a:t>
            </a:r>
            <a:r>
              <a:rPr lang="en-US" sz="1200" dirty="0"/>
              <a:t>, J. (1999). </a:t>
            </a:r>
            <a:r>
              <a:rPr lang="en-US" sz="1200" i="1" dirty="0"/>
              <a:t>GIS and </a:t>
            </a:r>
            <a:r>
              <a:rPr lang="en-US" sz="1200" i="1" dirty="0" err="1"/>
              <a:t>multicriteria</a:t>
            </a:r>
            <a:r>
              <a:rPr lang="en-US" sz="1200" i="1" dirty="0"/>
              <a:t> decision analysis. </a:t>
            </a:r>
            <a:r>
              <a:rPr lang="en-US" sz="1200" dirty="0"/>
              <a:t>New York: John Wiley and sons. </a:t>
            </a:r>
            <a:endParaRPr lang="es-CL" sz="1200" dirty="0"/>
          </a:p>
        </p:txBody>
      </p:sp>
      <p:cxnSp>
        <p:nvCxnSpPr>
          <p:cNvPr id="11" name="10 Conector recto de flecha"/>
          <p:cNvCxnSpPr/>
          <p:nvPr/>
        </p:nvCxnSpPr>
        <p:spPr>
          <a:xfrm>
            <a:off x="2483768" y="2142148"/>
            <a:ext cx="360040" cy="11335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779912" y="1988840"/>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9 CuadroTexto"/>
          <p:cNvSpPr txBox="1">
            <a:spLocks noChangeArrowheads="1"/>
          </p:cNvSpPr>
          <p:nvPr/>
        </p:nvSpPr>
        <p:spPr bwMode="auto">
          <a:xfrm>
            <a:off x="827584" y="1772816"/>
            <a:ext cx="2880320" cy="408623"/>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fontAlgn="auto" hangingPunct="1">
              <a:spcBef>
                <a:spcPts val="0"/>
              </a:spcBef>
              <a:spcAft>
                <a:spcPts val="0"/>
              </a:spcAft>
              <a:defRPr/>
            </a:pPr>
            <a:r>
              <a:rPr lang="es-CL" b="1" dirty="0" err="1" smtClean="0"/>
              <a:t>Based</a:t>
            </a:r>
            <a:r>
              <a:rPr lang="es-CL" b="1" dirty="0" smtClean="0"/>
              <a:t> </a:t>
            </a:r>
            <a:r>
              <a:rPr lang="es-CL" b="1" dirty="0" err="1" smtClean="0"/>
              <a:t>on</a:t>
            </a:r>
            <a:r>
              <a:rPr lang="es-CL" b="1" dirty="0" smtClean="0"/>
              <a:t> </a:t>
            </a:r>
            <a:r>
              <a:rPr lang="es-CL" b="1" dirty="0" err="1" smtClean="0"/>
              <a:t>expert</a:t>
            </a:r>
            <a:r>
              <a:rPr lang="es-CL" b="1" dirty="0" smtClean="0"/>
              <a:t> </a:t>
            </a:r>
            <a:r>
              <a:rPr lang="es-CL" b="1" dirty="0" err="1" smtClean="0"/>
              <a:t>knowledge</a:t>
            </a:r>
            <a:endParaRPr lang="es-CL" b="1" dirty="0"/>
          </a:p>
        </p:txBody>
      </p:sp>
    </p:spTree>
    <p:extLst>
      <p:ext uri="{BB962C8B-B14F-4D97-AF65-F5344CB8AC3E}">
        <p14:creationId xmlns:p14="http://schemas.microsoft.com/office/powerpoint/2010/main" val="40597685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p:nvPr/>
        </p:nvSpPr>
        <p:spPr>
          <a:xfrm>
            <a:off x="1475657" y="260648"/>
            <a:ext cx="7560840" cy="864096"/>
          </a:xfrm>
          <a:custGeom>
            <a:avLst/>
            <a:gdLst>
              <a:gd name="connsiteX0" fmla="*/ 0 w 5392337"/>
              <a:gd name="connsiteY0" fmla="*/ 242786 h 1456686"/>
              <a:gd name="connsiteX1" fmla="*/ 242786 w 5392337"/>
              <a:gd name="connsiteY1" fmla="*/ 0 h 1456686"/>
              <a:gd name="connsiteX2" fmla="*/ 5149551 w 5392337"/>
              <a:gd name="connsiteY2" fmla="*/ 0 h 1456686"/>
              <a:gd name="connsiteX3" fmla="*/ 5392337 w 5392337"/>
              <a:gd name="connsiteY3" fmla="*/ 242786 h 1456686"/>
              <a:gd name="connsiteX4" fmla="*/ 5392337 w 5392337"/>
              <a:gd name="connsiteY4" fmla="*/ 1213900 h 1456686"/>
              <a:gd name="connsiteX5" fmla="*/ 5149551 w 5392337"/>
              <a:gd name="connsiteY5" fmla="*/ 1456686 h 1456686"/>
              <a:gd name="connsiteX6" fmla="*/ 242786 w 5392337"/>
              <a:gd name="connsiteY6" fmla="*/ 1456686 h 1456686"/>
              <a:gd name="connsiteX7" fmla="*/ 0 w 5392337"/>
              <a:gd name="connsiteY7" fmla="*/ 1213900 h 1456686"/>
              <a:gd name="connsiteX8" fmla="*/ 0 w 5392337"/>
              <a:gd name="connsiteY8" fmla="*/ 242786 h 1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2337" h="1456686">
                <a:moveTo>
                  <a:pt x="0" y="242786"/>
                </a:moveTo>
                <a:cubicBezTo>
                  <a:pt x="0" y="108699"/>
                  <a:pt x="108699" y="0"/>
                  <a:pt x="242786" y="0"/>
                </a:cubicBezTo>
                <a:lnTo>
                  <a:pt x="5149551" y="0"/>
                </a:lnTo>
                <a:cubicBezTo>
                  <a:pt x="5283638" y="0"/>
                  <a:pt x="5392337" y="108699"/>
                  <a:pt x="5392337" y="242786"/>
                </a:cubicBezTo>
                <a:lnTo>
                  <a:pt x="5392337" y="1213900"/>
                </a:lnTo>
                <a:cubicBezTo>
                  <a:pt x="5392337" y="1347987"/>
                  <a:pt x="5283638" y="1456686"/>
                  <a:pt x="5149551" y="1456686"/>
                </a:cubicBezTo>
                <a:lnTo>
                  <a:pt x="242786" y="1456686"/>
                </a:lnTo>
                <a:cubicBezTo>
                  <a:pt x="108699" y="1456686"/>
                  <a:pt x="0" y="1347987"/>
                  <a:pt x="0" y="1213900"/>
                </a:cubicBezTo>
                <a:lnTo>
                  <a:pt x="0" y="2427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32130" tIns="162550" rIns="162550" bIns="162550" numCol="1" spcCol="1270" anchor="t" anchorCtr="0">
            <a:noAutofit/>
          </a:bodyPr>
          <a:lstStyle/>
          <a:p>
            <a:pPr lvl="0" defTabSz="1066800">
              <a:lnSpc>
                <a:spcPct val="90000"/>
              </a:lnSpc>
              <a:spcBef>
                <a:spcPct val="0"/>
              </a:spcBef>
              <a:spcAft>
                <a:spcPct val="35000"/>
              </a:spcAft>
            </a:pPr>
            <a:r>
              <a:rPr lang="es-CL" sz="3200" dirty="0" smtClean="0">
                <a:solidFill>
                  <a:schemeClr val="bg1"/>
                </a:solidFill>
              </a:rPr>
              <a:t>Case </a:t>
            </a:r>
            <a:r>
              <a:rPr lang="es-CL" sz="3200" dirty="0" err="1" smtClean="0">
                <a:solidFill>
                  <a:schemeClr val="bg1"/>
                </a:solidFill>
              </a:rPr>
              <a:t>Study</a:t>
            </a:r>
            <a:r>
              <a:rPr lang="es-CL" sz="3200" dirty="0" smtClean="0">
                <a:solidFill>
                  <a:schemeClr val="bg1"/>
                </a:solidFill>
              </a:rPr>
              <a:t> </a:t>
            </a:r>
            <a:r>
              <a:rPr lang="es-CL" sz="3200" dirty="0" err="1" smtClean="0">
                <a:solidFill>
                  <a:schemeClr val="bg1"/>
                </a:solidFill>
              </a:rPr>
              <a:t>Mexico</a:t>
            </a:r>
            <a:r>
              <a:rPr lang="es-CL" sz="3200" dirty="0" smtClean="0">
                <a:solidFill>
                  <a:schemeClr val="bg1"/>
                </a:solidFill>
              </a:rPr>
              <a:t> (PRONACOSE)</a:t>
            </a:r>
            <a:endParaRPr lang="nl-BE" sz="3200" kern="1200" dirty="0">
              <a:solidFill>
                <a:schemeClr val="bg1"/>
              </a:solidFill>
            </a:endParaRPr>
          </a:p>
        </p:txBody>
      </p:sp>
      <p:sp>
        <p:nvSpPr>
          <p:cNvPr id="5" name="Oval 8"/>
          <p:cNvSpPr/>
          <p:nvPr/>
        </p:nvSpPr>
        <p:spPr>
          <a:xfrm>
            <a:off x="34816" y="15262"/>
            <a:ext cx="1701425" cy="1685546"/>
          </a:xfrm>
          <a:prstGeom prst="ellipse">
            <a:avLst/>
          </a:prstGeom>
          <a:blipFill rotWithShape="1">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7"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84" y="1451074"/>
            <a:ext cx="3714608" cy="2625998"/>
          </a:xfrm>
          <a:prstGeom prst="rect">
            <a:avLst/>
          </a:prstGeom>
        </p:spPr>
      </p:pic>
      <p:grpSp>
        <p:nvGrpSpPr>
          <p:cNvPr id="2" name="Group 1"/>
          <p:cNvGrpSpPr/>
          <p:nvPr/>
        </p:nvGrpSpPr>
        <p:grpSpPr>
          <a:xfrm>
            <a:off x="4841485" y="1451074"/>
            <a:ext cx="3826282" cy="2625998"/>
            <a:chOff x="4841485" y="1451074"/>
            <a:chExt cx="3826282" cy="2625998"/>
          </a:xfrm>
        </p:grpSpPr>
        <p:pic>
          <p:nvPicPr>
            <p:cNvPr id="9"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485" y="1451074"/>
              <a:ext cx="3714607" cy="2625998"/>
            </a:xfrm>
            <a:prstGeom prst="rect">
              <a:avLst/>
            </a:prstGeom>
          </p:spPr>
        </p:pic>
        <p:sp>
          <p:nvSpPr>
            <p:cNvPr id="11" name="CuadroTexto 6"/>
            <p:cNvSpPr txBox="1"/>
            <p:nvPr/>
          </p:nvSpPr>
          <p:spPr>
            <a:xfrm>
              <a:off x="7308304" y="1619508"/>
              <a:ext cx="1359463" cy="369332"/>
            </a:xfrm>
            <a:prstGeom prst="rect">
              <a:avLst/>
            </a:prstGeom>
            <a:noFill/>
          </p:spPr>
          <p:txBody>
            <a:bodyPr wrap="square" rtlCol="0">
              <a:spAutoFit/>
            </a:bodyPr>
            <a:lstStyle/>
            <a:p>
              <a:pPr algn="ctr"/>
              <a:r>
                <a:rPr lang="es-MX" dirty="0" smtClean="0"/>
                <a:t>Social</a:t>
              </a:r>
              <a:endParaRPr lang="es-MX" dirty="0"/>
            </a:p>
          </p:txBody>
        </p:sp>
      </p:grpSp>
      <p:grpSp>
        <p:nvGrpSpPr>
          <p:cNvPr id="3" name="Group 2"/>
          <p:cNvGrpSpPr/>
          <p:nvPr/>
        </p:nvGrpSpPr>
        <p:grpSpPr>
          <a:xfrm>
            <a:off x="480848" y="4149493"/>
            <a:ext cx="3614144" cy="2554976"/>
            <a:chOff x="480848" y="4149493"/>
            <a:chExt cx="3614144" cy="2554976"/>
          </a:xfrm>
        </p:grpSpPr>
        <p:pic>
          <p:nvPicPr>
            <p:cNvPr id="8"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48" y="4149493"/>
              <a:ext cx="3614144" cy="2554976"/>
            </a:xfrm>
            <a:prstGeom prst="rect">
              <a:avLst/>
            </a:prstGeom>
          </p:spPr>
        </p:pic>
        <p:sp>
          <p:nvSpPr>
            <p:cNvPr id="12" name="CuadroTexto 7"/>
            <p:cNvSpPr txBox="1"/>
            <p:nvPr/>
          </p:nvSpPr>
          <p:spPr>
            <a:xfrm>
              <a:off x="2404028" y="4354081"/>
              <a:ext cx="1537301" cy="369332"/>
            </a:xfrm>
            <a:prstGeom prst="rect">
              <a:avLst/>
            </a:prstGeom>
            <a:noFill/>
          </p:spPr>
          <p:txBody>
            <a:bodyPr wrap="square" rtlCol="0">
              <a:spAutoFit/>
            </a:bodyPr>
            <a:lstStyle/>
            <a:p>
              <a:pPr algn="ctr"/>
              <a:r>
                <a:rPr lang="es-MX" dirty="0" err="1" smtClean="0"/>
                <a:t>Environmental</a:t>
              </a:r>
              <a:endParaRPr lang="es-MX" dirty="0"/>
            </a:p>
          </p:txBody>
        </p:sp>
      </p:grpSp>
      <p:grpSp>
        <p:nvGrpSpPr>
          <p:cNvPr id="6" name="Group 5"/>
          <p:cNvGrpSpPr/>
          <p:nvPr/>
        </p:nvGrpSpPr>
        <p:grpSpPr>
          <a:xfrm>
            <a:off x="4974796" y="4093767"/>
            <a:ext cx="3692971" cy="2610702"/>
            <a:chOff x="4974796" y="4093767"/>
            <a:chExt cx="3692971" cy="2610702"/>
          </a:xfrm>
        </p:grpSpPr>
        <p:pic>
          <p:nvPicPr>
            <p:cNvPr id="10"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4796" y="4093767"/>
              <a:ext cx="3692971" cy="2610702"/>
            </a:xfrm>
            <a:prstGeom prst="rect">
              <a:avLst/>
            </a:prstGeom>
          </p:spPr>
        </p:pic>
        <p:sp>
          <p:nvSpPr>
            <p:cNvPr id="13" name="CuadroTexto 8"/>
            <p:cNvSpPr txBox="1"/>
            <p:nvPr/>
          </p:nvSpPr>
          <p:spPr>
            <a:xfrm>
              <a:off x="7250174" y="4169415"/>
              <a:ext cx="1305918" cy="369332"/>
            </a:xfrm>
            <a:prstGeom prst="rect">
              <a:avLst/>
            </a:prstGeom>
            <a:noFill/>
          </p:spPr>
          <p:txBody>
            <a:bodyPr wrap="square" rtlCol="0">
              <a:spAutoFit/>
            </a:bodyPr>
            <a:lstStyle/>
            <a:p>
              <a:r>
                <a:rPr lang="es-MX" dirty="0" err="1" smtClean="0"/>
                <a:t>Economic</a:t>
              </a:r>
              <a:endParaRPr lang="es-MX" dirty="0"/>
            </a:p>
          </p:txBody>
        </p:sp>
      </p:grpSp>
      <p:sp>
        <p:nvSpPr>
          <p:cNvPr id="14" name="CuadroTexto 9"/>
          <p:cNvSpPr txBox="1"/>
          <p:nvPr/>
        </p:nvSpPr>
        <p:spPr>
          <a:xfrm>
            <a:off x="2987824" y="1619508"/>
            <a:ext cx="887748" cy="369332"/>
          </a:xfrm>
          <a:prstGeom prst="rect">
            <a:avLst/>
          </a:prstGeom>
          <a:noFill/>
        </p:spPr>
        <p:txBody>
          <a:bodyPr wrap="square" rtlCol="0">
            <a:spAutoFit/>
          </a:bodyPr>
          <a:lstStyle/>
          <a:p>
            <a:r>
              <a:rPr lang="es-MX" dirty="0" smtClean="0"/>
              <a:t>Global</a:t>
            </a:r>
            <a:endParaRPr lang="es-MX" dirty="0"/>
          </a:p>
        </p:txBody>
      </p:sp>
      <p:sp>
        <p:nvSpPr>
          <p:cNvPr id="15" name="CuadroTexto 9"/>
          <p:cNvSpPr txBox="1"/>
          <p:nvPr/>
        </p:nvSpPr>
        <p:spPr>
          <a:xfrm>
            <a:off x="4094992" y="2302408"/>
            <a:ext cx="621024" cy="923330"/>
          </a:xfrm>
          <a:prstGeom prst="rect">
            <a:avLst/>
          </a:prstGeom>
          <a:noFill/>
        </p:spPr>
        <p:txBody>
          <a:bodyPr wrap="square" rtlCol="0">
            <a:spAutoFit/>
          </a:bodyPr>
          <a:lstStyle/>
          <a:p>
            <a:r>
              <a:rPr lang="es-MX" sz="5400" dirty="0" smtClean="0"/>
              <a:t>=</a:t>
            </a:r>
            <a:endParaRPr lang="es-MX" sz="5400" dirty="0"/>
          </a:p>
        </p:txBody>
      </p:sp>
      <p:sp>
        <p:nvSpPr>
          <p:cNvPr id="16" name="CuadroTexto 9"/>
          <p:cNvSpPr txBox="1"/>
          <p:nvPr/>
        </p:nvSpPr>
        <p:spPr>
          <a:xfrm>
            <a:off x="8522976" y="2400878"/>
            <a:ext cx="621024" cy="923330"/>
          </a:xfrm>
          <a:prstGeom prst="rect">
            <a:avLst/>
          </a:prstGeom>
          <a:noFill/>
        </p:spPr>
        <p:txBody>
          <a:bodyPr wrap="square" rtlCol="0">
            <a:spAutoFit/>
          </a:bodyPr>
          <a:lstStyle/>
          <a:p>
            <a:r>
              <a:rPr lang="es-MX" sz="5400" dirty="0" smtClean="0"/>
              <a:t>+</a:t>
            </a:r>
            <a:endParaRPr lang="es-MX" sz="5400" dirty="0"/>
          </a:p>
        </p:txBody>
      </p:sp>
      <p:sp>
        <p:nvSpPr>
          <p:cNvPr id="17" name="CuadroTexto 9"/>
          <p:cNvSpPr txBox="1"/>
          <p:nvPr/>
        </p:nvSpPr>
        <p:spPr>
          <a:xfrm>
            <a:off x="4094992" y="4965316"/>
            <a:ext cx="621024" cy="923330"/>
          </a:xfrm>
          <a:prstGeom prst="rect">
            <a:avLst/>
          </a:prstGeom>
          <a:noFill/>
        </p:spPr>
        <p:txBody>
          <a:bodyPr wrap="square" rtlCol="0">
            <a:spAutoFit/>
          </a:bodyPr>
          <a:lstStyle/>
          <a:p>
            <a:r>
              <a:rPr lang="es-MX" sz="5400" dirty="0" smtClean="0"/>
              <a:t>+</a:t>
            </a:r>
            <a:endParaRPr lang="es-MX"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 presetClass="entr" presetSubtype="0" fill="hold" nodeType="afterEffect">
                                  <p:stCondLst>
                                    <p:cond delay="100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88289735"/>
              </p:ext>
            </p:extLst>
          </p:nvPr>
        </p:nvGraphicFramePr>
        <p:xfrm>
          <a:off x="175217" y="764704"/>
          <a:ext cx="8712967" cy="5703156"/>
        </p:xfrm>
        <a:graphic>
          <a:graphicData uri="http://schemas.openxmlformats.org/drawingml/2006/table">
            <a:tbl>
              <a:tblPr firstRow="1" firstCol="1" bandRow="1">
                <a:tableStyleId>{5C22544A-7EE6-4342-B048-85BDC9FD1C3A}</a:tableStyleId>
              </a:tblPr>
              <a:tblGrid>
                <a:gridCol w="508351">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2455885">
                  <a:extLst>
                    <a:ext uri="{9D8B030D-6E8A-4147-A177-3AD203B41FA5}">
                      <a16:colId xmlns="" xmlns:a16="http://schemas.microsoft.com/office/drawing/2014/main" val="20002"/>
                    </a:ext>
                  </a:extLst>
                </a:gridCol>
                <a:gridCol w="2096604">
                  <a:extLst>
                    <a:ext uri="{9D8B030D-6E8A-4147-A177-3AD203B41FA5}">
                      <a16:colId xmlns="" xmlns:a16="http://schemas.microsoft.com/office/drawing/2014/main" val="20003"/>
                    </a:ext>
                  </a:extLst>
                </a:gridCol>
                <a:gridCol w="2355983">
                  <a:extLst>
                    <a:ext uri="{9D8B030D-6E8A-4147-A177-3AD203B41FA5}">
                      <a16:colId xmlns="" xmlns:a16="http://schemas.microsoft.com/office/drawing/2014/main" val="20004"/>
                    </a:ext>
                  </a:extLst>
                </a:gridCol>
              </a:tblGrid>
              <a:tr h="610624">
                <a:tc rowSpan="2" gridSpan="2">
                  <a:txBody>
                    <a:bodyPr/>
                    <a:lstStyle/>
                    <a:p>
                      <a:pPr algn="ctr">
                        <a:lnSpc>
                          <a:spcPct val="115000"/>
                        </a:lnSpc>
                        <a:spcAft>
                          <a:spcPts val="0"/>
                        </a:spcAft>
                      </a:pPr>
                      <a:r>
                        <a:rPr lang="es-MX" sz="1600" b="1" dirty="0">
                          <a:solidFill>
                            <a:schemeClr val="tx1"/>
                          </a:solidFill>
                          <a:effectLst/>
                        </a:rPr>
                        <a:t> </a:t>
                      </a:r>
                    </a:p>
                    <a:p>
                      <a:pPr algn="ctr">
                        <a:lnSpc>
                          <a:spcPct val="115000"/>
                        </a:lnSpc>
                        <a:spcAft>
                          <a:spcPts val="0"/>
                        </a:spcAft>
                      </a:pPr>
                      <a:r>
                        <a:rPr lang="es-MX" sz="1600" b="1" dirty="0">
                          <a:solidFill>
                            <a:schemeClr val="tx1"/>
                          </a:solidFill>
                          <a:effectLst/>
                        </a:rPr>
                        <a:t>Vulnerabilidad</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mn-lt"/>
                          <a:ea typeface="+mn-ea"/>
                          <a:cs typeface="+mn-cs"/>
                        </a:rPr>
                        <a:t>Grado de exposición (GE)</a:t>
                      </a:r>
                      <a:endParaRPr lang="es-MX" sz="1600" b="1" kern="1200" dirty="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MX" sz="1600" b="1" dirty="0" smtClean="0">
                          <a:solidFill>
                            <a:schemeClr val="tx1"/>
                          </a:solidFill>
                          <a:effectLst/>
                        </a:rPr>
                        <a:t>Sensibilidad</a:t>
                      </a:r>
                      <a:endParaRPr lang="es-MX" sz="1600" b="1" dirty="0">
                        <a:solidFill>
                          <a:schemeClr val="tx1"/>
                        </a:solidFill>
                        <a:effectLst/>
                      </a:endParaRPr>
                    </a:p>
                    <a:p>
                      <a:pPr algn="ctr">
                        <a:lnSpc>
                          <a:spcPct val="115000"/>
                        </a:lnSpc>
                        <a:spcAft>
                          <a:spcPts val="0"/>
                        </a:spcAft>
                      </a:pPr>
                      <a:r>
                        <a:rPr lang="es-MX" sz="1600" b="1" dirty="0">
                          <a:solidFill>
                            <a:schemeClr val="tx1"/>
                          </a:solidFill>
                          <a:effectLst/>
                        </a:rPr>
                        <a:t>(</a:t>
                      </a:r>
                      <a:r>
                        <a:rPr lang="es-MX" sz="1600" b="1" dirty="0" smtClean="0">
                          <a:solidFill>
                            <a:schemeClr val="tx1"/>
                          </a:solidFill>
                          <a:effectLst/>
                        </a:rPr>
                        <a:t>S)</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MX" sz="1600" b="1" dirty="0">
                          <a:solidFill>
                            <a:schemeClr val="tx1"/>
                          </a:solidFill>
                          <a:effectLst/>
                        </a:rPr>
                        <a:t>Capacidad de </a:t>
                      </a:r>
                      <a:r>
                        <a:rPr lang="es-MX" sz="1600" b="1" dirty="0" smtClean="0">
                          <a:solidFill>
                            <a:schemeClr val="tx1"/>
                          </a:solidFill>
                          <a:effectLst/>
                        </a:rPr>
                        <a:t>Adaptación</a:t>
                      </a:r>
                      <a:endParaRPr lang="es-MX" sz="1600" b="1" dirty="0">
                        <a:solidFill>
                          <a:schemeClr val="tx1"/>
                        </a:solidFill>
                        <a:effectLst/>
                      </a:endParaRPr>
                    </a:p>
                    <a:p>
                      <a:pPr algn="ctr">
                        <a:lnSpc>
                          <a:spcPct val="115000"/>
                        </a:lnSpc>
                        <a:spcAft>
                          <a:spcPts val="0"/>
                        </a:spcAft>
                      </a:pPr>
                      <a:r>
                        <a:rPr lang="es-MX" sz="1600" b="1" dirty="0">
                          <a:solidFill>
                            <a:schemeClr val="tx1"/>
                          </a:solidFill>
                          <a:effectLst/>
                        </a:rPr>
                        <a:t>(</a:t>
                      </a:r>
                      <a:r>
                        <a:rPr lang="es-MX" sz="1600" b="1" dirty="0" smtClean="0">
                          <a:solidFill>
                            <a:schemeClr val="tx1"/>
                          </a:solidFill>
                          <a:effectLst/>
                        </a:rPr>
                        <a:t>CA)</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181565">
                <a:tc gridSpan="2" vMerge="1">
                  <a:txBody>
                    <a:bodyPr/>
                    <a:lstStyle/>
                    <a:p>
                      <a:endParaRPr lang="es-MX"/>
                    </a:p>
                  </a:txBody>
                  <a:tcPr/>
                </a:tc>
                <a:tc hMerge="1" vMerge="1">
                  <a:txBody>
                    <a:bodyPr/>
                    <a:lstStyle/>
                    <a:p>
                      <a:endParaRPr lang="es-MX"/>
                    </a:p>
                  </a:txBody>
                  <a:tcPr/>
                </a:tc>
                <a:tc gridSpan="3">
                  <a:txBody>
                    <a:bodyPr/>
                    <a:lstStyle/>
                    <a:p>
                      <a:pPr algn="ctr">
                        <a:lnSpc>
                          <a:spcPct val="115000"/>
                        </a:lnSpc>
                        <a:spcAft>
                          <a:spcPts val="0"/>
                        </a:spcAft>
                      </a:pPr>
                      <a:r>
                        <a:rPr lang="es-MX" sz="1400" b="1" dirty="0" smtClean="0">
                          <a:effectLst/>
                        </a:rPr>
                        <a:t>Indicadores</a:t>
                      </a:r>
                      <a:endParaRPr lang="es-MX" sz="1400" b="1" dirty="0">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1555328">
                <a:tc rowSpan="3">
                  <a:txBody>
                    <a:bodyPr/>
                    <a:lstStyle/>
                    <a:p>
                      <a:pPr algn="ctr">
                        <a:lnSpc>
                          <a:spcPct val="115000"/>
                        </a:lnSpc>
                        <a:spcAft>
                          <a:spcPts val="0"/>
                        </a:spcAft>
                      </a:pPr>
                      <a:r>
                        <a:rPr lang="es-MX" sz="1600" b="1" dirty="0" smtClean="0">
                          <a:solidFill>
                            <a:schemeClr val="tx1"/>
                          </a:solidFill>
                          <a:effectLst/>
                          <a:latin typeface="Calibri"/>
                          <a:ea typeface="Times New Roman"/>
                          <a:cs typeface="Times New Roman"/>
                        </a:rPr>
                        <a:t>Global</a:t>
                      </a:r>
                    </a:p>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s-MX" sz="1600" b="1" dirty="0">
                          <a:solidFill>
                            <a:schemeClr val="tx1"/>
                          </a:solidFill>
                          <a:effectLst/>
                        </a:rPr>
                        <a:t> </a:t>
                      </a:r>
                    </a:p>
                    <a:p>
                      <a:pPr algn="ctr">
                        <a:lnSpc>
                          <a:spcPct val="115000"/>
                        </a:lnSpc>
                        <a:spcAft>
                          <a:spcPts val="0"/>
                        </a:spcAft>
                      </a:pPr>
                      <a:r>
                        <a:rPr lang="es-MX" sz="1600" b="1" dirty="0" smtClean="0">
                          <a:solidFill>
                            <a:schemeClr val="tx1"/>
                          </a:solidFill>
                          <a:effectLst/>
                        </a:rPr>
                        <a:t>Económica</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rPr>
                        <a:t>Densidad de población (</a:t>
                      </a:r>
                      <a:r>
                        <a:rPr lang="es-MX" sz="1200" kern="1200" dirty="0" err="1" smtClean="0">
                          <a:solidFill>
                            <a:schemeClr val="tx1"/>
                          </a:solidFill>
                          <a:effectLst/>
                        </a:rPr>
                        <a:t>hab</a:t>
                      </a:r>
                      <a:r>
                        <a:rPr lang="es-MX" sz="1200" kern="1200" dirty="0" smtClean="0">
                          <a:solidFill>
                            <a:schemeClr val="tx1"/>
                          </a:solidFill>
                          <a:effectLst/>
                        </a:rPr>
                        <a:t>/km</a:t>
                      </a:r>
                      <a:r>
                        <a:rPr lang="es-MX" sz="1200" kern="1200" baseline="30000" dirty="0" smtClean="0">
                          <a:solidFill>
                            <a:schemeClr val="tx1"/>
                          </a:solidFill>
                          <a:effectLst/>
                        </a:rPr>
                        <a:t>2</a:t>
                      </a:r>
                      <a:r>
                        <a:rPr lang="es-MX" sz="1200" kern="1200" dirty="0" smtClean="0">
                          <a:solidFill>
                            <a:schemeClr val="tx1"/>
                          </a:solidFill>
                          <a:effectLst/>
                        </a:rPr>
                        <a:t>) (SEGOB-CONAPO)</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rPr>
                        <a:t>Población económicamente  activa desocupada (%) (SE)</a:t>
                      </a:r>
                      <a:endParaRPr lang="es-MX" sz="1200" dirty="0" smtClean="0">
                        <a:solidFill>
                          <a:schemeClr val="tx1"/>
                        </a:solidFill>
                        <a:effectLst/>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rPr>
                        <a:t>Valor de la producción agrícola de riego y temporal (miles</a:t>
                      </a:r>
                      <a:r>
                        <a:rPr lang="es-MX" sz="1200" kern="1200" baseline="0" dirty="0" smtClean="0">
                          <a:solidFill>
                            <a:schemeClr val="tx1"/>
                          </a:solidFill>
                          <a:effectLst/>
                        </a:rPr>
                        <a:t> $</a:t>
                      </a:r>
                      <a:r>
                        <a:rPr lang="es-MX" sz="1200" kern="1200" dirty="0" smtClean="0">
                          <a:solidFill>
                            <a:schemeClr val="tx1"/>
                          </a:solidFill>
                          <a:effectLst/>
                        </a:rPr>
                        <a:t>) (SAGARPA)</a:t>
                      </a:r>
                    </a:p>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endParaRPr>
                    </a:p>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rPr>
                        <a:t>Valor de la producción del ganado en pie (miles $) (SAGARPA)</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Superficie rehabilitada al riego (ha) (CONAGUA)</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Superficie</a:t>
                      </a:r>
                      <a:r>
                        <a:rPr lang="es-MX" sz="1200" kern="1200" baseline="0" dirty="0" smtClean="0">
                          <a:solidFill>
                            <a:schemeClr val="tx1"/>
                          </a:solidFill>
                          <a:effectLst/>
                          <a:latin typeface="+mn-lt"/>
                          <a:ea typeface="+mn-ea"/>
                          <a:cs typeface="+mn-cs"/>
                        </a:rPr>
                        <a:t> agrícola tecnificada (ha) </a:t>
                      </a:r>
                      <a:r>
                        <a:rPr lang="es-MX" sz="1200" kern="1200" dirty="0" smtClean="0">
                          <a:solidFill>
                            <a:schemeClr val="tx1"/>
                          </a:solidFill>
                          <a:effectLst/>
                          <a:latin typeface="+mn-lt"/>
                          <a:ea typeface="+mn-ea"/>
                          <a:cs typeface="+mn-cs"/>
                        </a:rPr>
                        <a:t>(SAGARPA)</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Longitud de caminos rurales (km) (SCT)</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51482">
                <a:tc v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s-MX" sz="1600" b="1" dirty="0">
                          <a:solidFill>
                            <a:schemeClr val="tx1"/>
                          </a:solidFill>
                          <a:effectLst/>
                        </a:rPr>
                        <a:t> </a:t>
                      </a:r>
                    </a:p>
                    <a:p>
                      <a:pPr>
                        <a:lnSpc>
                          <a:spcPct val="115000"/>
                        </a:lnSpc>
                        <a:spcAft>
                          <a:spcPts val="0"/>
                        </a:spcAft>
                      </a:pPr>
                      <a:r>
                        <a:rPr lang="es-MX" sz="1600" b="1" dirty="0">
                          <a:solidFill>
                            <a:schemeClr val="tx1"/>
                          </a:solidFill>
                          <a:effectLst/>
                        </a:rPr>
                        <a:t> </a:t>
                      </a:r>
                    </a:p>
                    <a:p>
                      <a:pPr>
                        <a:lnSpc>
                          <a:spcPct val="115000"/>
                        </a:lnSpc>
                        <a:spcAft>
                          <a:spcPts val="0"/>
                        </a:spcAft>
                      </a:pPr>
                      <a:r>
                        <a:rPr lang="es-MX" sz="1600" b="1" dirty="0">
                          <a:solidFill>
                            <a:schemeClr val="tx1"/>
                          </a:solidFill>
                          <a:effectLst/>
                        </a:rPr>
                        <a:t>  </a:t>
                      </a:r>
                    </a:p>
                    <a:p>
                      <a:pPr algn="ctr">
                        <a:lnSpc>
                          <a:spcPct val="115000"/>
                        </a:lnSpc>
                        <a:spcAft>
                          <a:spcPts val="0"/>
                        </a:spcAft>
                      </a:pPr>
                      <a:r>
                        <a:rPr lang="es-MX" sz="1600" b="1" dirty="0" smtClean="0">
                          <a:solidFill>
                            <a:schemeClr val="tx1"/>
                          </a:solidFill>
                          <a:effectLst/>
                        </a:rPr>
                        <a:t>Social</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latin typeface="+mn-lt"/>
                          <a:ea typeface="Times New Roman"/>
                        </a:rPr>
                        <a:t>Población en condiciones de pobreza (%) (SEDESOL, SEDATU)</a:t>
                      </a:r>
                    </a:p>
                    <a:p>
                      <a:pPr marL="171450" indent="-171450" algn="just">
                        <a:spcAft>
                          <a:spcPts val="0"/>
                        </a:spcAft>
                        <a:buFont typeface="Wingdings" panose="05000000000000000000" pitchFamily="2" charset="2"/>
                        <a:buChar char="ü"/>
                      </a:pPr>
                      <a:endParaRPr lang="es-MX" sz="1200" dirty="0" smtClean="0">
                        <a:solidFill>
                          <a:schemeClr val="tx1"/>
                        </a:solidFill>
                        <a:effectLst/>
                        <a:latin typeface="+mn-lt"/>
                        <a:ea typeface="Times New Roman"/>
                      </a:endParaRPr>
                    </a:p>
                    <a:p>
                      <a:pPr marL="171450" indent="-171450" algn="just">
                        <a:spcAft>
                          <a:spcPts val="0"/>
                        </a:spcAft>
                        <a:buFont typeface="Wingdings" panose="05000000000000000000" pitchFamily="2" charset="2"/>
                        <a:buChar char="ü"/>
                      </a:pPr>
                      <a:r>
                        <a:rPr lang="es-MX" sz="1200" dirty="0" smtClean="0">
                          <a:solidFill>
                            <a:schemeClr val="tx1"/>
                          </a:solidFill>
                          <a:effectLst/>
                          <a:latin typeface="+mn-lt"/>
                          <a:ea typeface="Times New Roman"/>
                        </a:rPr>
                        <a:t>Población </a:t>
                      </a:r>
                      <a:r>
                        <a:rPr lang="es-MX" sz="1200" baseline="0" dirty="0" smtClean="0">
                          <a:solidFill>
                            <a:schemeClr val="tx1"/>
                          </a:solidFill>
                          <a:effectLst/>
                          <a:latin typeface="+mn-lt"/>
                          <a:ea typeface="Times New Roman"/>
                        </a:rPr>
                        <a:t> sin </a:t>
                      </a:r>
                      <a:r>
                        <a:rPr lang="es-MX" sz="1200" dirty="0" smtClean="0">
                          <a:solidFill>
                            <a:schemeClr val="tx1"/>
                          </a:solidFill>
                          <a:effectLst/>
                          <a:latin typeface="+mn-lt"/>
                          <a:ea typeface="Times New Roman"/>
                        </a:rPr>
                        <a:t>derecho-</a:t>
                      </a:r>
                      <a:r>
                        <a:rPr lang="es-MX" sz="1200" dirty="0" err="1" smtClean="0">
                          <a:solidFill>
                            <a:schemeClr val="tx1"/>
                          </a:solidFill>
                          <a:effectLst/>
                          <a:latin typeface="+mn-lt"/>
                          <a:ea typeface="Times New Roman"/>
                        </a:rPr>
                        <a:t>habiencia</a:t>
                      </a:r>
                      <a:r>
                        <a:rPr lang="es-MX" sz="1200" dirty="0" smtClean="0">
                          <a:solidFill>
                            <a:schemeClr val="tx1"/>
                          </a:solidFill>
                          <a:effectLst/>
                          <a:latin typeface="+mn-lt"/>
                          <a:ea typeface="Times New Roman"/>
                        </a:rPr>
                        <a:t> a servicios de salud  % (SS)</a:t>
                      </a:r>
                    </a:p>
                    <a:p>
                      <a:pPr algn="l">
                        <a:spcAft>
                          <a:spcPts val="0"/>
                        </a:spcAft>
                      </a:pPr>
                      <a:endParaRPr lang="es-MX" sz="1200" dirty="0" smtClean="0">
                        <a:solidFill>
                          <a:schemeClr val="tx1"/>
                        </a:solidFill>
                        <a:effectLst/>
                        <a:latin typeface="+mn-lt"/>
                        <a:ea typeface="Times New Roman"/>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latin typeface="+mn-lt"/>
                          <a:ea typeface="Times New Roman"/>
                        </a:rPr>
                        <a:t>Población analfabeta (%) (SEP)</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rPr>
                        <a:t>Viviendas sin agua entubada (%) (CONAGUA)</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dirty="0" smtClean="0">
                        <a:solidFill>
                          <a:schemeClr val="tx1"/>
                        </a:solidFill>
                        <a:effectLst/>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rPr>
                        <a:t>Viviendas sin drenaje ni excusado (%) (CONAGUA)</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dirty="0" smtClean="0">
                        <a:solidFill>
                          <a:schemeClr val="tx1"/>
                        </a:solidFill>
                        <a:effectLst/>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rPr>
                        <a:t>Viviendas sin energía eléctrica (%) (SENER-CFE)</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dirty="0" smtClean="0">
                        <a:solidFill>
                          <a:schemeClr val="tx1"/>
                        </a:solidFill>
                        <a:effectLst/>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rPr>
                        <a:t>Viviendas</a:t>
                      </a:r>
                      <a:r>
                        <a:rPr lang="es-MX" sz="1200" baseline="0" dirty="0" smtClean="0">
                          <a:solidFill>
                            <a:schemeClr val="tx1"/>
                          </a:solidFill>
                          <a:effectLst/>
                        </a:rPr>
                        <a:t> con piso de tierra (%) (SEDATU)</a:t>
                      </a:r>
                      <a:endParaRPr lang="es-MX" sz="1200" dirty="0" smtClean="0">
                        <a:solidFill>
                          <a:schemeClr val="tx1"/>
                        </a:solidFill>
                        <a:effectLst/>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baseline="0" dirty="0" smtClean="0">
                          <a:solidFill>
                            <a:schemeClr val="tx1"/>
                          </a:solidFill>
                          <a:effectLst/>
                        </a:rPr>
                        <a:t>Ingreso </a:t>
                      </a:r>
                      <a:r>
                        <a:rPr lang="es-MX" sz="1200" i="1" kern="1200" baseline="0" dirty="0" smtClean="0">
                          <a:solidFill>
                            <a:schemeClr val="tx1"/>
                          </a:solidFill>
                          <a:effectLst/>
                        </a:rPr>
                        <a:t>per cápita </a:t>
                      </a:r>
                      <a:r>
                        <a:rPr lang="es-MX" sz="1200" kern="1200" baseline="0" dirty="0" smtClean="0">
                          <a:solidFill>
                            <a:schemeClr val="tx1"/>
                          </a:solidFill>
                          <a:effectLst/>
                        </a:rPr>
                        <a:t>anual (dólares) (SHCP)</a:t>
                      </a:r>
                      <a:endParaRPr lang="es-MX" sz="1200" kern="1200" dirty="0" smtClean="0">
                        <a:solidFill>
                          <a:schemeClr val="tx1"/>
                        </a:solidFill>
                        <a:effectLst/>
                      </a:endParaRPr>
                    </a:p>
                    <a:p>
                      <a:pPr marL="171450" indent="-171450" algn="just">
                        <a:spcAft>
                          <a:spcPts val="0"/>
                        </a:spcAft>
                        <a:buFont typeface="Wingdings" panose="05000000000000000000" pitchFamily="2" charset="2"/>
                        <a:buChar char="ü"/>
                      </a:pPr>
                      <a:endParaRPr lang="es-MX" sz="1200" kern="1200" baseline="0" dirty="0" smtClean="0">
                        <a:solidFill>
                          <a:schemeClr val="tx1"/>
                        </a:solidFill>
                        <a:effectLst/>
                      </a:endParaRPr>
                    </a:p>
                    <a:p>
                      <a:pPr marL="171450" indent="-171450" algn="just">
                        <a:spcAft>
                          <a:spcPts val="0"/>
                        </a:spcAft>
                        <a:buFont typeface="Wingdings" panose="05000000000000000000" pitchFamily="2" charset="2"/>
                        <a:buChar char="ü"/>
                      </a:pPr>
                      <a:r>
                        <a:rPr lang="es-MX" sz="1200" kern="1200" dirty="0" smtClean="0">
                          <a:solidFill>
                            <a:schemeClr val="tx1"/>
                          </a:solidFill>
                          <a:effectLst/>
                          <a:latin typeface="+mn-lt"/>
                          <a:ea typeface="+mn-ea"/>
                          <a:cs typeface="+mn-cs"/>
                        </a:rPr>
                        <a:t>Beneficiarios del programa OPORTUNIDADES (%) (SEDESOL)</a:t>
                      </a:r>
                    </a:p>
                    <a:p>
                      <a:pPr marL="171450" indent="-171450" algn="just">
                        <a:spcAft>
                          <a:spcPts val="0"/>
                        </a:spcAft>
                        <a:buFont typeface="Wingdings" panose="05000000000000000000" pitchFamily="2" charset="2"/>
                        <a:buChar char="ü"/>
                      </a:pPr>
                      <a:endParaRPr lang="es-MX" sz="1200" kern="1200" dirty="0" smtClean="0">
                        <a:solidFill>
                          <a:schemeClr val="tx1"/>
                        </a:solidFill>
                        <a:effectLst/>
                        <a:latin typeface="+mn-lt"/>
                        <a:ea typeface="+mn-ea"/>
                        <a:cs typeface="+mn-cs"/>
                      </a:endParaRPr>
                    </a:p>
                    <a:p>
                      <a:pPr marL="171450" indent="-171450" algn="just">
                        <a:spcAft>
                          <a:spcPts val="0"/>
                        </a:spcAft>
                        <a:buFont typeface="Wingdings" panose="05000000000000000000" pitchFamily="2" charset="2"/>
                        <a:buChar char="ü"/>
                      </a:pPr>
                      <a:r>
                        <a:rPr lang="es-MX" sz="1200" kern="1200" dirty="0" smtClean="0">
                          <a:solidFill>
                            <a:schemeClr val="tx1"/>
                          </a:solidFill>
                          <a:effectLst/>
                          <a:latin typeface="+mn-lt"/>
                          <a:ea typeface="+mn-ea"/>
                          <a:cs typeface="+mn-cs"/>
                        </a:rPr>
                        <a:t>Beneficiarios</a:t>
                      </a:r>
                      <a:r>
                        <a:rPr lang="es-MX" sz="1200" kern="1200" baseline="0" dirty="0" smtClean="0">
                          <a:solidFill>
                            <a:schemeClr val="tx1"/>
                          </a:solidFill>
                          <a:effectLst/>
                          <a:latin typeface="+mn-lt"/>
                          <a:ea typeface="+mn-ea"/>
                          <a:cs typeface="+mn-cs"/>
                        </a:rPr>
                        <a:t> del programa LICONSA (%) (SEDESOL)</a:t>
                      </a:r>
                    </a:p>
                    <a:p>
                      <a:pPr marL="171450" indent="-171450" algn="just">
                        <a:spcAft>
                          <a:spcPts val="0"/>
                        </a:spcAft>
                        <a:buFont typeface="Wingdings" panose="05000000000000000000" pitchFamily="2" charset="2"/>
                        <a:buChar char="ü"/>
                      </a:pPr>
                      <a:endParaRPr lang="es-MX" sz="1200" kern="1200" baseline="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baseline="0" dirty="0" smtClean="0">
                          <a:solidFill>
                            <a:schemeClr val="tx1"/>
                          </a:solidFill>
                          <a:effectLst/>
                        </a:rPr>
                        <a:t>Años promedio de escolaridad (SEP)</a:t>
                      </a: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46461">
                <a:tc vMerge="1">
                  <a:txBody>
                    <a:bodyPr/>
                    <a:lstStyle/>
                    <a:p>
                      <a:pPr algn="ctr">
                        <a:lnSpc>
                          <a:spcPct val="115000"/>
                        </a:lnSpc>
                        <a:spcAft>
                          <a:spcPts val="0"/>
                        </a:spcAft>
                      </a:pP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MX" sz="1600" b="1" dirty="0">
                          <a:solidFill>
                            <a:schemeClr val="tx1"/>
                          </a:solidFill>
                          <a:effectLst/>
                        </a:rPr>
                        <a:t> </a:t>
                      </a:r>
                    </a:p>
                    <a:p>
                      <a:pPr algn="ctr">
                        <a:lnSpc>
                          <a:spcPct val="115000"/>
                        </a:lnSpc>
                        <a:spcAft>
                          <a:spcPts val="0"/>
                        </a:spcAft>
                      </a:pPr>
                      <a:r>
                        <a:rPr lang="es-MX" sz="1600" b="1" dirty="0" smtClean="0">
                          <a:solidFill>
                            <a:schemeClr val="tx1"/>
                          </a:solidFill>
                          <a:effectLst/>
                        </a:rPr>
                        <a:t>Ambiental</a:t>
                      </a:r>
                      <a:endParaRPr lang="es-MX" sz="1600" b="1" dirty="0">
                        <a:solidFill>
                          <a:schemeClr val="tx1"/>
                        </a:solidFill>
                        <a:effectLst/>
                        <a:latin typeface="Calibri"/>
                        <a:ea typeface="Times New Roman"/>
                        <a:cs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lgn="l">
                        <a:spcAft>
                          <a:spcPts val="0"/>
                        </a:spcAft>
                        <a:buFont typeface="Wingdings" panose="05000000000000000000" pitchFamily="2" charset="2"/>
                        <a:buChar char="ü"/>
                      </a:pPr>
                      <a:r>
                        <a:rPr lang="es-MX" sz="1200" dirty="0" smtClean="0">
                          <a:solidFill>
                            <a:schemeClr val="tx1"/>
                          </a:solidFill>
                          <a:effectLst/>
                          <a:latin typeface="Calibri"/>
                          <a:ea typeface="Times New Roman"/>
                        </a:rPr>
                        <a:t>Grado de explotación de los acuíferos (</a:t>
                      </a:r>
                      <a:r>
                        <a:rPr lang="es-MX" sz="1200" dirty="0" err="1" smtClean="0">
                          <a:solidFill>
                            <a:schemeClr val="tx1"/>
                          </a:solidFill>
                          <a:effectLst/>
                          <a:latin typeface="Calibri"/>
                          <a:ea typeface="Times New Roman"/>
                        </a:rPr>
                        <a:t>adim</a:t>
                      </a:r>
                      <a:r>
                        <a:rPr lang="es-MX" sz="1200" dirty="0" smtClean="0">
                          <a:solidFill>
                            <a:schemeClr val="tx1"/>
                          </a:solidFill>
                          <a:effectLst/>
                          <a:latin typeface="Calibri"/>
                          <a:ea typeface="Times New Roman"/>
                        </a:rPr>
                        <a:t>.) (CONAGUA)*</a:t>
                      </a:r>
                    </a:p>
                    <a:p>
                      <a:pPr marL="171450" indent="-171450" algn="l">
                        <a:spcAft>
                          <a:spcPts val="0"/>
                        </a:spcAft>
                        <a:buFont typeface="Wingdings" panose="05000000000000000000" pitchFamily="2" charset="2"/>
                        <a:buChar char="ü"/>
                      </a:pPr>
                      <a:endParaRPr lang="es-MX" sz="1200" dirty="0" smtClean="0">
                        <a:solidFill>
                          <a:schemeClr val="tx1"/>
                        </a:solidFill>
                        <a:effectLst/>
                        <a:latin typeface="Calibri"/>
                        <a:ea typeface="Times New Roman"/>
                      </a:endParaRPr>
                    </a:p>
                    <a:p>
                      <a:pPr marL="171450" indent="-171450" algn="l">
                        <a:spcAft>
                          <a:spcPts val="0"/>
                        </a:spcAft>
                        <a:buFont typeface="Wingdings" panose="05000000000000000000" pitchFamily="2" charset="2"/>
                        <a:buChar char="ü"/>
                      </a:pPr>
                      <a:r>
                        <a:rPr lang="es-MX" sz="1200" dirty="0" smtClean="0">
                          <a:solidFill>
                            <a:schemeClr val="tx1"/>
                          </a:solidFill>
                          <a:effectLst/>
                          <a:latin typeface="Calibri"/>
                          <a:ea typeface="Times New Roman"/>
                        </a:rPr>
                        <a:t>Grado de explotación de las cuencas (</a:t>
                      </a:r>
                      <a:r>
                        <a:rPr lang="es-MX" sz="1200" dirty="0" err="1" smtClean="0">
                          <a:solidFill>
                            <a:schemeClr val="tx1"/>
                          </a:solidFill>
                          <a:effectLst/>
                          <a:latin typeface="Calibri"/>
                          <a:ea typeface="Times New Roman"/>
                        </a:rPr>
                        <a:t>adim</a:t>
                      </a:r>
                      <a:r>
                        <a:rPr lang="es-MX" sz="1200" dirty="0" smtClean="0">
                          <a:solidFill>
                            <a:schemeClr val="tx1"/>
                          </a:solidFill>
                          <a:effectLst/>
                          <a:latin typeface="Calibri"/>
                          <a:ea typeface="Times New Roman"/>
                        </a:rPr>
                        <a:t>.)</a:t>
                      </a:r>
                      <a:r>
                        <a:rPr lang="es-MX" sz="1200" baseline="0" dirty="0" smtClean="0">
                          <a:solidFill>
                            <a:schemeClr val="tx1"/>
                          </a:solidFill>
                          <a:effectLst/>
                          <a:latin typeface="Calibri"/>
                          <a:ea typeface="Times New Roman"/>
                        </a:rPr>
                        <a:t> (CONAGUA)*</a:t>
                      </a:r>
                      <a:endParaRPr lang="es-MX" sz="1200" dirty="0">
                        <a:solidFill>
                          <a:schemeClr val="tx1"/>
                        </a:solidFill>
                        <a:effectLst/>
                        <a:latin typeface="Calibri"/>
                        <a:ea typeface="Times New Roman"/>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dirty="0" smtClean="0">
                          <a:solidFill>
                            <a:schemeClr val="tx1"/>
                          </a:solidFill>
                          <a:effectLst/>
                          <a:latin typeface="+mn-lt"/>
                          <a:ea typeface="Times New Roman"/>
                        </a:rPr>
                        <a:t>Deforestación (% de área critica forestal)  (SEMARNAT-CONAFOR)</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Superficie afectada por incendios forestales (ha) (SEMARNAT-CONAFOR)</a:t>
                      </a:r>
                      <a:endParaRPr lang="es-MX" sz="1200" kern="1200" dirty="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Superficie reforestada (ha) (SEMARNAT-CONAFOR)</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MX" sz="1200" kern="120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200" kern="1200" dirty="0" smtClean="0">
                          <a:solidFill>
                            <a:schemeClr val="tx1"/>
                          </a:solidFill>
                          <a:effectLst/>
                          <a:latin typeface="+mn-lt"/>
                          <a:ea typeface="+mn-ea"/>
                          <a:cs typeface="+mn-cs"/>
                        </a:rPr>
                        <a:t>Áreas</a:t>
                      </a:r>
                      <a:r>
                        <a:rPr lang="es-MX" sz="1200" kern="1200" baseline="0" dirty="0" smtClean="0">
                          <a:solidFill>
                            <a:schemeClr val="tx1"/>
                          </a:solidFill>
                          <a:effectLst/>
                          <a:latin typeface="+mn-lt"/>
                          <a:ea typeface="+mn-ea"/>
                          <a:cs typeface="+mn-cs"/>
                        </a:rPr>
                        <a:t> naturales protegidas (% de área) (CONANP)</a:t>
                      </a:r>
                      <a:endParaRPr lang="es-MX" sz="1200" kern="1200" dirty="0" smtClean="0">
                        <a:solidFill>
                          <a:schemeClr val="tx1"/>
                        </a:solidFill>
                        <a:effectLst/>
                        <a:latin typeface="+mn-lt"/>
                        <a:ea typeface="+mn-ea"/>
                        <a:cs typeface="+mn-cs"/>
                      </a:endParaRPr>
                    </a:p>
                  </a:txBody>
                  <a:tcPr marL="59206" marR="59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5" name="4 CuadroTexto"/>
          <p:cNvSpPr txBox="1"/>
          <p:nvPr/>
        </p:nvSpPr>
        <p:spPr>
          <a:xfrm>
            <a:off x="2339752" y="116632"/>
            <a:ext cx="5427074" cy="523220"/>
          </a:xfrm>
          <a:prstGeom prst="rect">
            <a:avLst/>
          </a:prstGeom>
          <a:noFill/>
        </p:spPr>
        <p:txBody>
          <a:bodyPr wrap="square" rtlCol="0">
            <a:spAutoFit/>
          </a:bodyPr>
          <a:lstStyle/>
          <a:p>
            <a:pPr algn="ctr"/>
            <a:r>
              <a:rPr lang="es-MX" sz="2800" b="1" dirty="0" err="1" smtClean="0"/>
              <a:t>Summary</a:t>
            </a:r>
            <a:r>
              <a:rPr lang="es-MX" sz="2800" b="1" dirty="0" smtClean="0"/>
              <a:t> of 24 </a:t>
            </a:r>
            <a:r>
              <a:rPr lang="es-MX" sz="2800" b="1" dirty="0" err="1" smtClean="0"/>
              <a:t>indicators</a:t>
            </a:r>
            <a:r>
              <a:rPr lang="es-MX" sz="2800" b="1" dirty="0" smtClean="0"/>
              <a:t> (2015) </a:t>
            </a:r>
            <a:endParaRPr lang="es-MX" sz="2800" b="1" dirty="0"/>
          </a:p>
        </p:txBody>
      </p:sp>
      <p:sp>
        <p:nvSpPr>
          <p:cNvPr id="2" name="1 CuadroTexto"/>
          <p:cNvSpPr txBox="1"/>
          <p:nvPr/>
        </p:nvSpPr>
        <p:spPr>
          <a:xfrm>
            <a:off x="30832" y="6453336"/>
            <a:ext cx="6965497" cy="276999"/>
          </a:xfrm>
          <a:prstGeom prst="rect">
            <a:avLst/>
          </a:prstGeom>
          <a:noFill/>
        </p:spPr>
        <p:txBody>
          <a:bodyPr wrap="none" rtlCol="0">
            <a:spAutoFit/>
          </a:bodyPr>
          <a:lstStyle/>
          <a:p>
            <a:r>
              <a:rPr lang="es-MX" sz="1200" dirty="0" smtClean="0"/>
              <a:t>*Estos dos indicadores están contemplados en los tres tipos de vulnerabilidad: económica, social y ambiental.</a:t>
            </a:r>
            <a:endParaRPr lang="es-MX" sz="1200" dirty="0"/>
          </a:p>
        </p:txBody>
      </p:sp>
    </p:spTree>
    <p:extLst>
      <p:ext uri="{BB962C8B-B14F-4D97-AF65-F5344CB8AC3E}">
        <p14:creationId xmlns:p14="http://schemas.microsoft.com/office/powerpoint/2010/main" val="25028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d9IIBkdlUyIdsQKnKxIt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JZ2.xebi0yShBZmcG8d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jv2Fz7ZlEWHMrgpn3wK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QIgNQxt2UibYhAm6GWj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JYJ28d8nU2EbvMUArhp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te21m_KkEmqdHbsAI2i6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PAR8kDlVkuEwKPiSZhc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rzxrbGm_02xSNYeFmFi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8kAPPR._kiLHmop3N2w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jyqFY10nkS244f4vqx4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dVqXjZ9HEOvXYULUBdl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VraWbEFCEWgJTwkRywk7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bkr2bRqQE6rtH.uutXQm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mv8vYO3FEazINqHR5bj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Qi.UBWFwkKya39uK5xFm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HhLkNPt10yTuEnFuxWu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gL9ZhwARUCa4u3wJ8Xs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nPfi3mECkuidXs37MdWO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BW7TyIh10uaCZwZwc3t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GPQ7iGl80yMIMfWlOy6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uMfduOrnkClFDxA1mg_A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CcwNMlxykeZ0HxQaI3D9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cpf.Td1S06DjdoCBO.H6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r3uxqu.vEO4jUSZ_THAs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0G87kzqbUGyMpnL3E5_0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khqHHmxGkilAmDw5Grcv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aZh3YBMpUG0vL3HiLl8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yZ2gLwAQUSo7lcDrzJdP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V3d27A3tESgkzYHhHcG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CyMMgsAlEq3ebJPguaR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6knP86r20C5St0bn0Dg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8HW6G5dNUqwuxGagJUpS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urI3H2EVUSR0DkvBAuA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NQuMdwf1UeI6SJIB.lgg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97ZJnhs2_0egXxm.ME4c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HR1nsGivU2E_VE556j9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ChP0d2J0kCU.xhpE3Yd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eDJnSA96k.h6g_zkhEMp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bxRcJWFQ0qHL1ceQHXS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heMTzkOMUGS_w8XKwt4F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3SchHR1hEyWxtZXdlvdh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g2uNTBiu0CehJnr4DSDr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CUnHD0ob0ilBqwCE16F9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QDo2Cs.U0yg.TrTvvOF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WLxx2c9DUmgBXaP3dEcX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bOIGiOuSUmJvBArrTkC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1SqxQoGrrUWtsA7hzDm.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KjDcZrrHEuZazEult58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y66P3pd00eBkLLGpwE14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7PezX7P4E.dLPfjD.4WL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UgdpOB_T0GC3k8bjEP2d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PRVNtI4akeMbHq4NuGI.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zGPdCQS_EW6hXtiO2db6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xrUIjbhfUKTbp553CW5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_VPhWjBYV0yJzcK7.OCA0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C_pIUKwDUWgiiqR619J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wR.6ELU0k.l7c9UqMCUf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eTLJREjfEeaK2b03YkV_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vI5LLW7H0akWlySwqSLC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BeVjNBa8iUqx4PwAE2Vv3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QBiQyenqkCWPt9vBACWQ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Kn.m24yDHEC3J6XBU7zN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EYkJShQQXkuZhbqUxb0qg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CZGR_4b8kunUus3SUpKp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pCCt4UT6EuVgkttJTZPB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_UKtJQynUOdbGr8GR_o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2ZeE9cWi02BwhvOKyWH_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a.j6T2mkmkOpZOewDe0df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vxf.uhl9jEm5Y1y0quzX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hzJDjfravkicmIq46qnQ_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QJwtwrhQk2cOe_WF26y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rVRWyGK6UCmTIm_NOo5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7UY8cmK0lEWbK5or1Pa4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7UY8cmK0lEWbK5or1Pa4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m9i4M9igqUKV.I6RUF3Lj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m9i4M9igqUKV.I6RUF3Lj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m9i4M9igqUKV.I6RUF3Lj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H2DdmIOn0q5uueWOgx5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DqvgdolakmpD6cHkm.ea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1916</Words>
  <Application>Microsoft Office PowerPoint</Application>
  <PresentationFormat>On-screen Show (4:3)</PresentationFormat>
  <Paragraphs>342</Paragraphs>
  <Slides>13</Slides>
  <Notes>10</Notes>
  <HiddenSlides>4</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fkuijk</dc:creator>
  <cp:lastModifiedBy>k_verbist</cp:lastModifiedBy>
  <cp:revision>81</cp:revision>
  <dcterms:created xsi:type="dcterms:W3CDTF">2016-02-03T12:47:25Z</dcterms:created>
  <dcterms:modified xsi:type="dcterms:W3CDTF">2016-02-23T16:08:39Z</dcterms:modified>
</cp:coreProperties>
</file>