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2"/>
  </p:notesMasterIdLst>
  <p:sldIdLst>
    <p:sldId id="256" r:id="rId2"/>
    <p:sldId id="277" r:id="rId3"/>
    <p:sldId id="263" r:id="rId4"/>
    <p:sldId id="265" r:id="rId5"/>
    <p:sldId id="273" r:id="rId6"/>
    <p:sldId id="278" r:id="rId7"/>
    <p:sldId id="267" r:id="rId8"/>
    <p:sldId id="279" r:id="rId9"/>
    <p:sldId id="266" r:id="rId10"/>
    <p:sldId id="276" r:id="rId11"/>
  </p:sldIdLst>
  <p:sldSz cx="9144000" cy="6858000" type="screen4x3"/>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67770" autoAdjust="0"/>
  </p:normalViewPr>
  <p:slideViewPr>
    <p:cSldViewPr>
      <p:cViewPr>
        <p:scale>
          <a:sx n="70" d="100"/>
          <a:sy n="70" d="100"/>
        </p:scale>
        <p:origin x="-1374" y="-18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6F5206-B10E-4617-8F5E-3FD2E0946359}"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GB"/>
        </a:p>
      </dgm:t>
    </dgm:pt>
    <dgm:pt modelId="{8F2F11C2-EC23-4FC3-B9E8-8CB47E2DB117}">
      <dgm:prSet phldrT="[Text]"/>
      <dgm:spPr/>
      <dgm:t>
        <a:bodyPr/>
        <a:lstStyle/>
        <a:p>
          <a:r>
            <a:rPr lang="en-US" dirty="0" smtClean="0"/>
            <a:t>Identify Problems and Opportunities</a:t>
          </a:r>
          <a:endParaRPr lang="en-GB" dirty="0"/>
        </a:p>
      </dgm:t>
    </dgm:pt>
    <dgm:pt modelId="{FDC510D6-4113-45B0-BA2C-7D49DC39CF85}" type="parTrans" cxnId="{65D611A4-824A-4181-8AE3-92A4D9689CBB}">
      <dgm:prSet/>
      <dgm:spPr/>
      <dgm:t>
        <a:bodyPr/>
        <a:lstStyle/>
        <a:p>
          <a:endParaRPr lang="en-GB"/>
        </a:p>
      </dgm:t>
    </dgm:pt>
    <dgm:pt modelId="{C47848E5-669D-4892-BDA5-7C5AD52CDDD9}" type="sibTrans" cxnId="{65D611A4-824A-4181-8AE3-92A4D9689CBB}">
      <dgm:prSet/>
      <dgm:spPr/>
      <dgm:t>
        <a:bodyPr/>
        <a:lstStyle/>
        <a:p>
          <a:endParaRPr lang="en-GB"/>
        </a:p>
      </dgm:t>
    </dgm:pt>
    <dgm:pt modelId="{65C945EE-641E-47AE-83AE-960F9B18CEDD}">
      <dgm:prSet phldrT="[Text]"/>
      <dgm:spPr/>
      <dgm:t>
        <a:bodyPr/>
        <a:lstStyle/>
        <a:p>
          <a:r>
            <a:rPr lang="en-US" dirty="0" smtClean="0"/>
            <a:t>Vulnerability Assessment: Current and Future</a:t>
          </a:r>
          <a:endParaRPr lang="en-GB" dirty="0"/>
        </a:p>
      </dgm:t>
    </dgm:pt>
    <dgm:pt modelId="{AE524D1F-3CF8-4D93-8403-2019516BC1C4}" type="parTrans" cxnId="{15C54A96-F4D1-4BC4-971C-19CEFC78888A}">
      <dgm:prSet/>
      <dgm:spPr/>
      <dgm:t>
        <a:bodyPr/>
        <a:lstStyle/>
        <a:p>
          <a:endParaRPr lang="en-GB"/>
        </a:p>
      </dgm:t>
    </dgm:pt>
    <dgm:pt modelId="{D77D4774-505E-4713-AA6E-7DF0D73BBA64}" type="sibTrans" cxnId="{15C54A96-F4D1-4BC4-971C-19CEFC78888A}">
      <dgm:prSet/>
      <dgm:spPr/>
      <dgm:t>
        <a:bodyPr/>
        <a:lstStyle/>
        <a:p>
          <a:endParaRPr lang="en-GB"/>
        </a:p>
      </dgm:t>
    </dgm:pt>
    <dgm:pt modelId="{726A4F33-14E5-45FF-B41E-F94D8CD9C72A}">
      <dgm:prSet phldrT="[Text]"/>
      <dgm:spPr/>
      <dgm:t>
        <a:bodyPr/>
        <a:lstStyle/>
        <a:p>
          <a:r>
            <a:rPr lang="en-US" dirty="0" smtClean="0"/>
            <a:t>Formulate alternative plans</a:t>
          </a:r>
          <a:endParaRPr lang="en-GB" dirty="0"/>
        </a:p>
      </dgm:t>
    </dgm:pt>
    <dgm:pt modelId="{B7741D46-1F8E-4A77-A7BA-38A77B1D88F7}" type="parTrans" cxnId="{6846FA3C-118F-4EEF-AF4F-CA113980527E}">
      <dgm:prSet/>
      <dgm:spPr/>
      <dgm:t>
        <a:bodyPr/>
        <a:lstStyle/>
        <a:p>
          <a:endParaRPr lang="en-GB"/>
        </a:p>
      </dgm:t>
    </dgm:pt>
    <dgm:pt modelId="{75B780A5-9816-4440-9936-4860340AE0EE}" type="sibTrans" cxnId="{6846FA3C-118F-4EEF-AF4F-CA113980527E}">
      <dgm:prSet/>
      <dgm:spPr/>
      <dgm:t>
        <a:bodyPr/>
        <a:lstStyle/>
        <a:p>
          <a:endParaRPr lang="en-GB"/>
        </a:p>
      </dgm:t>
    </dgm:pt>
    <dgm:pt modelId="{62CA1917-9ED0-4CD2-ABAE-0FF6F5AA707A}">
      <dgm:prSet phldrT="[Text]"/>
      <dgm:spPr/>
      <dgm:t>
        <a:bodyPr/>
        <a:lstStyle/>
        <a:p>
          <a:r>
            <a:rPr lang="en-US" dirty="0" smtClean="0"/>
            <a:t>Evaluate alternative plans</a:t>
          </a:r>
          <a:endParaRPr lang="en-GB" dirty="0"/>
        </a:p>
      </dgm:t>
    </dgm:pt>
    <dgm:pt modelId="{3403B230-4CB6-41F5-BB29-4C979622C197}" type="parTrans" cxnId="{49C221D1-92D5-4E6C-B00D-9C5926B28DEC}">
      <dgm:prSet/>
      <dgm:spPr/>
      <dgm:t>
        <a:bodyPr/>
        <a:lstStyle/>
        <a:p>
          <a:endParaRPr lang="en-GB"/>
        </a:p>
      </dgm:t>
    </dgm:pt>
    <dgm:pt modelId="{1A2D621D-3A4B-4206-9048-BE4E4747BA92}" type="sibTrans" cxnId="{49C221D1-92D5-4E6C-B00D-9C5926B28DEC}">
      <dgm:prSet/>
      <dgm:spPr/>
      <dgm:t>
        <a:bodyPr/>
        <a:lstStyle/>
        <a:p>
          <a:endParaRPr lang="en-GB"/>
        </a:p>
      </dgm:t>
    </dgm:pt>
    <dgm:pt modelId="{710F194D-3187-43F1-8586-B0070FB61B93}">
      <dgm:prSet phldrT="[Text]"/>
      <dgm:spPr/>
      <dgm:t>
        <a:bodyPr/>
        <a:lstStyle/>
        <a:p>
          <a:r>
            <a:rPr lang="en-US" dirty="0" smtClean="0"/>
            <a:t>Compare alternative plans</a:t>
          </a:r>
          <a:endParaRPr lang="en-GB" dirty="0"/>
        </a:p>
      </dgm:t>
    </dgm:pt>
    <dgm:pt modelId="{6D258782-FC68-49DD-B8C2-A9F2DC23162E}" type="parTrans" cxnId="{A3C9BD56-6853-469D-88D3-A7DD65FE47CB}">
      <dgm:prSet/>
      <dgm:spPr/>
      <dgm:t>
        <a:bodyPr/>
        <a:lstStyle/>
        <a:p>
          <a:endParaRPr lang="en-GB"/>
        </a:p>
      </dgm:t>
    </dgm:pt>
    <dgm:pt modelId="{CC8117BB-EE1C-4B8B-B7D7-900F8C128157}" type="sibTrans" cxnId="{A3C9BD56-6853-469D-88D3-A7DD65FE47CB}">
      <dgm:prSet/>
      <dgm:spPr/>
      <dgm:t>
        <a:bodyPr/>
        <a:lstStyle/>
        <a:p>
          <a:endParaRPr lang="en-GB"/>
        </a:p>
      </dgm:t>
    </dgm:pt>
    <dgm:pt modelId="{19BC2F9D-EAFB-4430-AEB3-007F62EE8F9F}">
      <dgm:prSet phldrT="[Text]"/>
      <dgm:spPr/>
      <dgm:t>
        <a:bodyPr/>
        <a:lstStyle/>
        <a:p>
          <a:r>
            <a:rPr lang="en-US" dirty="0" smtClean="0"/>
            <a:t>Select alternative plan</a:t>
          </a:r>
          <a:endParaRPr lang="en-GB" dirty="0"/>
        </a:p>
      </dgm:t>
    </dgm:pt>
    <dgm:pt modelId="{66039EDB-7608-4BD1-9036-67C9497FAEE2}" type="parTrans" cxnId="{077F4F49-669B-4852-BFED-A994C2871DE2}">
      <dgm:prSet/>
      <dgm:spPr/>
      <dgm:t>
        <a:bodyPr/>
        <a:lstStyle/>
        <a:p>
          <a:endParaRPr lang="en-GB"/>
        </a:p>
      </dgm:t>
    </dgm:pt>
    <dgm:pt modelId="{4CFA494F-873F-41F8-B514-31651888EA1F}" type="sibTrans" cxnId="{077F4F49-669B-4852-BFED-A994C2871DE2}">
      <dgm:prSet/>
      <dgm:spPr/>
      <dgm:t>
        <a:bodyPr/>
        <a:lstStyle/>
        <a:p>
          <a:endParaRPr lang="en-GB"/>
        </a:p>
      </dgm:t>
    </dgm:pt>
    <dgm:pt modelId="{A14CABDC-C2EF-4456-8ADC-6FE21D20803D}" type="pres">
      <dgm:prSet presAssocID="{BD6F5206-B10E-4617-8F5E-3FD2E0946359}" presName="Name0" presStyleCnt="0">
        <dgm:presLayoutVars>
          <dgm:dir/>
          <dgm:resizeHandles val="exact"/>
        </dgm:presLayoutVars>
      </dgm:prSet>
      <dgm:spPr/>
      <dgm:t>
        <a:bodyPr/>
        <a:lstStyle/>
        <a:p>
          <a:endParaRPr lang="en-GB"/>
        </a:p>
      </dgm:t>
    </dgm:pt>
    <dgm:pt modelId="{23073D18-885E-4EE3-903A-FE485FDD7B01}" type="pres">
      <dgm:prSet presAssocID="{BD6F5206-B10E-4617-8F5E-3FD2E0946359}" presName="cycle" presStyleCnt="0"/>
      <dgm:spPr/>
    </dgm:pt>
    <dgm:pt modelId="{BD892763-ED0E-4F79-9B07-01790D5B43CB}" type="pres">
      <dgm:prSet presAssocID="{8F2F11C2-EC23-4FC3-B9E8-8CB47E2DB117}" presName="nodeFirstNode" presStyleLbl="node1" presStyleIdx="0" presStyleCnt="6">
        <dgm:presLayoutVars>
          <dgm:bulletEnabled val="1"/>
        </dgm:presLayoutVars>
      </dgm:prSet>
      <dgm:spPr/>
      <dgm:t>
        <a:bodyPr/>
        <a:lstStyle/>
        <a:p>
          <a:endParaRPr lang="en-GB"/>
        </a:p>
      </dgm:t>
    </dgm:pt>
    <dgm:pt modelId="{F115F1C4-BDD8-44CF-BEB8-9586A1EB2E41}" type="pres">
      <dgm:prSet presAssocID="{C47848E5-669D-4892-BDA5-7C5AD52CDDD9}" presName="sibTransFirstNode" presStyleLbl="bgShp" presStyleIdx="0" presStyleCnt="1"/>
      <dgm:spPr/>
      <dgm:t>
        <a:bodyPr/>
        <a:lstStyle/>
        <a:p>
          <a:endParaRPr lang="en-GB"/>
        </a:p>
      </dgm:t>
    </dgm:pt>
    <dgm:pt modelId="{DA7B3F1A-1E7E-4EF5-90D6-02D678EDE285}" type="pres">
      <dgm:prSet presAssocID="{65C945EE-641E-47AE-83AE-960F9B18CEDD}" presName="nodeFollowingNodes" presStyleLbl="node1" presStyleIdx="1" presStyleCnt="6">
        <dgm:presLayoutVars>
          <dgm:bulletEnabled val="1"/>
        </dgm:presLayoutVars>
      </dgm:prSet>
      <dgm:spPr/>
      <dgm:t>
        <a:bodyPr/>
        <a:lstStyle/>
        <a:p>
          <a:endParaRPr lang="en-GB"/>
        </a:p>
      </dgm:t>
    </dgm:pt>
    <dgm:pt modelId="{1AF170B0-23DC-4F49-8556-25876E692194}" type="pres">
      <dgm:prSet presAssocID="{726A4F33-14E5-45FF-B41E-F94D8CD9C72A}" presName="nodeFollowingNodes" presStyleLbl="node1" presStyleIdx="2" presStyleCnt="6">
        <dgm:presLayoutVars>
          <dgm:bulletEnabled val="1"/>
        </dgm:presLayoutVars>
      </dgm:prSet>
      <dgm:spPr/>
      <dgm:t>
        <a:bodyPr/>
        <a:lstStyle/>
        <a:p>
          <a:endParaRPr lang="en-GB"/>
        </a:p>
      </dgm:t>
    </dgm:pt>
    <dgm:pt modelId="{3CECEC77-FCD6-4279-9187-EF667179480B}" type="pres">
      <dgm:prSet presAssocID="{62CA1917-9ED0-4CD2-ABAE-0FF6F5AA707A}" presName="nodeFollowingNodes" presStyleLbl="node1" presStyleIdx="3" presStyleCnt="6">
        <dgm:presLayoutVars>
          <dgm:bulletEnabled val="1"/>
        </dgm:presLayoutVars>
      </dgm:prSet>
      <dgm:spPr/>
      <dgm:t>
        <a:bodyPr/>
        <a:lstStyle/>
        <a:p>
          <a:endParaRPr lang="en-GB"/>
        </a:p>
      </dgm:t>
    </dgm:pt>
    <dgm:pt modelId="{87632D26-B34E-4463-8776-DA1BCD4E75FB}" type="pres">
      <dgm:prSet presAssocID="{710F194D-3187-43F1-8586-B0070FB61B93}" presName="nodeFollowingNodes" presStyleLbl="node1" presStyleIdx="4" presStyleCnt="6">
        <dgm:presLayoutVars>
          <dgm:bulletEnabled val="1"/>
        </dgm:presLayoutVars>
      </dgm:prSet>
      <dgm:spPr/>
      <dgm:t>
        <a:bodyPr/>
        <a:lstStyle/>
        <a:p>
          <a:endParaRPr lang="en-GB"/>
        </a:p>
      </dgm:t>
    </dgm:pt>
    <dgm:pt modelId="{71885C57-3289-4896-97B6-F159428BD1F7}" type="pres">
      <dgm:prSet presAssocID="{19BC2F9D-EAFB-4430-AEB3-007F62EE8F9F}" presName="nodeFollowingNodes" presStyleLbl="node1" presStyleIdx="5" presStyleCnt="6">
        <dgm:presLayoutVars>
          <dgm:bulletEnabled val="1"/>
        </dgm:presLayoutVars>
      </dgm:prSet>
      <dgm:spPr/>
      <dgm:t>
        <a:bodyPr/>
        <a:lstStyle/>
        <a:p>
          <a:endParaRPr lang="en-GB"/>
        </a:p>
      </dgm:t>
    </dgm:pt>
  </dgm:ptLst>
  <dgm:cxnLst>
    <dgm:cxn modelId="{65D611A4-824A-4181-8AE3-92A4D9689CBB}" srcId="{BD6F5206-B10E-4617-8F5E-3FD2E0946359}" destId="{8F2F11C2-EC23-4FC3-B9E8-8CB47E2DB117}" srcOrd="0" destOrd="0" parTransId="{FDC510D6-4113-45B0-BA2C-7D49DC39CF85}" sibTransId="{C47848E5-669D-4892-BDA5-7C5AD52CDDD9}"/>
    <dgm:cxn modelId="{52464128-2CF3-450D-BFB6-770CC75A2B85}" type="presOf" srcId="{8F2F11C2-EC23-4FC3-B9E8-8CB47E2DB117}" destId="{BD892763-ED0E-4F79-9B07-01790D5B43CB}" srcOrd="0" destOrd="0" presId="urn:microsoft.com/office/officeart/2005/8/layout/cycle3"/>
    <dgm:cxn modelId="{15C54A96-F4D1-4BC4-971C-19CEFC78888A}" srcId="{BD6F5206-B10E-4617-8F5E-3FD2E0946359}" destId="{65C945EE-641E-47AE-83AE-960F9B18CEDD}" srcOrd="1" destOrd="0" parTransId="{AE524D1F-3CF8-4D93-8403-2019516BC1C4}" sibTransId="{D77D4774-505E-4713-AA6E-7DF0D73BBA64}"/>
    <dgm:cxn modelId="{F9B12C12-0D75-47BD-8DFF-E12F52DFFCC0}" type="presOf" srcId="{710F194D-3187-43F1-8586-B0070FB61B93}" destId="{87632D26-B34E-4463-8776-DA1BCD4E75FB}" srcOrd="0" destOrd="0" presId="urn:microsoft.com/office/officeart/2005/8/layout/cycle3"/>
    <dgm:cxn modelId="{077F4F49-669B-4852-BFED-A994C2871DE2}" srcId="{BD6F5206-B10E-4617-8F5E-3FD2E0946359}" destId="{19BC2F9D-EAFB-4430-AEB3-007F62EE8F9F}" srcOrd="5" destOrd="0" parTransId="{66039EDB-7608-4BD1-9036-67C9497FAEE2}" sibTransId="{4CFA494F-873F-41F8-B514-31651888EA1F}"/>
    <dgm:cxn modelId="{A3C9BD56-6853-469D-88D3-A7DD65FE47CB}" srcId="{BD6F5206-B10E-4617-8F5E-3FD2E0946359}" destId="{710F194D-3187-43F1-8586-B0070FB61B93}" srcOrd="4" destOrd="0" parTransId="{6D258782-FC68-49DD-B8C2-A9F2DC23162E}" sibTransId="{CC8117BB-EE1C-4B8B-B7D7-900F8C128157}"/>
    <dgm:cxn modelId="{99AD26A3-9A38-45D6-BEF1-07C30ADFBD3F}" type="presOf" srcId="{19BC2F9D-EAFB-4430-AEB3-007F62EE8F9F}" destId="{71885C57-3289-4896-97B6-F159428BD1F7}" srcOrd="0" destOrd="0" presId="urn:microsoft.com/office/officeart/2005/8/layout/cycle3"/>
    <dgm:cxn modelId="{858105F4-6B8D-4A0D-8241-371E9A2B6611}" type="presOf" srcId="{65C945EE-641E-47AE-83AE-960F9B18CEDD}" destId="{DA7B3F1A-1E7E-4EF5-90D6-02D678EDE285}" srcOrd="0" destOrd="0" presId="urn:microsoft.com/office/officeart/2005/8/layout/cycle3"/>
    <dgm:cxn modelId="{E32BF007-E41A-4A56-9436-D7EABEC405D3}" type="presOf" srcId="{C47848E5-669D-4892-BDA5-7C5AD52CDDD9}" destId="{F115F1C4-BDD8-44CF-BEB8-9586A1EB2E41}" srcOrd="0" destOrd="0" presId="urn:microsoft.com/office/officeart/2005/8/layout/cycle3"/>
    <dgm:cxn modelId="{49C221D1-92D5-4E6C-B00D-9C5926B28DEC}" srcId="{BD6F5206-B10E-4617-8F5E-3FD2E0946359}" destId="{62CA1917-9ED0-4CD2-ABAE-0FF6F5AA707A}" srcOrd="3" destOrd="0" parTransId="{3403B230-4CB6-41F5-BB29-4C979622C197}" sibTransId="{1A2D621D-3A4B-4206-9048-BE4E4747BA92}"/>
    <dgm:cxn modelId="{BCD9A30C-8DC9-4EE7-AFBE-129873617078}" type="presOf" srcId="{62CA1917-9ED0-4CD2-ABAE-0FF6F5AA707A}" destId="{3CECEC77-FCD6-4279-9187-EF667179480B}" srcOrd="0" destOrd="0" presId="urn:microsoft.com/office/officeart/2005/8/layout/cycle3"/>
    <dgm:cxn modelId="{6846FA3C-118F-4EEF-AF4F-CA113980527E}" srcId="{BD6F5206-B10E-4617-8F5E-3FD2E0946359}" destId="{726A4F33-14E5-45FF-B41E-F94D8CD9C72A}" srcOrd="2" destOrd="0" parTransId="{B7741D46-1F8E-4A77-A7BA-38A77B1D88F7}" sibTransId="{75B780A5-9816-4440-9936-4860340AE0EE}"/>
    <dgm:cxn modelId="{8BF9E435-F52B-4F52-A377-77E47F0B5D3D}" type="presOf" srcId="{BD6F5206-B10E-4617-8F5E-3FD2E0946359}" destId="{A14CABDC-C2EF-4456-8ADC-6FE21D20803D}" srcOrd="0" destOrd="0" presId="urn:microsoft.com/office/officeart/2005/8/layout/cycle3"/>
    <dgm:cxn modelId="{B2C75B4D-DA95-4621-BE54-89DBAF026191}" type="presOf" srcId="{726A4F33-14E5-45FF-B41E-F94D8CD9C72A}" destId="{1AF170B0-23DC-4F49-8556-25876E692194}" srcOrd="0" destOrd="0" presId="urn:microsoft.com/office/officeart/2005/8/layout/cycle3"/>
    <dgm:cxn modelId="{FBA3A9F8-00CB-4932-BE53-01BC1075CFBA}" type="presParOf" srcId="{A14CABDC-C2EF-4456-8ADC-6FE21D20803D}" destId="{23073D18-885E-4EE3-903A-FE485FDD7B01}" srcOrd="0" destOrd="0" presId="urn:microsoft.com/office/officeart/2005/8/layout/cycle3"/>
    <dgm:cxn modelId="{DF737841-DB8A-48AA-9847-1F2BF2578BAE}" type="presParOf" srcId="{23073D18-885E-4EE3-903A-FE485FDD7B01}" destId="{BD892763-ED0E-4F79-9B07-01790D5B43CB}" srcOrd="0" destOrd="0" presId="urn:microsoft.com/office/officeart/2005/8/layout/cycle3"/>
    <dgm:cxn modelId="{1E74752F-924F-4D69-B972-85621B984878}" type="presParOf" srcId="{23073D18-885E-4EE3-903A-FE485FDD7B01}" destId="{F115F1C4-BDD8-44CF-BEB8-9586A1EB2E41}" srcOrd="1" destOrd="0" presId="urn:microsoft.com/office/officeart/2005/8/layout/cycle3"/>
    <dgm:cxn modelId="{874FF11E-7B77-49AB-BC57-16A2A14488F4}" type="presParOf" srcId="{23073D18-885E-4EE3-903A-FE485FDD7B01}" destId="{DA7B3F1A-1E7E-4EF5-90D6-02D678EDE285}" srcOrd="2" destOrd="0" presId="urn:microsoft.com/office/officeart/2005/8/layout/cycle3"/>
    <dgm:cxn modelId="{9CF7279E-EC13-4A0B-84F8-F485D32A1B77}" type="presParOf" srcId="{23073D18-885E-4EE3-903A-FE485FDD7B01}" destId="{1AF170B0-23DC-4F49-8556-25876E692194}" srcOrd="3" destOrd="0" presId="urn:microsoft.com/office/officeart/2005/8/layout/cycle3"/>
    <dgm:cxn modelId="{10AD4705-AF4D-4DE3-B2CB-6F7796FB58FE}" type="presParOf" srcId="{23073D18-885E-4EE3-903A-FE485FDD7B01}" destId="{3CECEC77-FCD6-4279-9187-EF667179480B}" srcOrd="4" destOrd="0" presId="urn:microsoft.com/office/officeart/2005/8/layout/cycle3"/>
    <dgm:cxn modelId="{7F481E99-403E-4442-BBB1-5F8BD247F8EE}" type="presParOf" srcId="{23073D18-885E-4EE3-903A-FE485FDD7B01}" destId="{87632D26-B34E-4463-8776-DA1BCD4E75FB}" srcOrd="5" destOrd="0" presId="urn:microsoft.com/office/officeart/2005/8/layout/cycle3"/>
    <dgm:cxn modelId="{1D7A25E1-C7C9-46A1-BF98-C8554B043BF9}" type="presParOf" srcId="{23073D18-885E-4EE3-903A-FE485FDD7B01}" destId="{71885C57-3289-4896-97B6-F159428BD1F7}" srcOrd="6" destOrd="0" presId="urn:microsoft.com/office/officeart/2005/8/layout/cycle3"/>
  </dgm:cxnLst>
  <dgm:bg>
    <a:solidFill>
      <a:schemeClr val="bg1"/>
    </a:solidFill>
  </dgm:bg>
  <dgm:whole>
    <a:ln>
      <a:noFill/>
    </a:ln>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D6F5206-B10E-4617-8F5E-3FD2E0946359}"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GB"/>
        </a:p>
      </dgm:t>
    </dgm:pt>
    <dgm:pt modelId="{8F2F11C2-EC23-4FC3-B9E8-8CB47E2DB117}">
      <dgm:prSet phldrT="[Text]"/>
      <dgm:spPr/>
      <dgm:t>
        <a:bodyPr/>
        <a:lstStyle/>
        <a:p>
          <a:r>
            <a:rPr lang="en-US" dirty="0" smtClean="0"/>
            <a:t>Identify Problems and Opportunities</a:t>
          </a:r>
          <a:endParaRPr lang="en-GB" dirty="0"/>
        </a:p>
      </dgm:t>
    </dgm:pt>
    <dgm:pt modelId="{FDC510D6-4113-45B0-BA2C-7D49DC39CF85}" type="parTrans" cxnId="{65D611A4-824A-4181-8AE3-92A4D9689CBB}">
      <dgm:prSet/>
      <dgm:spPr/>
      <dgm:t>
        <a:bodyPr/>
        <a:lstStyle/>
        <a:p>
          <a:endParaRPr lang="en-GB"/>
        </a:p>
      </dgm:t>
    </dgm:pt>
    <dgm:pt modelId="{C47848E5-669D-4892-BDA5-7C5AD52CDDD9}" type="sibTrans" cxnId="{65D611A4-824A-4181-8AE3-92A4D9689CBB}">
      <dgm:prSet/>
      <dgm:spPr/>
      <dgm:t>
        <a:bodyPr/>
        <a:lstStyle/>
        <a:p>
          <a:endParaRPr lang="en-GB"/>
        </a:p>
      </dgm:t>
    </dgm:pt>
    <dgm:pt modelId="{65C945EE-641E-47AE-83AE-960F9B18CEDD}">
      <dgm:prSet phldrT="[Text]"/>
      <dgm:spPr/>
      <dgm:t>
        <a:bodyPr/>
        <a:lstStyle/>
        <a:p>
          <a:r>
            <a:rPr lang="en-US" dirty="0" smtClean="0"/>
            <a:t>Vulnerability Assessment: Inventory and forecast conditions</a:t>
          </a:r>
          <a:endParaRPr lang="en-GB" dirty="0"/>
        </a:p>
      </dgm:t>
    </dgm:pt>
    <dgm:pt modelId="{AE524D1F-3CF8-4D93-8403-2019516BC1C4}" type="parTrans" cxnId="{15C54A96-F4D1-4BC4-971C-19CEFC78888A}">
      <dgm:prSet/>
      <dgm:spPr/>
      <dgm:t>
        <a:bodyPr/>
        <a:lstStyle/>
        <a:p>
          <a:endParaRPr lang="en-GB"/>
        </a:p>
      </dgm:t>
    </dgm:pt>
    <dgm:pt modelId="{D77D4774-505E-4713-AA6E-7DF0D73BBA64}" type="sibTrans" cxnId="{15C54A96-F4D1-4BC4-971C-19CEFC78888A}">
      <dgm:prSet/>
      <dgm:spPr/>
      <dgm:t>
        <a:bodyPr/>
        <a:lstStyle/>
        <a:p>
          <a:endParaRPr lang="en-GB"/>
        </a:p>
      </dgm:t>
    </dgm:pt>
    <dgm:pt modelId="{726A4F33-14E5-45FF-B41E-F94D8CD9C72A}">
      <dgm:prSet phldrT="[Text]"/>
      <dgm:spPr/>
      <dgm:t>
        <a:bodyPr/>
        <a:lstStyle/>
        <a:p>
          <a:r>
            <a:rPr lang="en-US" dirty="0" smtClean="0"/>
            <a:t>Formulate alternative plans</a:t>
          </a:r>
          <a:endParaRPr lang="en-GB" dirty="0"/>
        </a:p>
      </dgm:t>
    </dgm:pt>
    <dgm:pt modelId="{B7741D46-1F8E-4A77-A7BA-38A77B1D88F7}" type="parTrans" cxnId="{6846FA3C-118F-4EEF-AF4F-CA113980527E}">
      <dgm:prSet/>
      <dgm:spPr/>
      <dgm:t>
        <a:bodyPr/>
        <a:lstStyle/>
        <a:p>
          <a:endParaRPr lang="en-GB"/>
        </a:p>
      </dgm:t>
    </dgm:pt>
    <dgm:pt modelId="{75B780A5-9816-4440-9936-4860340AE0EE}" type="sibTrans" cxnId="{6846FA3C-118F-4EEF-AF4F-CA113980527E}">
      <dgm:prSet/>
      <dgm:spPr/>
      <dgm:t>
        <a:bodyPr/>
        <a:lstStyle/>
        <a:p>
          <a:endParaRPr lang="en-GB"/>
        </a:p>
      </dgm:t>
    </dgm:pt>
    <dgm:pt modelId="{62CA1917-9ED0-4CD2-ABAE-0FF6F5AA707A}">
      <dgm:prSet phldrT="[Text]"/>
      <dgm:spPr/>
      <dgm:t>
        <a:bodyPr/>
        <a:lstStyle/>
        <a:p>
          <a:r>
            <a:rPr lang="en-US" dirty="0" smtClean="0"/>
            <a:t>Evaluate alternative plans</a:t>
          </a:r>
          <a:endParaRPr lang="en-GB" dirty="0"/>
        </a:p>
      </dgm:t>
    </dgm:pt>
    <dgm:pt modelId="{3403B230-4CB6-41F5-BB29-4C979622C197}" type="parTrans" cxnId="{49C221D1-92D5-4E6C-B00D-9C5926B28DEC}">
      <dgm:prSet/>
      <dgm:spPr/>
      <dgm:t>
        <a:bodyPr/>
        <a:lstStyle/>
        <a:p>
          <a:endParaRPr lang="en-GB"/>
        </a:p>
      </dgm:t>
    </dgm:pt>
    <dgm:pt modelId="{1A2D621D-3A4B-4206-9048-BE4E4747BA92}" type="sibTrans" cxnId="{49C221D1-92D5-4E6C-B00D-9C5926B28DEC}">
      <dgm:prSet/>
      <dgm:spPr/>
      <dgm:t>
        <a:bodyPr/>
        <a:lstStyle/>
        <a:p>
          <a:endParaRPr lang="en-GB"/>
        </a:p>
      </dgm:t>
    </dgm:pt>
    <dgm:pt modelId="{710F194D-3187-43F1-8586-B0070FB61B93}">
      <dgm:prSet phldrT="[Text]"/>
      <dgm:spPr/>
      <dgm:t>
        <a:bodyPr/>
        <a:lstStyle/>
        <a:p>
          <a:r>
            <a:rPr lang="en-US" dirty="0" smtClean="0"/>
            <a:t>Compare alternative plans</a:t>
          </a:r>
          <a:endParaRPr lang="en-GB" dirty="0"/>
        </a:p>
      </dgm:t>
    </dgm:pt>
    <dgm:pt modelId="{6D258782-FC68-49DD-B8C2-A9F2DC23162E}" type="parTrans" cxnId="{A3C9BD56-6853-469D-88D3-A7DD65FE47CB}">
      <dgm:prSet/>
      <dgm:spPr/>
      <dgm:t>
        <a:bodyPr/>
        <a:lstStyle/>
        <a:p>
          <a:endParaRPr lang="en-GB"/>
        </a:p>
      </dgm:t>
    </dgm:pt>
    <dgm:pt modelId="{CC8117BB-EE1C-4B8B-B7D7-900F8C128157}" type="sibTrans" cxnId="{A3C9BD56-6853-469D-88D3-A7DD65FE47CB}">
      <dgm:prSet/>
      <dgm:spPr/>
      <dgm:t>
        <a:bodyPr/>
        <a:lstStyle/>
        <a:p>
          <a:endParaRPr lang="en-GB"/>
        </a:p>
      </dgm:t>
    </dgm:pt>
    <dgm:pt modelId="{19BC2F9D-EAFB-4430-AEB3-007F62EE8F9F}">
      <dgm:prSet phldrT="[Text]"/>
      <dgm:spPr/>
      <dgm:t>
        <a:bodyPr/>
        <a:lstStyle/>
        <a:p>
          <a:r>
            <a:rPr lang="en-US" dirty="0" smtClean="0"/>
            <a:t>Select alternative plan</a:t>
          </a:r>
          <a:endParaRPr lang="en-GB" dirty="0"/>
        </a:p>
      </dgm:t>
    </dgm:pt>
    <dgm:pt modelId="{66039EDB-7608-4BD1-9036-67C9497FAEE2}" type="parTrans" cxnId="{077F4F49-669B-4852-BFED-A994C2871DE2}">
      <dgm:prSet/>
      <dgm:spPr/>
      <dgm:t>
        <a:bodyPr/>
        <a:lstStyle/>
        <a:p>
          <a:endParaRPr lang="en-GB"/>
        </a:p>
      </dgm:t>
    </dgm:pt>
    <dgm:pt modelId="{4CFA494F-873F-41F8-B514-31651888EA1F}" type="sibTrans" cxnId="{077F4F49-669B-4852-BFED-A994C2871DE2}">
      <dgm:prSet/>
      <dgm:spPr/>
      <dgm:t>
        <a:bodyPr/>
        <a:lstStyle/>
        <a:p>
          <a:endParaRPr lang="en-GB"/>
        </a:p>
      </dgm:t>
    </dgm:pt>
    <dgm:pt modelId="{A14CABDC-C2EF-4456-8ADC-6FE21D20803D}" type="pres">
      <dgm:prSet presAssocID="{BD6F5206-B10E-4617-8F5E-3FD2E0946359}" presName="Name0" presStyleCnt="0">
        <dgm:presLayoutVars>
          <dgm:dir/>
          <dgm:resizeHandles val="exact"/>
        </dgm:presLayoutVars>
      </dgm:prSet>
      <dgm:spPr/>
      <dgm:t>
        <a:bodyPr/>
        <a:lstStyle/>
        <a:p>
          <a:endParaRPr lang="en-GB"/>
        </a:p>
      </dgm:t>
    </dgm:pt>
    <dgm:pt modelId="{23073D18-885E-4EE3-903A-FE485FDD7B01}" type="pres">
      <dgm:prSet presAssocID="{BD6F5206-B10E-4617-8F5E-3FD2E0946359}" presName="cycle" presStyleCnt="0"/>
      <dgm:spPr/>
    </dgm:pt>
    <dgm:pt modelId="{BD892763-ED0E-4F79-9B07-01790D5B43CB}" type="pres">
      <dgm:prSet presAssocID="{8F2F11C2-EC23-4FC3-B9E8-8CB47E2DB117}" presName="nodeFirstNode" presStyleLbl="node1" presStyleIdx="0" presStyleCnt="6">
        <dgm:presLayoutVars>
          <dgm:bulletEnabled val="1"/>
        </dgm:presLayoutVars>
      </dgm:prSet>
      <dgm:spPr/>
      <dgm:t>
        <a:bodyPr/>
        <a:lstStyle/>
        <a:p>
          <a:endParaRPr lang="en-GB"/>
        </a:p>
      </dgm:t>
    </dgm:pt>
    <dgm:pt modelId="{F115F1C4-BDD8-44CF-BEB8-9586A1EB2E41}" type="pres">
      <dgm:prSet presAssocID="{C47848E5-669D-4892-BDA5-7C5AD52CDDD9}" presName="sibTransFirstNode" presStyleLbl="bgShp" presStyleIdx="0" presStyleCnt="1"/>
      <dgm:spPr/>
      <dgm:t>
        <a:bodyPr/>
        <a:lstStyle/>
        <a:p>
          <a:endParaRPr lang="en-GB"/>
        </a:p>
      </dgm:t>
    </dgm:pt>
    <dgm:pt modelId="{DA7B3F1A-1E7E-4EF5-90D6-02D678EDE285}" type="pres">
      <dgm:prSet presAssocID="{65C945EE-641E-47AE-83AE-960F9B18CEDD}" presName="nodeFollowingNodes" presStyleLbl="node1" presStyleIdx="1" presStyleCnt="6">
        <dgm:presLayoutVars>
          <dgm:bulletEnabled val="1"/>
        </dgm:presLayoutVars>
      </dgm:prSet>
      <dgm:spPr/>
      <dgm:t>
        <a:bodyPr/>
        <a:lstStyle/>
        <a:p>
          <a:endParaRPr lang="en-GB"/>
        </a:p>
      </dgm:t>
    </dgm:pt>
    <dgm:pt modelId="{1AF170B0-23DC-4F49-8556-25876E692194}" type="pres">
      <dgm:prSet presAssocID="{726A4F33-14E5-45FF-B41E-F94D8CD9C72A}" presName="nodeFollowingNodes" presStyleLbl="node1" presStyleIdx="2" presStyleCnt="6">
        <dgm:presLayoutVars>
          <dgm:bulletEnabled val="1"/>
        </dgm:presLayoutVars>
      </dgm:prSet>
      <dgm:spPr/>
      <dgm:t>
        <a:bodyPr/>
        <a:lstStyle/>
        <a:p>
          <a:endParaRPr lang="en-GB"/>
        </a:p>
      </dgm:t>
    </dgm:pt>
    <dgm:pt modelId="{3CECEC77-FCD6-4279-9187-EF667179480B}" type="pres">
      <dgm:prSet presAssocID="{62CA1917-9ED0-4CD2-ABAE-0FF6F5AA707A}" presName="nodeFollowingNodes" presStyleLbl="node1" presStyleIdx="3" presStyleCnt="6">
        <dgm:presLayoutVars>
          <dgm:bulletEnabled val="1"/>
        </dgm:presLayoutVars>
      </dgm:prSet>
      <dgm:spPr/>
      <dgm:t>
        <a:bodyPr/>
        <a:lstStyle/>
        <a:p>
          <a:endParaRPr lang="en-GB"/>
        </a:p>
      </dgm:t>
    </dgm:pt>
    <dgm:pt modelId="{87632D26-B34E-4463-8776-DA1BCD4E75FB}" type="pres">
      <dgm:prSet presAssocID="{710F194D-3187-43F1-8586-B0070FB61B93}" presName="nodeFollowingNodes" presStyleLbl="node1" presStyleIdx="4" presStyleCnt="6">
        <dgm:presLayoutVars>
          <dgm:bulletEnabled val="1"/>
        </dgm:presLayoutVars>
      </dgm:prSet>
      <dgm:spPr/>
      <dgm:t>
        <a:bodyPr/>
        <a:lstStyle/>
        <a:p>
          <a:endParaRPr lang="en-GB"/>
        </a:p>
      </dgm:t>
    </dgm:pt>
    <dgm:pt modelId="{71885C57-3289-4896-97B6-F159428BD1F7}" type="pres">
      <dgm:prSet presAssocID="{19BC2F9D-EAFB-4430-AEB3-007F62EE8F9F}" presName="nodeFollowingNodes" presStyleLbl="node1" presStyleIdx="5" presStyleCnt="6">
        <dgm:presLayoutVars>
          <dgm:bulletEnabled val="1"/>
        </dgm:presLayoutVars>
      </dgm:prSet>
      <dgm:spPr/>
      <dgm:t>
        <a:bodyPr/>
        <a:lstStyle/>
        <a:p>
          <a:endParaRPr lang="en-GB"/>
        </a:p>
      </dgm:t>
    </dgm:pt>
  </dgm:ptLst>
  <dgm:cxnLst>
    <dgm:cxn modelId="{65D611A4-824A-4181-8AE3-92A4D9689CBB}" srcId="{BD6F5206-B10E-4617-8F5E-3FD2E0946359}" destId="{8F2F11C2-EC23-4FC3-B9E8-8CB47E2DB117}" srcOrd="0" destOrd="0" parTransId="{FDC510D6-4113-45B0-BA2C-7D49DC39CF85}" sibTransId="{C47848E5-669D-4892-BDA5-7C5AD52CDDD9}"/>
    <dgm:cxn modelId="{64264799-9914-41E0-A202-195248436675}" type="presOf" srcId="{62CA1917-9ED0-4CD2-ABAE-0FF6F5AA707A}" destId="{3CECEC77-FCD6-4279-9187-EF667179480B}" srcOrd="0" destOrd="0" presId="urn:microsoft.com/office/officeart/2005/8/layout/cycle3"/>
    <dgm:cxn modelId="{4D880E47-77B9-45F0-BDA0-E68C77A1CCCC}" type="presOf" srcId="{710F194D-3187-43F1-8586-B0070FB61B93}" destId="{87632D26-B34E-4463-8776-DA1BCD4E75FB}" srcOrd="0" destOrd="0" presId="urn:microsoft.com/office/officeart/2005/8/layout/cycle3"/>
    <dgm:cxn modelId="{EA1801C9-C01D-4ABE-89D4-7347EE635DDE}" type="presOf" srcId="{726A4F33-14E5-45FF-B41E-F94D8CD9C72A}" destId="{1AF170B0-23DC-4F49-8556-25876E692194}" srcOrd="0" destOrd="0" presId="urn:microsoft.com/office/officeart/2005/8/layout/cycle3"/>
    <dgm:cxn modelId="{D2918E42-7142-4657-A9C8-B43B53ED07ED}" type="presOf" srcId="{19BC2F9D-EAFB-4430-AEB3-007F62EE8F9F}" destId="{71885C57-3289-4896-97B6-F159428BD1F7}" srcOrd="0" destOrd="0" presId="urn:microsoft.com/office/officeart/2005/8/layout/cycle3"/>
    <dgm:cxn modelId="{ACB177E9-EF58-4E10-A322-C69DA29B021B}" type="presOf" srcId="{65C945EE-641E-47AE-83AE-960F9B18CEDD}" destId="{DA7B3F1A-1E7E-4EF5-90D6-02D678EDE285}" srcOrd="0" destOrd="0" presId="urn:microsoft.com/office/officeart/2005/8/layout/cycle3"/>
    <dgm:cxn modelId="{B9D21FA0-7DA4-4E3B-B21A-3B5F7816F546}" type="presOf" srcId="{BD6F5206-B10E-4617-8F5E-3FD2E0946359}" destId="{A14CABDC-C2EF-4456-8ADC-6FE21D20803D}" srcOrd="0" destOrd="0" presId="urn:microsoft.com/office/officeart/2005/8/layout/cycle3"/>
    <dgm:cxn modelId="{9B8732D8-4556-4C51-BEAB-0EF5F6F0F133}" type="presOf" srcId="{8F2F11C2-EC23-4FC3-B9E8-8CB47E2DB117}" destId="{BD892763-ED0E-4F79-9B07-01790D5B43CB}" srcOrd="0" destOrd="0" presId="urn:microsoft.com/office/officeart/2005/8/layout/cycle3"/>
    <dgm:cxn modelId="{4F96E6A7-9AA0-4E24-91B0-6AED36AA428D}" type="presOf" srcId="{C47848E5-669D-4892-BDA5-7C5AD52CDDD9}" destId="{F115F1C4-BDD8-44CF-BEB8-9586A1EB2E41}" srcOrd="0" destOrd="0" presId="urn:microsoft.com/office/officeart/2005/8/layout/cycle3"/>
    <dgm:cxn modelId="{15C54A96-F4D1-4BC4-971C-19CEFC78888A}" srcId="{BD6F5206-B10E-4617-8F5E-3FD2E0946359}" destId="{65C945EE-641E-47AE-83AE-960F9B18CEDD}" srcOrd="1" destOrd="0" parTransId="{AE524D1F-3CF8-4D93-8403-2019516BC1C4}" sibTransId="{D77D4774-505E-4713-AA6E-7DF0D73BBA64}"/>
    <dgm:cxn modelId="{077F4F49-669B-4852-BFED-A994C2871DE2}" srcId="{BD6F5206-B10E-4617-8F5E-3FD2E0946359}" destId="{19BC2F9D-EAFB-4430-AEB3-007F62EE8F9F}" srcOrd="5" destOrd="0" parTransId="{66039EDB-7608-4BD1-9036-67C9497FAEE2}" sibTransId="{4CFA494F-873F-41F8-B514-31651888EA1F}"/>
    <dgm:cxn modelId="{A3C9BD56-6853-469D-88D3-A7DD65FE47CB}" srcId="{BD6F5206-B10E-4617-8F5E-3FD2E0946359}" destId="{710F194D-3187-43F1-8586-B0070FB61B93}" srcOrd="4" destOrd="0" parTransId="{6D258782-FC68-49DD-B8C2-A9F2DC23162E}" sibTransId="{CC8117BB-EE1C-4B8B-B7D7-900F8C128157}"/>
    <dgm:cxn modelId="{49C221D1-92D5-4E6C-B00D-9C5926B28DEC}" srcId="{BD6F5206-B10E-4617-8F5E-3FD2E0946359}" destId="{62CA1917-9ED0-4CD2-ABAE-0FF6F5AA707A}" srcOrd="3" destOrd="0" parTransId="{3403B230-4CB6-41F5-BB29-4C979622C197}" sibTransId="{1A2D621D-3A4B-4206-9048-BE4E4747BA92}"/>
    <dgm:cxn modelId="{6846FA3C-118F-4EEF-AF4F-CA113980527E}" srcId="{BD6F5206-B10E-4617-8F5E-3FD2E0946359}" destId="{726A4F33-14E5-45FF-B41E-F94D8CD9C72A}" srcOrd="2" destOrd="0" parTransId="{B7741D46-1F8E-4A77-A7BA-38A77B1D88F7}" sibTransId="{75B780A5-9816-4440-9936-4860340AE0EE}"/>
    <dgm:cxn modelId="{1AFDBEA7-7ECC-438B-9F1A-F6BED0DBB6B2}" type="presParOf" srcId="{A14CABDC-C2EF-4456-8ADC-6FE21D20803D}" destId="{23073D18-885E-4EE3-903A-FE485FDD7B01}" srcOrd="0" destOrd="0" presId="urn:microsoft.com/office/officeart/2005/8/layout/cycle3"/>
    <dgm:cxn modelId="{8CBF2AA0-74A9-45A6-B7F3-6EC8C26472BA}" type="presParOf" srcId="{23073D18-885E-4EE3-903A-FE485FDD7B01}" destId="{BD892763-ED0E-4F79-9B07-01790D5B43CB}" srcOrd="0" destOrd="0" presId="urn:microsoft.com/office/officeart/2005/8/layout/cycle3"/>
    <dgm:cxn modelId="{67EEFADE-1C06-4ABD-9B2A-25E469683A31}" type="presParOf" srcId="{23073D18-885E-4EE3-903A-FE485FDD7B01}" destId="{F115F1C4-BDD8-44CF-BEB8-9586A1EB2E41}" srcOrd="1" destOrd="0" presId="urn:microsoft.com/office/officeart/2005/8/layout/cycle3"/>
    <dgm:cxn modelId="{3C24347E-A557-4965-9D5C-82B9C8597FAB}" type="presParOf" srcId="{23073D18-885E-4EE3-903A-FE485FDD7B01}" destId="{DA7B3F1A-1E7E-4EF5-90D6-02D678EDE285}" srcOrd="2" destOrd="0" presId="urn:microsoft.com/office/officeart/2005/8/layout/cycle3"/>
    <dgm:cxn modelId="{ADBFE2A8-3D03-4F89-B197-CBBFAFAEDA90}" type="presParOf" srcId="{23073D18-885E-4EE3-903A-FE485FDD7B01}" destId="{1AF170B0-23DC-4F49-8556-25876E692194}" srcOrd="3" destOrd="0" presId="urn:microsoft.com/office/officeart/2005/8/layout/cycle3"/>
    <dgm:cxn modelId="{280F13BF-17C9-4CA4-95FB-347AEA1292FC}" type="presParOf" srcId="{23073D18-885E-4EE3-903A-FE485FDD7B01}" destId="{3CECEC77-FCD6-4279-9187-EF667179480B}" srcOrd="4" destOrd="0" presId="urn:microsoft.com/office/officeart/2005/8/layout/cycle3"/>
    <dgm:cxn modelId="{D227D04F-1B8E-4B2A-B02B-E13D840CEE24}" type="presParOf" srcId="{23073D18-885E-4EE3-903A-FE485FDD7B01}" destId="{87632D26-B34E-4463-8776-DA1BCD4E75FB}" srcOrd="5" destOrd="0" presId="urn:microsoft.com/office/officeart/2005/8/layout/cycle3"/>
    <dgm:cxn modelId="{D7C8DB4D-3DA1-4E06-9AD6-93FD1085C5CA}" type="presParOf" srcId="{23073D18-885E-4EE3-903A-FE485FDD7B01}" destId="{71885C57-3289-4896-97B6-F159428BD1F7}" srcOrd="6" destOrd="0" presId="urn:microsoft.com/office/officeart/2005/8/layout/cycle3"/>
  </dgm:cxnLst>
  <dgm:bg>
    <a:solidFill>
      <a:schemeClr val="bg1"/>
    </a:solidFill>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52DEF55-DD3C-499D-B399-952A7AD59269}" type="doc">
      <dgm:prSet loTypeId="urn:microsoft.com/office/officeart/2005/8/layout/arrow2" loCatId="process" qsTypeId="urn:microsoft.com/office/officeart/2005/8/quickstyle/3d9" qsCatId="3D" csTypeId="urn:microsoft.com/office/officeart/2005/8/colors/accent1_2" csCatId="accent1" phldr="1"/>
      <dgm:spPr/>
      <dgm:t>
        <a:bodyPr/>
        <a:lstStyle/>
        <a:p>
          <a:endParaRPr lang="en-GB"/>
        </a:p>
      </dgm:t>
    </dgm:pt>
    <dgm:pt modelId="{303F9DBC-3701-4AAB-A88C-FED19E166ABD}">
      <dgm:prSet phldrT="[Text]" custT="1"/>
      <dgm:spPr/>
      <dgm:t>
        <a:bodyPr/>
        <a:lstStyle/>
        <a:p>
          <a:r>
            <a:rPr lang="en-US" sz="2400" dirty="0" smtClean="0"/>
            <a:t>Guidance Manual</a:t>
          </a:r>
          <a:endParaRPr lang="en-GB" sz="2400" dirty="0"/>
        </a:p>
      </dgm:t>
    </dgm:pt>
    <dgm:pt modelId="{26A79633-51BB-4F66-9B1F-5848324FD19D}" type="parTrans" cxnId="{75531ADC-799C-4208-97CE-5EA7175DD495}">
      <dgm:prSet/>
      <dgm:spPr/>
      <dgm:t>
        <a:bodyPr/>
        <a:lstStyle/>
        <a:p>
          <a:endParaRPr lang="en-GB" sz="6000"/>
        </a:p>
      </dgm:t>
    </dgm:pt>
    <dgm:pt modelId="{45B2B1FB-F2F2-4D4A-84C1-A6ADBD7EB5FA}" type="sibTrans" cxnId="{75531ADC-799C-4208-97CE-5EA7175DD495}">
      <dgm:prSet/>
      <dgm:spPr/>
      <dgm:t>
        <a:bodyPr/>
        <a:lstStyle/>
        <a:p>
          <a:endParaRPr lang="en-GB" sz="6000"/>
        </a:p>
      </dgm:t>
    </dgm:pt>
    <dgm:pt modelId="{246BE8A6-9857-4536-B453-4F737298E241}">
      <dgm:prSet custT="1"/>
      <dgm:spPr/>
      <dgm:t>
        <a:bodyPr/>
        <a:lstStyle/>
        <a:p>
          <a:r>
            <a:rPr lang="en-US" sz="2400" dirty="0" smtClean="0"/>
            <a:t>Community of Practice</a:t>
          </a:r>
        </a:p>
      </dgm:t>
    </dgm:pt>
    <dgm:pt modelId="{3B2AA8AC-971F-4565-823F-9F982F4F7849}" type="parTrans" cxnId="{4D812EDB-1C4F-4C5C-87D6-E8B487CA7B40}">
      <dgm:prSet/>
      <dgm:spPr/>
      <dgm:t>
        <a:bodyPr/>
        <a:lstStyle/>
        <a:p>
          <a:endParaRPr lang="en-GB" sz="6000"/>
        </a:p>
      </dgm:t>
    </dgm:pt>
    <dgm:pt modelId="{64DF0C16-9925-4D3B-BCCC-2A4F47AFE1E1}" type="sibTrans" cxnId="{4D812EDB-1C4F-4C5C-87D6-E8B487CA7B40}">
      <dgm:prSet/>
      <dgm:spPr/>
      <dgm:t>
        <a:bodyPr/>
        <a:lstStyle/>
        <a:p>
          <a:endParaRPr lang="en-GB" sz="6000"/>
        </a:p>
      </dgm:t>
    </dgm:pt>
    <dgm:pt modelId="{B357324F-284D-41BC-876D-63BC2300807A}">
      <dgm:prSet custT="1"/>
      <dgm:spPr/>
      <dgm:t>
        <a:bodyPr/>
        <a:lstStyle/>
        <a:p>
          <a:r>
            <a:rPr lang="en-US" sz="1600" dirty="0" smtClean="0"/>
            <a:t>Continue to revise and improve approach</a:t>
          </a:r>
        </a:p>
      </dgm:t>
    </dgm:pt>
    <dgm:pt modelId="{7869A7F1-5684-4084-A1FA-FF5CDB0D0B2C}" type="parTrans" cxnId="{8840AA07-104F-4CE6-9847-2B23AE660D27}">
      <dgm:prSet/>
      <dgm:spPr/>
      <dgm:t>
        <a:bodyPr/>
        <a:lstStyle/>
        <a:p>
          <a:endParaRPr lang="en-GB" sz="6000"/>
        </a:p>
      </dgm:t>
    </dgm:pt>
    <dgm:pt modelId="{86D584C3-B6EE-4D83-8B73-509718047D61}" type="sibTrans" cxnId="{8840AA07-104F-4CE6-9847-2B23AE660D27}">
      <dgm:prSet/>
      <dgm:spPr/>
      <dgm:t>
        <a:bodyPr/>
        <a:lstStyle/>
        <a:p>
          <a:endParaRPr lang="en-GB" sz="6000"/>
        </a:p>
      </dgm:t>
    </dgm:pt>
    <dgm:pt modelId="{9037B5D4-C9B7-4D14-9A76-C24425047B98}">
      <dgm:prSet custT="1"/>
      <dgm:spPr/>
      <dgm:t>
        <a:bodyPr/>
        <a:lstStyle/>
        <a:p>
          <a:r>
            <a:rPr lang="en-US" sz="1600" dirty="0" smtClean="0"/>
            <a:t>Specific area : Assessment of available climate information</a:t>
          </a:r>
        </a:p>
      </dgm:t>
    </dgm:pt>
    <dgm:pt modelId="{F18263ED-7E35-4294-9ED8-6A6A417B80DF}" type="parTrans" cxnId="{E2D1C3DC-62DC-4A5F-8212-0950C7B19B14}">
      <dgm:prSet/>
      <dgm:spPr/>
      <dgm:t>
        <a:bodyPr/>
        <a:lstStyle/>
        <a:p>
          <a:endParaRPr lang="en-GB" sz="6000"/>
        </a:p>
      </dgm:t>
    </dgm:pt>
    <dgm:pt modelId="{C20FE36D-F153-4E49-9108-29AC8F4F89FA}" type="sibTrans" cxnId="{E2D1C3DC-62DC-4A5F-8212-0950C7B19B14}">
      <dgm:prSet/>
      <dgm:spPr/>
      <dgm:t>
        <a:bodyPr/>
        <a:lstStyle/>
        <a:p>
          <a:endParaRPr lang="en-GB" sz="6000"/>
        </a:p>
      </dgm:t>
    </dgm:pt>
    <dgm:pt modelId="{CC8AA276-9C3C-462E-8359-8519463178DD}">
      <dgm:prSet phldrT="[Text]" custT="1"/>
      <dgm:spPr/>
      <dgm:t>
        <a:bodyPr/>
        <a:lstStyle/>
        <a:p>
          <a:r>
            <a:rPr lang="en-US" sz="1600" dirty="0" smtClean="0"/>
            <a:t>Developed by USACE, U. Mass and </a:t>
          </a:r>
          <a:r>
            <a:rPr lang="en-US" sz="1600" dirty="0" err="1" smtClean="0"/>
            <a:t>Deltares</a:t>
          </a:r>
          <a:endParaRPr lang="en-GB" sz="1600" dirty="0"/>
        </a:p>
      </dgm:t>
    </dgm:pt>
    <dgm:pt modelId="{987E3E5C-D9F0-4C33-9993-EC0C41004F98}" type="parTrans" cxnId="{AE54161D-1BC0-4E68-A389-944711EAF962}">
      <dgm:prSet/>
      <dgm:spPr/>
      <dgm:t>
        <a:bodyPr/>
        <a:lstStyle/>
        <a:p>
          <a:endParaRPr lang="en-GB" sz="6000"/>
        </a:p>
      </dgm:t>
    </dgm:pt>
    <dgm:pt modelId="{9E9A6BAB-133F-45F3-926A-9E5A4C2B1974}" type="sibTrans" cxnId="{AE54161D-1BC0-4E68-A389-944711EAF962}">
      <dgm:prSet/>
      <dgm:spPr/>
      <dgm:t>
        <a:bodyPr/>
        <a:lstStyle/>
        <a:p>
          <a:endParaRPr lang="en-GB" sz="6000"/>
        </a:p>
      </dgm:t>
    </dgm:pt>
    <dgm:pt modelId="{33106D7A-EB53-4E2F-972E-307A739FD5F4}">
      <dgm:prSet phldrT="[Text]" custT="1"/>
      <dgm:spPr/>
      <dgm:t>
        <a:bodyPr/>
        <a:lstStyle/>
        <a:p>
          <a:r>
            <a:rPr lang="en-US" sz="1600" dirty="0" smtClean="0"/>
            <a:t>Expected Publication Date: Summer 2016</a:t>
          </a:r>
          <a:endParaRPr lang="en-GB" sz="1600" dirty="0"/>
        </a:p>
      </dgm:t>
    </dgm:pt>
    <dgm:pt modelId="{F48491B1-8CA7-4BD4-BD3F-E26BF0EBA86E}" type="parTrans" cxnId="{7B07D987-B753-474F-AF9F-44BE4FB93868}">
      <dgm:prSet/>
      <dgm:spPr/>
      <dgm:t>
        <a:bodyPr/>
        <a:lstStyle/>
        <a:p>
          <a:endParaRPr lang="en-GB" sz="6000"/>
        </a:p>
      </dgm:t>
    </dgm:pt>
    <dgm:pt modelId="{95193FC5-0A4C-412C-8580-307820A6C9B5}" type="sibTrans" cxnId="{7B07D987-B753-474F-AF9F-44BE4FB93868}">
      <dgm:prSet/>
      <dgm:spPr/>
      <dgm:t>
        <a:bodyPr/>
        <a:lstStyle/>
        <a:p>
          <a:endParaRPr lang="en-GB" sz="6000"/>
        </a:p>
      </dgm:t>
    </dgm:pt>
    <dgm:pt modelId="{6C791EC4-5515-4061-A2B9-B9706EF8B121}">
      <dgm:prSet custT="1"/>
      <dgm:spPr/>
      <dgm:t>
        <a:bodyPr/>
        <a:lstStyle/>
        <a:p>
          <a:r>
            <a:rPr lang="en-US" sz="2400" dirty="0" smtClean="0"/>
            <a:t>Trainings</a:t>
          </a:r>
          <a:endParaRPr lang="en-GB" sz="2400" dirty="0"/>
        </a:p>
      </dgm:t>
    </dgm:pt>
    <dgm:pt modelId="{52D69064-C3D8-4513-89B4-9CA35F24A441}" type="parTrans" cxnId="{A3D5D6CC-7520-43D9-BD41-86EF840DC88A}">
      <dgm:prSet/>
      <dgm:spPr/>
      <dgm:t>
        <a:bodyPr/>
        <a:lstStyle/>
        <a:p>
          <a:endParaRPr lang="en-GB" sz="6000"/>
        </a:p>
      </dgm:t>
    </dgm:pt>
    <dgm:pt modelId="{57E566CE-83EA-4EB8-838E-406742445F73}" type="sibTrans" cxnId="{A3D5D6CC-7520-43D9-BD41-86EF840DC88A}">
      <dgm:prSet/>
      <dgm:spPr/>
      <dgm:t>
        <a:bodyPr/>
        <a:lstStyle/>
        <a:p>
          <a:endParaRPr lang="en-GB" sz="6000"/>
        </a:p>
      </dgm:t>
    </dgm:pt>
    <dgm:pt modelId="{652A86FA-4823-4880-8ABE-0F3A5CE711C8}">
      <dgm:prSet custT="1"/>
      <dgm:spPr/>
      <dgm:t>
        <a:bodyPr/>
        <a:lstStyle/>
        <a:p>
          <a:r>
            <a:rPr lang="en-US" sz="1600" dirty="0" smtClean="0"/>
            <a:t>Other?</a:t>
          </a:r>
          <a:endParaRPr lang="en-GB" sz="1600" dirty="0"/>
        </a:p>
      </dgm:t>
    </dgm:pt>
    <dgm:pt modelId="{3E542E2B-FCA1-4EAF-BE84-9B6C2985BC18}" type="parTrans" cxnId="{CCB1A3B8-D960-492D-8D0C-99DC2837A55D}">
      <dgm:prSet/>
      <dgm:spPr/>
      <dgm:t>
        <a:bodyPr/>
        <a:lstStyle/>
        <a:p>
          <a:endParaRPr lang="en-GB" sz="6000"/>
        </a:p>
      </dgm:t>
    </dgm:pt>
    <dgm:pt modelId="{79E0B27F-50B2-4833-B17B-84F836C92F6E}" type="sibTrans" cxnId="{CCB1A3B8-D960-492D-8D0C-99DC2837A55D}">
      <dgm:prSet/>
      <dgm:spPr/>
      <dgm:t>
        <a:bodyPr/>
        <a:lstStyle/>
        <a:p>
          <a:endParaRPr lang="en-GB" sz="6000"/>
        </a:p>
      </dgm:t>
    </dgm:pt>
    <dgm:pt modelId="{2F119EE7-76A7-47C8-8690-B3B73090B04C}">
      <dgm:prSet custT="1"/>
      <dgm:spPr/>
      <dgm:t>
        <a:bodyPr/>
        <a:lstStyle/>
        <a:p>
          <a:r>
            <a:rPr lang="en-US" sz="1600" dirty="0" smtClean="0"/>
            <a:t>World Bank?</a:t>
          </a:r>
          <a:endParaRPr lang="en-GB" sz="1600" dirty="0"/>
        </a:p>
      </dgm:t>
    </dgm:pt>
    <dgm:pt modelId="{0E141C35-55B9-45D7-8B6A-9DCEB92CF1E0}" type="parTrans" cxnId="{978DC98A-201D-4AB1-B5E6-99E1AFA48CC9}">
      <dgm:prSet/>
      <dgm:spPr/>
      <dgm:t>
        <a:bodyPr/>
        <a:lstStyle/>
        <a:p>
          <a:endParaRPr lang="en-GB" sz="6000"/>
        </a:p>
      </dgm:t>
    </dgm:pt>
    <dgm:pt modelId="{85277AA3-8BBC-4F98-A3DA-FB7D03D17E07}" type="sibTrans" cxnId="{978DC98A-201D-4AB1-B5E6-99E1AFA48CC9}">
      <dgm:prSet/>
      <dgm:spPr/>
      <dgm:t>
        <a:bodyPr/>
        <a:lstStyle/>
        <a:p>
          <a:endParaRPr lang="en-GB" sz="6000"/>
        </a:p>
      </dgm:t>
    </dgm:pt>
    <dgm:pt modelId="{7DD0B970-8D6C-486A-BC46-6C0A72CD695A}">
      <dgm:prSet custT="1"/>
      <dgm:spPr/>
      <dgm:t>
        <a:bodyPr/>
        <a:lstStyle/>
        <a:p>
          <a:r>
            <a:rPr lang="en-US" sz="1600" smtClean="0"/>
            <a:t>UNESCO </a:t>
          </a:r>
          <a:r>
            <a:rPr lang="en-US" sz="1600" dirty="0" smtClean="0"/>
            <a:t>IHE</a:t>
          </a:r>
          <a:endParaRPr lang="en-GB" sz="1600" dirty="0"/>
        </a:p>
      </dgm:t>
    </dgm:pt>
    <dgm:pt modelId="{6D608B5F-6390-4E9F-BECD-634DBBC720D9}" type="parTrans" cxnId="{DA1347AA-F950-4AA1-B557-B66AFE781390}">
      <dgm:prSet/>
      <dgm:spPr/>
      <dgm:t>
        <a:bodyPr/>
        <a:lstStyle/>
        <a:p>
          <a:endParaRPr lang="en-GB" sz="6000"/>
        </a:p>
      </dgm:t>
    </dgm:pt>
    <dgm:pt modelId="{CD349AD4-CC76-460A-9AC3-D46FCC2D347C}" type="sibTrans" cxnId="{DA1347AA-F950-4AA1-B557-B66AFE781390}">
      <dgm:prSet/>
      <dgm:spPr/>
      <dgm:t>
        <a:bodyPr/>
        <a:lstStyle/>
        <a:p>
          <a:endParaRPr lang="en-GB" sz="6000"/>
        </a:p>
      </dgm:t>
    </dgm:pt>
    <dgm:pt modelId="{25FCEBB8-DD9F-4F2C-B10D-13812E1B26B5}">
      <dgm:prSet custT="1"/>
      <dgm:spPr/>
      <dgm:t>
        <a:bodyPr/>
        <a:lstStyle/>
        <a:p>
          <a:r>
            <a:rPr lang="en-US" sz="1600" dirty="0" smtClean="0"/>
            <a:t>First meeting: May 2016</a:t>
          </a:r>
        </a:p>
      </dgm:t>
    </dgm:pt>
    <dgm:pt modelId="{6C13B73E-55F4-4654-BA4E-5D66B3AC6495}" type="parTrans" cxnId="{63797F4A-7DAC-416D-AB7A-BD131B90002B}">
      <dgm:prSet/>
      <dgm:spPr/>
      <dgm:t>
        <a:bodyPr/>
        <a:lstStyle/>
        <a:p>
          <a:endParaRPr lang="en-GB"/>
        </a:p>
      </dgm:t>
    </dgm:pt>
    <dgm:pt modelId="{D09B46E4-2808-4046-8074-D7568D778F8D}" type="sibTrans" cxnId="{63797F4A-7DAC-416D-AB7A-BD131B90002B}">
      <dgm:prSet/>
      <dgm:spPr/>
      <dgm:t>
        <a:bodyPr/>
        <a:lstStyle/>
        <a:p>
          <a:endParaRPr lang="en-GB"/>
        </a:p>
      </dgm:t>
    </dgm:pt>
    <dgm:pt modelId="{CFB7E9E6-4BCA-45E5-B2B7-79C7FAC16C87}">
      <dgm:prSet custT="1"/>
      <dgm:spPr/>
      <dgm:t>
        <a:bodyPr/>
        <a:lstStyle/>
        <a:p>
          <a:r>
            <a:rPr lang="en-US" sz="1600" dirty="0" smtClean="0"/>
            <a:t>Case Studies…</a:t>
          </a:r>
          <a:endParaRPr lang="en-GB" sz="1600" dirty="0"/>
        </a:p>
      </dgm:t>
    </dgm:pt>
    <dgm:pt modelId="{A949FD30-5E94-4187-9AF2-3A0BC5AA49DD}" type="parTrans" cxnId="{BCA855B8-4E3D-4E2C-8AB8-D6383D7C2335}">
      <dgm:prSet/>
      <dgm:spPr/>
      <dgm:t>
        <a:bodyPr/>
        <a:lstStyle/>
        <a:p>
          <a:endParaRPr lang="en-GB"/>
        </a:p>
      </dgm:t>
    </dgm:pt>
    <dgm:pt modelId="{A8EA60C3-1893-4A52-A138-7D486A8CDBDD}" type="sibTrans" cxnId="{BCA855B8-4E3D-4E2C-8AB8-D6383D7C2335}">
      <dgm:prSet/>
      <dgm:spPr/>
      <dgm:t>
        <a:bodyPr/>
        <a:lstStyle/>
        <a:p>
          <a:endParaRPr lang="en-GB"/>
        </a:p>
      </dgm:t>
    </dgm:pt>
    <dgm:pt modelId="{2C7DEC69-71FD-4DE4-B445-CE5427FC42D2}" type="pres">
      <dgm:prSet presAssocID="{952DEF55-DD3C-499D-B399-952A7AD59269}" presName="arrowDiagram" presStyleCnt="0">
        <dgm:presLayoutVars>
          <dgm:chMax val="5"/>
          <dgm:dir/>
          <dgm:resizeHandles val="exact"/>
        </dgm:presLayoutVars>
      </dgm:prSet>
      <dgm:spPr/>
      <dgm:t>
        <a:bodyPr/>
        <a:lstStyle/>
        <a:p>
          <a:endParaRPr lang="en-GB"/>
        </a:p>
      </dgm:t>
    </dgm:pt>
    <dgm:pt modelId="{413A6EF0-5DB5-408F-AD1D-25297C2033AE}" type="pres">
      <dgm:prSet presAssocID="{952DEF55-DD3C-499D-B399-952A7AD59269}" presName="arrow" presStyleLbl="bgShp" presStyleIdx="0" presStyleCnt="1"/>
      <dgm:spPr/>
    </dgm:pt>
    <dgm:pt modelId="{7E29085A-92F4-4237-9EC1-0BACB22219C6}" type="pres">
      <dgm:prSet presAssocID="{952DEF55-DD3C-499D-B399-952A7AD59269}" presName="arrowDiagram4" presStyleCnt="0"/>
      <dgm:spPr/>
    </dgm:pt>
    <dgm:pt modelId="{CA1B7A9D-9830-42B0-8184-970C3E623545}" type="pres">
      <dgm:prSet presAssocID="{303F9DBC-3701-4AAB-A88C-FED19E166ABD}" presName="bullet4a" presStyleLbl="node1" presStyleIdx="0" presStyleCnt="4"/>
      <dgm:spPr/>
    </dgm:pt>
    <dgm:pt modelId="{9FBD7E81-AB31-4B84-8C67-FECBF5ED9BA6}" type="pres">
      <dgm:prSet presAssocID="{303F9DBC-3701-4AAB-A88C-FED19E166ABD}" presName="textBox4a" presStyleLbl="revTx" presStyleIdx="0" presStyleCnt="4">
        <dgm:presLayoutVars>
          <dgm:bulletEnabled val="1"/>
        </dgm:presLayoutVars>
      </dgm:prSet>
      <dgm:spPr/>
      <dgm:t>
        <a:bodyPr/>
        <a:lstStyle/>
        <a:p>
          <a:endParaRPr lang="en-GB"/>
        </a:p>
      </dgm:t>
    </dgm:pt>
    <dgm:pt modelId="{249A79BF-2E07-4998-BEA7-B5E2C8365ADB}" type="pres">
      <dgm:prSet presAssocID="{246BE8A6-9857-4536-B453-4F737298E241}" presName="bullet4b" presStyleLbl="node1" presStyleIdx="1" presStyleCnt="4"/>
      <dgm:spPr/>
    </dgm:pt>
    <dgm:pt modelId="{7F047490-F075-4011-A093-AA81FBBFD2C0}" type="pres">
      <dgm:prSet presAssocID="{246BE8A6-9857-4536-B453-4F737298E241}" presName="textBox4b" presStyleLbl="revTx" presStyleIdx="1" presStyleCnt="4">
        <dgm:presLayoutVars>
          <dgm:bulletEnabled val="1"/>
        </dgm:presLayoutVars>
      </dgm:prSet>
      <dgm:spPr/>
      <dgm:t>
        <a:bodyPr/>
        <a:lstStyle/>
        <a:p>
          <a:endParaRPr lang="en-GB"/>
        </a:p>
      </dgm:t>
    </dgm:pt>
    <dgm:pt modelId="{9D468CEF-721C-4C21-8B8E-F012CF9DF29B}" type="pres">
      <dgm:prSet presAssocID="{6C791EC4-5515-4061-A2B9-B9706EF8B121}" presName="bullet4c" presStyleLbl="node1" presStyleIdx="2" presStyleCnt="4"/>
      <dgm:spPr/>
    </dgm:pt>
    <dgm:pt modelId="{AE212AEC-5F35-4679-9793-B655B55204A4}" type="pres">
      <dgm:prSet presAssocID="{6C791EC4-5515-4061-A2B9-B9706EF8B121}" presName="textBox4c" presStyleLbl="revTx" presStyleIdx="2" presStyleCnt="4">
        <dgm:presLayoutVars>
          <dgm:bulletEnabled val="1"/>
        </dgm:presLayoutVars>
      </dgm:prSet>
      <dgm:spPr/>
      <dgm:t>
        <a:bodyPr/>
        <a:lstStyle/>
        <a:p>
          <a:endParaRPr lang="en-GB"/>
        </a:p>
      </dgm:t>
    </dgm:pt>
    <dgm:pt modelId="{9405D790-645F-41BF-A284-4957D9EDC76A}" type="pres">
      <dgm:prSet presAssocID="{CFB7E9E6-4BCA-45E5-B2B7-79C7FAC16C87}" presName="bullet4d" presStyleLbl="node1" presStyleIdx="3" presStyleCnt="4"/>
      <dgm:spPr/>
    </dgm:pt>
    <dgm:pt modelId="{7F795997-3ABD-4CDD-AE05-A18F0AE8EAE0}" type="pres">
      <dgm:prSet presAssocID="{CFB7E9E6-4BCA-45E5-B2B7-79C7FAC16C87}" presName="textBox4d" presStyleLbl="revTx" presStyleIdx="3" presStyleCnt="4">
        <dgm:presLayoutVars>
          <dgm:bulletEnabled val="1"/>
        </dgm:presLayoutVars>
      </dgm:prSet>
      <dgm:spPr/>
      <dgm:t>
        <a:bodyPr/>
        <a:lstStyle/>
        <a:p>
          <a:endParaRPr lang="en-GB"/>
        </a:p>
      </dgm:t>
    </dgm:pt>
  </dgm:ptLst>
  <dgm:cxnLst>
    <dgm:cxn modelId="{AE54161D-1BC0-4E68-A389-944711EAF962}" srcId="{303F9DBC-3701-4AAB-A88C-FED19E166ABD}" destId="{CC8AA276-9C3C-462E-8359-8519463178DD}" srcOrd="0" destOrd="0" parTransId="{987E3E5C-D9F0-4C33-9993-EC0C41004F98}" sibTransId="{9E9A6BAB-133F-45F3-926A-9E5A4C2B1974}"/>
    <dgm:cxn modelId="{7F2C5C2A-2F87-42CA-809E-5EC1662D78EC}" type="presOf" srcId="{9037B5D4-C9B7-4D14-9A76-C24425047B98}" destId="{7F047490-F075-4011-A093-AA81FBBFD2C0}" srcOrd="0" destOrd="2" presId="urn:microsoft.com/office/officeart/2005/8/layout/arrow2"/>
    <dgm:cxn modelId="{CCB1A3B8-D960-492D-8D0C-99DC2837A55D}" srcId="{6C791EC4-5515-4061-A2B9-B9706EF8B121}" destId="{652A86FA-4823-4880-8ABE-0F3A5CE711C8}" srcOrd="2" destOrd="0" parTransId="{3E542E2B-FCA1-4EAF-BE84-9B6C2985BC18}" sibTransId="{79E0B27F-50B2-4833-B17B-84F836C92F6E}"/>
    <dgm:cxn modelId="{A3D5D6CC-7520-43D9-BD41-86EF840DC88A}" srcId="{952DEF55-DD3C-499D-B399-952A7AD59269}" destId="{6C791EC4-5515-4061-A2B9-B9706EF8B121}" srcOrd="2" destOrd="0" parTransId="{52D69064-C3D8-4513-89B4-9CA35F24A441}" sibTransId="{57E566CE-83EA-4EB8-838E-406742445F73}"/>
    <dgm:cxn modelId="{E2D1C3DC-62DC-4A5F-8212-0950C7B19B14}" srcId="{246BE8A6-9857-4536-B453-4F737298E241}" destId="{9037B5D4-C9B7-4D14-9A76-C24425047B98}" srcOrd="1" destOrd="0" parTransId="{F18263ED-7E35-4294-9ED8-6A6A417B80DF}" sibTransId="{C20FE36D-F153-4E49-9108-29AC8F4F89FA}"/>
    <dgm:cxn modelId="{1AA8437A-45CE-42ED-9D96-E1397A60C12C}" type="presOf" srcId="{7DD0B970-8D6C-486A-BC46-6C0A72CD695A}" destId="{AE212AEC-5F35-4679-9793-B655B55204A4}" srcOrd="0" destOrd="1" presId="urn:microsoft.com/office/officeart/2005/8/layout/arrow2"/>
    <dgm:cxn modelId="{02AB95FE-2036-4766-93B8-E595BCD96F6E}" type="presOf" srcId="{652A86FA-4823-4880-8ABE-0F3A5CE711C8}" destId="{AE212AEC-5F35-4679-9793-B655B55204A4}" srcOrd="0" destOrd="3" presId="urn:microsoft.com/office/officeart/2005/8/layout/arrow2"/>
    <dgm:cxn modelId="{4D812EDB-1C4F-4C5C-87D6-E8B487CA7B40}" srcId="{952DEF55-DD3C-499D-B399-952A7AD59269}" destId="{246BE8A6-9857-4536-B453-4F737298E241}" srcOrd="1" destOrd="0" parTransId="{3B2AA8AC-971F-4565-823F-9F982F4F7849}" sibTransId="{64DF0C16-9925-4D3B-BCCC-2A4F47AFE1E1}"/>
    <dgm:cxn modelId="{0EDBE2BD-7AF8-4558-98DB-588DD33E14D7}" type="presOf" srcId="{303F9DBC-3701-4AAB-A88C-FED19E166ABD}" destId="{9FBD7E81-AB31-4B84-8C67-FECBF5ED9BA6}" srcOrd="0" destOrd="0" presId="urn:microsoft.com/office/officeart/2005/8/layout/arrow2"/>
    <dgm:cxn modelId="{DFB7CDF3-026E-4A49-AA4A-5AD339606A1D}" type="presOf" srcId="{B357324F-284D-41BC-876D-63BC2300807A}" destId="{7F047490-F075-4011-A093-AA81FBBFD2C0}" srcOrd="0" destOrd="1" presId="urn:microsoft.com/office/officeart/2005/8/layout/arrow2"/>
    <dgm:cxn modelId="{63797F4A-7DAC-416D-AB7A-BD131B90002B}" srcId="{246BE8A6-9857-4536-B453-4F737298E241}" destId="{25FCEBB8-DD9F-4F2C-B10D-13812E1B26B5}" srcOrd="2" destOrd="0" parTransId="{6C13B73E-55F4-4654-BA4E-5D66B3AC6495}" sibTransId="{D09B46E4-2808-4046-8074-D7568D778F8D}"/>
    <dgm:cxn modelId="{2788955F-D26D-4C07-A2C2-D80D202F9268}" type="presOf" srcId="{952DEF55-DD3C-499D-B399-952A7AD59269}" destId="{2C7DEC69-71FD-4DE4-B445-CE5427FC42D2}" srcOrd="0" destOrd="0" presId="urn:microsoft.com/office/officeart/2005/8/layout/arrow2"/>
    <dgm:cxn modelId="{6977F1BC-5D8E-4E47-B729-BCA363140AC5}" type="presOf" srcId="{2F119EE7-76A7-47C8-8690-B3B73090B04C}" destId="{AE212AEC-5F35-4679-9793-B655B55204A4}" srcOrd="0" destOrd="2" presId="urn:microsoft.com/office/officeart/2005/8/layout/arrow2"/>
    <dgm:cxn modelId="{A3003DFE-BC2D-4CD6-94DF-B8576DB1ABAE}" type="presOf" srcId="{33106D7A-EB53-4E2F-972E-307A739FD5F4}" destId="{9FBD7E81-AB31-4B84-8C67-FECBF5ED9BA6}" srcOrd="0" destOrd="2" presId="urn:microsoft.com/office/officeart/2005/8/layout/arrow2"/>
    <dgm:cxn modelId="{F5CA8E5C-E7FF-418B-B1CD-6AE2082510A9}" type="presOf" srcId="{6C791EC4-5515-4061-A2B9-B9706EF8B121}" destId="{AE212AEC-5F35-4679-9793-B655B55204A4}" srcOrd="0" destOrd="0" presId="urn:microsoft.com/office/officeart/2005/8/layout/arrow2"/>
    <dgm:cxn modelId="{7B07D987-B753-474F-AF9F-44BE4FB93868}" srcId="{303F9DBC-3701-4AAB-A88C-FED19E166ABD}" destId="{33106D7A-EB53-4E2F-972E-307A739FD5F4}" srcOrd="1" destOrd="0" parTransId="{F48491B1-8CA7-4BD4-BD3F-E26BF0EBA86E}" sibTransId="{95193FC5-0A4C-412C-8580-307820A6C9B5}"/>
    <dgm:cxn modelId="{DA1347AA-F950-4AA1-B557-B66AFE781390}" srcId="{6C791EC4-5515-4061-A2B9-B9706EF8B121}" destId="{7DD0B970-8D6C-486A-BC46-6C0A72CD695A}" srcOrd="0" destOrd="0" parTransId="{6D608B5F-6390-4E9F-BECD-634DBBC720D9}" sibTransId="{CD349AD4-CC76-460A-9AC3-D46FCC2D347C}"/>
    <dgm:cxn modelId="{75531ADC-799C-4208-97CE-5EA7175DD495}" srcId="{952DEF55-DD3C-499D-B399-952A7AD59269}" destId="{303F9DBC-3701-4AAB-A88C-FED19E166ABD}" srcOrd="0" destOrd="0" parTransId="{26A79633-51BB-4F66-9B1F-5848324FD19D}" sibTransId="{45B2B1FB-F2F2-4D4A-84C1-A6ADBD7EB5FA}"/>
    <dgm:cxn modelId="{AEE0D50D-40AE-4889-84B0-F48DB934F9C3}" type="presOf" srcId="{246BE8A6-9857-4536-B453-4F737298E241}" destId="{7F047490-F075-4011-A093-AA81FBBFD2C0}" srcOrd="0" destOrd="0" presId="urn:microsoft.com/office/officeart/2005/8/layout/arrow2"/>
    <dgm:cxn modelId="{978DC98A-201D-4AB1-B5E6-99E1AFA48CC9}" srcId="{6C791EC4-5515-4061-A2B9-B9706EF8B121}" destId="{2F119EE7-76A7-47C8-8690-B3B73090B04C}" srcOrd="1" destOrd="0" parTransId="{0E141C35-55B9-45D7-8B6A-9DCEB92CF1E0}" sibTransId="{85277AA3-8BBC-4F98-A3DA-FB7D03D17E07}"/>
    <dgm:cxn modelId="{8840AA07-104F-4CE6-9847-2B23AE660D27}" srcId="{246BE8A6-9857-4536-B453-4F737298E241}" destId="{B357324F-284D-41BC-876D-63BC2300807A}" srcOrd="0" destOrd="0" parTransId="{7869A7F1-5684-4084-A1FA-FF5CDB0D0B2C}" sibTransId="{86D584C3-B6EE-4D83-8B73-509718047D61}"/>
    <dgm:cxn modelId="{5EED61A6-A985-4BF8-A9F9-DBD1C1D5D29C}" type="presOf" srcId="{25FCEBB8-DD9F-4F2C-B10D-13812E1B26B5}" destId="{7F047490-F075-4011-A093-AA81FBBFD2C0}" srcOrd="0" destOrd="3" presId="urn:microsoft.com/office/officeart/2005/8/layout/arrow2"/>
    <dgm:cxn modelId="{15E0FBF4-06F2-4629-B078-068313DB92DB}" type="presOf" srcId="{CFB7E9E6-4BCA-45E5-B2B7-79C7FAC16C87}" destId="{7F795997-3ABD-4CDD-AE05-A18F0AE8EAE0}" srcOrd="0" destOrd="0" presId="urn:microsoft.com/office/officeart/2005/8/layout/arrow2"/>
    <dgm:cxn modelId="{3399D3D7-1672-4AEE-899E-8DE4CC41B4A6}" type="presOf" srcId="{CC8AA276-9C3C-462E-8359-8519463178DD}" destId="{9FBD7E81-AB31-4B84-8C67-FECBF5ED9BA6}" srcOrd="0" destOrd="1" presId="urn:microsoft.com/office/officeart/2005/8/layout/arrow2"/>
    <dgm:cxn modelId="{BCA855B8-4E3D-4E2C-8AB8-D6383D7C2335}" srcId="{952DEF55-DD3C-499D-B399-952A7AD59269}" destId="{CFB7E9E6-4BCA-45E5-B2B7-79C7FAC16C87}" srcOrd="3" destOrd="0" parTransId="{A949FD30-5E94-4187-9AF2-3A0BC5AA49DD}" sibTransId="{A8EA60C3-1893-4A52-A138-7D486A8CDBDD}"/>
    <dgm:cxn modelId="{77492903-30FC-47D9-8C85-327875DD316E}" type="presParOf" srcId="{2C7DEC69-71FD-4DE4-B445-CE5427FC42D2}" destId="{413A6EF0-5DB5-408F-AD1D-25297C2033AE}" srcOrd="0" destOrd="0" presId="urn:microsoft.com/office/officeart/2005/8/layout/arrow2"/>
    <dgm:cxn modelId="{A07668EA-E314-42E8-9149-4C85F7D23F64}" type="presParOf" srcId="{2C7DEC69-71FD-4DE4-B445-CE5427FC42D2}" destId="{7E29085A-92F4-4237-9EC1-0BACB22219C6}" srcOrd="1" destOrd="0" presId="urn:microsoft.com/office/officeart/2005/8/layout/arrow2"/>
    <dgm:cxn modelId="{E943CD98-F7B3-4CF3-A213-919C30520A46}" type="presParOf" srcId="{7E29085A-92F4-4237-9EC1-0BACB22219C6}" destId="{CA1B7A9D-9830-42B0-8184-970C3E623545}" srcOrd="0" destOrd="0" presId="urn:microsoft.com/office/officeart/2005/8/layout/arrow2"/>
    <dgm:cxn modelId="{BEAA5973-60A5-433E-AFE3-2E959BD67A5C}" type="presParOf" srcId="{7E29085A-92F4-4237-9EC1-0BACB22219C6}" destId="{9FBD7E81-AB31-4B84-8C67-FECBF5ED9BA6}" srcOrd="1" destOrd="0" presId="urn:microsoft.com/office/officeart/2005/8/layout/arrow2"/>
    <dgm:cxn modelId="{0E10AD47-F623-47DC-9D4B-449DB40AA9EE}" type="presParOf" srcId="{7E29085A-92F4-4237-9EC1-0BACB22219C6}" destId="{249A79BF-2E07-4998-BEA7-B5E2C8365ADB}" srcOrd="2" destOrd="0" presId="urn:microsoft.com/office/officeart/2005/8/layout/arrow2"/>
    <dgm:cxn modelId="{FDFE05B9-9698-4141-9C17-CDEEACFD62A3}" type="presParOf" srcId="{7E29085A-92F4-4237-9EC1-0BACB22219C6}" destId="{7F047490-F075-4011-A093-AA81FBBFD2C0}" srcOrd="3" destOrd="0" presId="urn:microsoft.com/office/officeart/2005/8/layout/arrow2"/>
    <dgm:cxn modelId="{C761580E-F303-4FBD-97B5-194904D6960A}" type="presParOf" srcId="{7E29085A-92F4-4237-9EC1-0BACB22219C6}" destId="{9D468CEF-721C-4C21-8B8E-F012CF9DF29B}" srcOrd="4" destOrd="0" presId="urn:microsoft.com/office/officeart/2005/8/layout/arrow2"/>
    <dgm:cxn modelId="{90967900-6826-40AC-B456-B7E8149169C9}" type="presParOf" srcId="{7E29085A-92F4-4237-9EC1-0BACB22219C6}" destId="{AE212AEC-5F35-4679-9793-B655B55204A4}" srcOrd="5" destOrd="0" presId="urn:microsoft.com/office/officeart/2005/8/layout/arrow2"/>
    <dgm:cxn modelId="{8DF16C5E-E7A0-42AB-9916-66EBE329C904}" type="presParOf" srcId="{7E29085A-92F4-4237-9EC1-0BACB22219C6}" destId="{9405D790-645F-41BF-A284-4957D9EDC76A}" srcOrd="6" destOrd="0" presId="urn:microsoft.com/office/officeart/2005/8/layout/arrow2"/>
    <dgm:cxn modelId="{766206DE-B462-4041-8A19-59FC66FD9DA3}" type="presParOf" srcId="{7E29085A-92F4-4237-9EC1-0BACB22219C6}" destId="{7F795997-3ABD-4CDD-AE05-A18F0AE8EAE0}"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15F1C4-BDD8-44CF-BEB8-9586A1EB2E41}">
      <dsp:nvSpPr>
        <dsp:cNvPr id="0" name=""/>
        <dsp:cNvSpPr/>
      </dsp:nvSpPr>
      <dsp:spPr>
        <a:xfrm>
          <a:off x="495568" y="-5249"/>
          <a:ext cx="3113318" cy="3113318"/>
        </a:xfrm>
        <a:prstGeom prst="circularArrow">
          <a:avLst>
            <a:gd name="adj1" fmla="val 5274"/>
            <a:gd name="adj2" fmla="val 312630"/>
            <a:gd name="adj3" fmla="val 14330973"/>
            <a:gd name="adj4" fmla="val 17067087"/>
            <a:gd name="adj5" fmla="val 547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892763-ED0E-4F79-9B07-01790D5B43CB}">
      <dsp:nvSpPr>
        <dsp:cNvPr id="0" name=""/>
        <dsp:cNvSpPr/>
      </dsp:nvSpPr>
      <dsp:spPr>
        <a:xfrm>
          <a:off x="1495080" y="134"/>
          <a:ext cx="1114295" cy="55714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Identify Problems and Opportunities</a:t>
          </a:r>
          <a:endParaRPr lang="en-GB" sz="900" kern="1200" dirty="0"/>
        </a:p>
      </dsp:txBody>
      <dsp:txXfrm>
        <a:off x="1522278" y="27332"/>
        <a:ext cx="1059899" cy="502751"/>
      </dsp:txXfrm>
    </dsp:sp>
    <dsp:sp modelId="{DA7B3F1A-1E7E-4EF5-90D6-02D678EDE285}">
      <dsp:nvSpPr>
        <dsp:cNvPr id="0" name=""/>
        <dsp:cNvSpPr/>
      </dsp:nvSpPr>
      <dsp:spPr>
        <a:xfrm>
          <a:off x="2588878" y="631639"/>
          <a:ext cx="1114295" cy="55714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Vulnerability Assessment: Current and Future</a:t>
          </a:r>
          <a:endParaRPr lang="en-GB" sz="900" kern="1200" dirty="0"/>
        </a:p>
      </dsp:txBody>
      <dsp:txXfrm>
        <a:off x="2616076" y="658837"/>
        <a:ext cx="1059899" cy="502751"/>
      </dsp:txXfrm>
    </dsp:sp>
    <dsp:sp modelId="{1AF170B0-23DC-4F49-8556-25876E692194}">
      <dsp:nvSpPr>
        <dsp:cNvPr id="0" name=""/>
        <dsp:cNvSpPr/>
      </dsp:nvSpPr>
      <dsp:spPr>
        <a:xfrm>
          <a:off x="2588878" y="1894648"/>
          <a:ext cx="1114295" cy="55714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Formulate alternative plans</a:t>
          </a:r>
          <a:endParaRPr lang="en-GB" sz="900" kern="1200" dirty="0"/>
        </a:p>
      </dsp:txBody>
      <dsp:txXfrm>
        <a:off x="2616076" y="1921846"/>
        <a:ext cx="1059899" cy="502751"/>
      </dsp:txXfrm>
    </dsp:sp>
    <dsp:sp modelId="{3CECEC77-FCD6-4279-9187-EF667179480B}">
      <dsp:nvSpPr>
        <dsp:cNvPr id="0" name=""/>
        <dsp:cNvSpPr/>
      </dsp:nvSpPr>
      <dsp:spPr>
        <a:xfrm>
          <a:off x="1495080" y="2526153"/>
          <a:ext cx="1114295" cy="55714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Evaluate alternative plans</a:t>
          </a:r>
          <a:endParaRPr lang="en-GB" sz="900" kern="1200" dirty="0"/>
        </a:p>
      </dsp:txBody>
      <dsp:txXfrm>
        <a:off x="1522278" y="2553351"/>
        <a:ext cx="1059899" cy="502751"/>
      </dsp:txXfrm>
    </dsp:sp>
    <dsp:sp modelId="{87632D26-B34E-4463-8776-DA1BCD4E75FB}">
      <dsp:nvSpPr>
        <dsp:cNvPr id="0" name=""/>
        <dsp:cNvSpPr/>
      </dsp:nvSpPr>
      <dsp:spPr>
        <a:xfrm>
          <a:off x="401281" y="1894648"/>
          <a:ext cx="1114295" cy="55714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Compare alternative plans</a:t>
          </a:r>
          <a:endParaRPr lang="en-GB" sz="900" kern="1200" dirty="0"/>
        </a:p>
      </dsp:txBody>
      <dsp:txXfrm>
        <a:off x="428479" y="1921846"/>
        <a:ext cx="1059899" cy="502751"/>
      </dsp:txXfrm>
    </dsp:sp>
    <dsp:sp modelId="{71885C57-3289-4896-97B6-F159428BD1F7}">
      <dsp:nvSpPr>
        <dsp:cNvPr id="0" name=""/>
        <dsp:cNvSpPr/>
      </dsp:nvSpPr>
      <dsp:spPr>
        <a:xfrm>
          <a:off x="401281" y="631639"/>
          <a:ext cx="1114295" cy="55714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kern="1200" dirty="0" smtClean="0"/>
            <a:t>Select alternative plan</a:t>
          </a:r>
          <a:endParaRPr lang="en-GB" sz="900" kern="1200" dirty="0"/>
        </a:p>
      </dsp:txBody>
      <dsp:txXfrm>
        <a:off x="428479" y="658837"/>
        <a:ext cx="1059899" cy="5027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15F1C4-BDD8-44CF-BEB8-9586A1EB2E41}">
      <dsp:nvSpPr>
        <dsp:cNvPr id="0" name=""/>
        <dsp:cNvSpPr/>
      </dsp:nvSpPr>
      <dsp:spPr>
        <a:xfrm>
          <a:off x="1915298" y="-4864"/>
          <a:ext cx="5026387" cy="5026387"/>
        </a:xfrm>
        <a:prstGeom prst="circularArrow">
          <a:avLst>
            <a:gd name="adj1" fmla="val 5274"/>
            <a:gd name="adj2" fmla="val 312630"/>
            <a:gd name="adj3" fmla="val 14219656"/>
            <a:gd name="adj4" fmla="val 17131980"/>
            <a:gd name="adj5" fmla="val 547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892763-ED0E-4F79-9B07-01790D5B43CB}">
      <dsp:nvSpPr>
        <dsp:cNvPr id="0" name=""/>
        <dsp:cNvSpPr/>
      </dsp:nvSpPr>
      <dsp:spPr>
        <a:xfrm>
          <a:off x="3468408" y="1135"/>
          <a:ext cx="1920166" cy="9600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Identify Problems and Opportunities</a:t>
          </a:r>
          <a:endParaRPr lang="en-GB" sz="1400" kern="1200" dirty="0"/>
        </a:p>
      </dsp:txBody>
      <dsp:txXfrm>
        <a:off x="3515275" y="48002"/>
        <a:ext cx="1826432" cy="866349"/>
      </dsp:txXfrm>
    </dsp:sp>
    <dsp:sp modelId="{DA7B3F1A-1E7E-4EF5-90D6-02D678EDE285}">
      <dsp:nvSpPr>
        <dsp:cNvPr id="0" name=""/>
        <dsp:cNvSpPr/>
      </dsp:nvSpPr>
      <dsp:spPr>
        <a:xfrm>
          <a:off x="5234323" y="1020687"/>
          <a:ext cx="1920166" cy="9600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Vulnerability Assessment: Inventory and forecast conditions</a:t>
          </a:r>
          <a:endParaRPr lang="en-GB" sz="1400" kern="1200" dirty="0"/>
        </a:p>
      </dsp:txBody>
      <dsp:txXfrm>
        <a:off x="5281190" y="1067554"/>
        <a:ext cx="1826432" cy="866349"/>
      </dsp:txXfrm>
    </dsp:sp>
    <dsp:sp modelId="{1AF170B0-23DC-4F49-8556-25876E692194}">
      <dsp:nvSpPr>
        <dsp:cNvPr id="0" name=""/>
        <dsp:cNvSpPr/>
      </dsp:nvSpPr>
      <dsp:spPr>
        <a:xfrm>
          <a:off x="5234323" y="3059789"/>
          <a:ext cx="1920166" cy="9600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Formulate alternative plans</a:t>
          </a:r>
          <a:endParaRPr lang="en-GB" sz="1400" kern="1200" dirty="0"/>
        </a:p>
      </dsp:txBody>
      <dsp:txXfrm>
        <a:off x="5281190" y="3106656"/>
        <a:ext cx="1826432" cy="866349"/>
      </dsp:txXfrm>
    </dsp:sp>
    <dsp:sp modelId="{3CECEC77-FCD6-4279-9187-EF667179480B}">
      <dsp:nvSpPr>
        <dsp:cNvPr id="0" name=""/>
        <dsp:cNvSpPr/>
      </dsp:nvSpPr>
      <dsp:spPr>
        <a:xfrm>
          <a:off x="3468408" y="4079340"/>
          <a:ext cx="1920166" cy="9600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Evaluate alternative plans</a:t>
          </a:r>
          <a:endParaRPr lang="en-GB" sz="1400" kern="1200" dirty="0"/>
        </a:p>
      </dsp:txBody>
      <dsp:txXfrm>
        <a:off x="3515275" y="4126207"/>
        <a:ext cx="1826432" cy="866349"/>
      </dsp:txXfrm>
    </dsp:sp>
    <dsp:sp modelId="{87632D26-B34E-4463-8776-DA1BCD4E75FB}">
      <dsp:nvSpPr>
        <dsp:cNvPr id="0" name=""/>
        <dsp:cNvSpPr/>
      </dsp:nvSpPr>
      <dsp:spPr>
        <a:xfrm>
          <a:off x="1702494" y="3059789"/>
          <a:ext cx="1920166" cy="9600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Compare alternative plans</a:t>
          </a:r>
          <a:endParaRPr lang="en-GB" sz="1400" kern="1200" dirty="0"/>
        </a:p>
      </dsp:txBody>
      <dsp:txXfrm>
        <a:off x="1749361" y="3106656"/>
        <a:ext cx="1826432" cy="866349"/>
      </dsp:txXfrm>
    </dsp:sp>
    <dsp:sp modelId="{71885C57-3289-4896-97B6-F159428BD1F7}">
      <dsp:nvSpPr>
        <dsp:cNvPr id="0" name=""/>
        <dsp:cNvSpPr/>
      </dsp:nvSpPr>
      <dsp:spPr>
        <a:xfrm>
          <a:off x="1702494" y="1020687"/>
          <a:ext cx="1920166" cy="960083"/>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kern="1200" dirty="0" smtClean="0"/>
            <a:t>Select alternative plan</a:t>
          </a:r>
          <a:endParaRPr lang="en-GB" sz="1400" kern="1200" dirty="0"/>
        </a:p>
      </dsp:txBody>
      <dsp:txXfrm>
        <a:off x="1749361" y="1067554"/>
        <a:ext cx="1826432" cy="8663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3A6EF0-5DB5-408F-AD1D-25297C2033AE}">
      <dsp:nvSpPr>
        <dsp:cNvPr id="0" name=""/>
        <dsp:cNvSpPr/>
      </dsp:nvSpPr>
      <dsp:spPr>
        <a:xfrm>
          <a:off x="0" y="22502"/>
          <a:ext cx="8568951" cy="5355594"/>
        </a:xfrm>
        <a:prstGeom prst="swooshArrow">
          <a:avLst>
            <a:gd name="adj1" fmla="val 25000"/>
            <a:gd name="adj2" fmla="val 25000"/>
          </a:avLst>
        </a:prstGeom>
        <a:solidFill>
          <a:schemeClr val="accent1">
            <a:tint val="4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dsp:style>
    </dsp:sp>
    <dsp:sp modelId="{CA1B7A9D-9830-42B0-8184-970C3E623545}">
      <dsp:nvSpPr>
        <dsp:cNvPr id="0" name=""/>
        <dsp:cNvSpPr/>
      </dsp:nvSpPr>
      <dsp:spPr>
        <a:xfrm>
          <a:off x="844041" y="4004922"/>
          <a:ext cx="197085" cy="197085"/>
        </a:xfrm>
        <a:prstGeom prst="ellipse">
          <a:avLst/>
        </a:prstGeom>
        <a:solidFill>
          <a:schemeClr val="accent1">
            <a:hueOff val="0"/>
            <a:satOff val="0"/>
            <a:lumOff val="0"/>
            <a:alphaOff val="0"/>
          </a:schemeClr>
        </a:solidFill>
        <a:ln>
          <a:noFill/>
        </a:ln>
        <a:effectLst>
          <a:outerShdw blurRad="38100" dist="25400" dir="5400000" algn="t" rotWithShape="0">
            <a:srgbClr val="000000">
              <a:alpha val="50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9FBD7E81-AB31-4B84-8C67-FECBF5ED9BA6}">
      <dsp:nvSpPr>
        <dsp:cNvPr id="0" name=""/>
        <dsp:cNvSpPr/>
      </dsp:nvSpPr>
      <dsp:spPr>
        <a:xfrm>
          <a:off x="942584" y="4103465"/>
          <a:ext cx="1465290" cy="12746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432" tIns="0" rIns="0" bIns="0" numCol="1" spcCol="1270" anchor="t" anchorCtr="0">
          <a:noAutofit/>
          <a:sp3d extrusionH="28000" prstMaterial="matte"/>
        </a:bodyPr>
        <a:lstStyle/>
        <a:p>
          <a:pPr lvl="0" algn="l" defTabSz="1066800">
            <a:lnSpc>
              <a:spcPct val="90000"/>
            </a:lnSpc>
            <a:spcBef>
              <a:spcPct val="0"/>
            </a:spcBef>
            <a:spcAft>
              <a:spcPct val="35000"/>
            </a:spcAft>
          </a:pPr>
          <a:r>
            <a:rPr lang="en-US" sz="2400" kern="1200" dirty="0" smtClean="0"/>
            <a:t>Guidance Manual</a:t>
          </a:r>
          <a:endParaRPr lang="en-GB" sz="2400" kern="1200" dirty="0"/>
        </a:p>
        <a:p>
          <a:pPr marL="171450" lvl="1" indent="-171450" algn="l" defTabSz="711200">
            <a:lnSpc>
              <a:spcPct val="90000"/>
            </a:lnSpc>
            <a:spcBef>
              <a:spcPct val="0"/>
            </a:spcBef>
            <a:spcAft>
              <a:spcPct val="15000"/>
            </a:spcAft>
            <a:buChar char="••"/>
          </a:pPr>
          <a:r>
            <a:rPr lang="en-US" sz="1600" kern="1200" dirty="0" smtClean="0"/>
            <a:t>Developed by USACE, U. Mass and </a:t>
          </a:r>
          <a:r>
            <a:rPr lang="en-US" sz="1600" kern="1200" dirty="0" err="1" smtClean="0"/>
            <a:t>Deltares</a:t>
          </a:r>
          <a:endParaRPr lang="en-GB" sz="1600" kern="1200" dirty="0"/>
        </a:p>
        <a:p>
          <a:pPr marL="171450" lvl="1" indent="-171450" algn="l" defTabSz="711200">
            <a:lnSpc>
              <a:spcPct val="90000"/>
            </a:lnSpc>
            <a:spcBef>
              <a:spcPct val="0"/>
            </a:spcBef>
            <a:spcAft>
              <a:spcPct val="15000"/>
            </a:spcAft>
            <a:buChar char="••"/>
          </a:pPr>
          <a:r>
            <a:rPr lang="en-US" sz="1600" kern="1200" dirty="0" smtClean="0"/>
            <a:t>Expected Publication Date: Summer 2016</a:t>
          </a:r>
          <a:endParaRPr lang="en-GB" sz="1600" kern="1200" dirty="0"/>
        </a:p>
      </dsp:txBody>
      <dsp:txXfrm>
        <a:off x="942584" y="4103465"/>
        <a:ext cx="1465290" cy="1274631"/>
      </dsp:txXfrm>
    </dsp:sp>
    <dsp:sp modelId="{249A79BF-2E07-4998-BEA7-B5E2C8365ADB}">
      <dsp:nvSpPr>
        <dsp:cNvPr id="0" name=""/>
        <dsp:cNvSpPr/>
      </dsp:nvSpPr>
      <dsp:spPr>
        <a:xfrm>
          <a:off x="2236496" y="2759211"/>
          <a:ext cx="342758" cy="342758"/>
        </a:xfrm>
        <a:prstGeom prst="ellipse">
          <a:avLst/>
        </a:prstGeom>
        <a:solidFill>
          <a:schemeClr val="accent1">
            <a:hueOff val="0"/>
            <a:satOff val="0"/>
            <a:lumOff val="0"/>
            <a:alphaOff val="0"/>
          </a:schemeClr>
        </a:solidFill>
        <a:ln>
          <a:noFill/>
        </a:ln>
        <a:effectLst>
          <a:outerShdw blurRad="38100" dist="25400" dir="5400000" algn="t" rotWithShape="0">
            <a:srgbClr val="000000">
              <a:alpha val="50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7F047490-F075-4011-A093-AA81FBBFD2C0}">
      <dsp:nvSpPr>
        <dsp:cNvPr id="0" name=""/>
        <dsp:cNvSpPr/>
      </dsp:nvSpPr>
      <dsp:spPr>
        <a:xfrm>
          <a:off x="2407875" y="2930590"/>
          <a:ext cx="1799479" cy="24475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1620" tIns="0" rIns="0" bIns="0" numCol="1" spcCol="1270" anchor="t" anchorCtr="0">
          <a:noAutofit/>
          <a:sp3d extrusionH="28000" prstMaterial="matte"/>
        </a:bodyPr>
        <a:lstStyle/>
        <a:p>
          <a:pPr lvl="0" algn="l" defTabSz="1066800">
            <a:lnSpc>
              <a:spcPct val="90000"/>
            </a:lnSpc>
            <a:spcBef>
              <a:spcPct val="0"/>
            </a:spcBef>
            <a:spcAft>
              <a:spcPct val="35000"/>
            </a:spcAft>
          </a:pPr>
          <a:r>
            <a:rPr lang="en-US" sz="2400" kern="1200" dirty="0" smtClean="0"/>
            <a:t>Community of Practice</a:t>
          </a:r>
        </a:p>
        <a:p>
          <a:pPr marL="171450" lvl="1" indent="-171450" algn="l" defTabSz="711200">
            <a:lnSpc>
              <a:spcPct val="90000"/>
            </a:lnSpc>
            <a:spcBef>
              <a:spcPct val="0"/>
            </a:spcBef>
            <a:spcAft>
              <a:spcPct val="15000"/>
            </a:spcAft>
            <a:buChar char="••"/>
          </a:pPr>
          <a:r>
            <a:rPr lang="en-US" sz="1600" kern="1200" dirty="0" smtClean="0"/>
            <a:t>Continue to revise and improve approach</a:t>
          </a:r>
        </a:p>
        <a:p>
          <a:pPr marL="171450" lvl="1" indent="-171450" algn="l" defTabSz="711200">
            <a:lnSpc>
              <a:spcPct val="90000"/>
            </a:lnSpc>
            <a:spcBef>
              <a:spcPct val="0"/>
            </a:spcBef>
            <a:spcAft>
              <a:spcPct val="15000"/>
            </a:spcAft>
            <a:buChar char="••"/>
          </a:pPr>
          <a:r>
            <a:rPr lang="en-US" sz="1600" kern="1200" dirty="0" smtClean="0"/>
            <a:t>Specific area : Assessment of available climate information</a:t>
          </a:r>
        </a:p>
        <a:p>
          <a:pPr marL="171450" lvl="1" indent="-171450" algn="l" defTabSz="711200">
            <a:lnSpc>
              <a:spcPct val="90000"/>
            </a:lnSpc>
            <a:spcBef>
              <a:spcPct val="0"/>
            </a:spcBef>
            <a:spcAft>
              <a:spcPct val="15000"/>
            </a:spcAft>
            <a:buChar char="••"/>
          </a:pPr>
          <a:r>
            <a:rPr lang="en-US" sz="1600" kern="1200" dirty="0" smtClean="0"/>
            <a:t>First meeting: May 2016</a:t>
          </a:r>
        </a:p>
      </dsp:txBody>
      <dsp:txXfrm>
        <a:off x="2407875" y="2930590"/>
        <a:ext cx="1799479" cy="2447506"/>
      </dsp:txXfrm>
    </dsp:sp>
    <dsp:sp modelId="{9D468CEF-721C-4C21-8B8E-F012CF9DF29B}">
      <dsp:nvSpPr>
        <dsp:cNvPr id="0" name=""/>
        <dsp:cNvSpPr/>
      </dsp:nvSpPr>
      <dsp:spPr>
        <a:xfrm>
          <a:off x="4014554" y="1841262"/>
          <a:ext cx="454154" cy="454154"/>
        </a:xfrm>
        <a:prstGeom prst="ellipse">
          <a:avLst/>
        </a:prstGeom>
        <a:solidFill>
          <a:schemeClr val="accent1">
            <a:hueOff val="0"/>
            <a:satOff val="0"/>
            <a:lumOff val="0"/>
            <a:alphaOff val="0"/>
          </a:schemeClr>
        </a:solidFill>
        <a:ln>
          <a:noFill/>
        </a:ln>
        <a:effectLst>
          <a:outerShdw blurRad="38100" dist="25400" dir="5400000" algn="t" rotWithShape="0">
            <a:srgbClr val="000000">
              <a:alpha val="50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AE212AEC-5F35-4679-9793-B655B55204A4}">
      <dsp:nvSpPr>
        <dsp:cNvPr id="0" name=""/>
        <dsp:cNvSpPr/>
      </dsp:nvSpPr>
      <dsp:spPr>
        <a:xfrm>
          <a:off x="4241631" y="2068339"/>
          <a:ext cx="1799479" cy="33097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0647" tIns="0" rIns="0" bIns="0" numCol="1" spcCol="1270" anchor="t" anchorCtr="0">
          <a:noAutofit/>
          <a:sp3d extrusionH="28000" prstMaterial="matte"/>
        </a:bodyPr>
        <a:lstStyle/>
        <a:p>
          <a:pPr lvl="0" algn="l" defTabSz="1066800">
            <a:lnSpc>
              <a:spcPct val="90000"/>
            </a:lnSpc>
            <a:spcBef>
              <a:spcPct val="0"/>
            </a:spcBef>
            <a:spcAft>
              <a:spcPct val="35000"/>
            </a:spcAft>
          </a:pPr>
          <a:r>
            <a:rPr lang="en-US" sz="2400" kern="1200" dirty="0" smtClean="0"/>
            <a:t>Trainings</a:t>
          </a:r>
          <a:endParaRPr lang="en-GB" sz="2400" kern="1200" dirty="0"/>
        </a:p>
        <a:p>
          <a:pPr marL="171450" lvl="1" indent="-171450" algn="l" defTabSz="711200">
            <a:lnSpc>
              <a:spcPct val="90000"/>
            </a:lnSpc>
            <a:spcBef>
              <a:spcPct val="0"/>
            </a:spcBef>
            <a:spcAft>
              <a:spcPct val="15000"/>
            </a:spcAft>
            <a:buChar char="••"/>
          </a:pPr>
          <a:r>
            <a:rPr lang="en-US" sz="1600" kern="1200" smtClean="0"/>
            <a:t>UNESCO </a:t>
          </a:r>
          <a:r>
            <a:rPr lang="en-US" sz="1600" kern="1200" dirty="0" smtClean="0"/>
            <a:t>IHE</a:t>
          </a:r>
          <a:endParaRPr lang="en-GB" sz="1600" kern="1200" dirty="0"/>
        </a:p>
        <a:p>
          <a:pPr marL="171450" lvl="1" indent="-171450" algn="l" defTabSz="711200">
            <a:lnSpc>
              <a:spcPct val="90000"/>
            </a:lnSpc>
            <a:spcBef>
              <a:spcPct val="0"/>
            </a:spcBef>
            <a:spcAft>
              <a:spcPct val="15000"/>
            </a:spcAft>
            <a:buChar char="••"/>
          </a:pPr>
          <a:r>
            <a:rPr lang="en-US" sz="1600" kern="1200" dirty="0" smtClean="0"/>
            <a:t>World Bank?</a:t>
          </a:r>
          <a:endParaRPr lang="en-GB" sz="1600" kern="1200" dirty="0"/>
        </a:p>
        <a:p>
          <a:pPr marL="171450" lvl="1" indent="-171450" algn="l" defTabSz="711200">
            <a:lnSpc>
              <a:spcPct val="90000"/>
            </a:lnSpc>
            <a:spcBef>
              <a:spcPct val="0"/>
            </a:spcBef>
            <a:spcAft>
              <a:spcPct val="15000"/>
            </a:spcAft>
            <a:buChar char="••"/>
          </a:pPr>
          <a:r>
            <a:rPr lang="en-US" sz="1600" kern="1200" dirty="0" smtClean="0"/>
            <a:t>Other?</a:t>
          </a:r>
          <a:endParaRPr lang="en-GB" sz="1600" kern="1200" dirty="0"/>
        </a:p>
      </dsp:txBody>
      <dsp:txXfrm>
        <a:off x="4241631" y="2068339"/>
        <a:ext cx="1799479" cy="3309757"/>
      </dsp:txXfrm>
    </dsp:sp>
    <dsp:sp modelId="{9405D790-645F-41BF-A284-4957D9EDC76A}">
      <dsp:nvSpPr>
        <dsp:cNvPr id="0" name=""/>
        <dsp:cNvSpPr/>
      </dsp:nvSpPr>
      <dsp:spPr>
        <a:xfrm>
          <a:off x="5951137" y="1233938"/>
          <a:ext cx="608395" cy="608395"/>
        </a:xfrm>
        <a:prstGeom prst="ellipse">
          <a:avLst/>
        </a:prstGeom>
        <a:solidFill>
          <a:schemeClr val="accent1">
            <a:hueOff val="0"/>
            <a:satOff val="0"/>
            <a:lumOff val="0"/>
            <a:alphaOff val="0"/>
          </a:schemeClr>
        </a:solidFill>
        <a:ln>
          <a:noFill/>
        </a:ln>
        <a:effectLst>
          <a:outerShdw blurRad="38100" dist="25400" dir="5400000" algn="t" rotWithShape="0">
            <a:srgbClr val="000000">
              <a:alpha val="50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sp>
    <dsp:sp modelId="{7F795997-3ABD-4CDD-AE05-A18F0AE8EAE0}">
      <dsp:nvSpPr>
        <dsp:cNvPr id="0" name=""/>
        <dsp:cNvSpPr/>
      </dsp:nvSpPr>
      <dsp:spPr>
        <a:xfrm>
          <a:off x="6255334" y="1538135"/>
          <a:ext cx="1799479" cy="38399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2376" tIns="0" rIns="0" bIns="0" numCol="1" spcCol="1270" anchor="t" anchorCtr="0">
          <a:noAutofit/>
          <a:sp3d extrusionH="28000" prstMaterial="matte"/>
        </a:bodyPr>
        <a:lstStyle/>
        <a:p>
          <a:pPr lvl="0" algn="l" defTabSz="711200">
            <a:lnSpc>
              <a:spcPct val="90000"/>
            </a:lnSpc>
            <a:spcBef>
              <a:spcPct val="0"/>
            </a:spcBef>
            <a:spcAft>
              <a:spcPct val="35000"/>
            </a:spcAft>
          </a:pPr>
          <a:r>
            <a:rPr lang="en-US" sz="1600" kern="1200" dirty="0" smtClean="0"/>
            <a:t>Case Studies…</a:t>
          </a:r>
          <a:endParaRPr lang="en-GB" sz="1600" kern="1200" dirty="0"/>
        </a:p>
      </dsp:txBody>
      <dsp:txXfrm>
        <a:off x="6255334" y="1538135"/>
        <a:ext cx="1799479" cy="3839961"/>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889938"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1"/>
            <a:ext cx="2889938" cy="493633"/>
          </a:xfrm>
          <a:prstGeom prst="rect">
            <a:avLst/>
          </a:prstGeom>
        </p:spPr>
        <p:txBody>
          <a:bodyPr vert="horz" lIns="91440" tIns="45720" rIns="91440" bIns="45720" rtlCol="0"/>
          <a:lstStyle>
            <a:lvl1pPr algn="r">
              <a:defRPr sz="1200"/>
            </a:lvl1pPr>
          </a:lstStyle>
          <a:p>
            <a:fld id="{5A44036A-2EF6-42BC-8E5E-45A35957987F}" type="datetimeFigureOut">
              <a:rPr lang="en-GB" smtClean="0"/>
              <a:t>24/02/2016</a:t>
            </a:fld>
            <a:endParaRPr lang="en-GB"/>
          </a:p>
        </p:txBody>
      </p:sp>
      <p:sp>
        <p:nvSpPr>
          <p:cNvPr id="4" name="Slide Image Placeholder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317"/>
            <a:ext cx="2889938" cy="49363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377317"/>
            <a:ext cx="2889938" cy="493633"/>
          </a:xfrm>
          <a:prstGeom prst="rect">
            <a:avLst/>
          </a:prstGeom>
        </p:spPr>
        <p:txBody>
          <a:bodyPr vert="horz" lIns="91440" tIns="45720" rIns="91440" bIns="45720" rtlCol="0" anchor="b"/>
          <a:lstStyle>
            <a:lvl1pPr algn="r">
              <a:defRPr sz="1200"/>
            </a:lvl1pPr>
          </a:lstStyle>
          <a:p>
            <a:fld id="{DAF83AFB-16DB-46E0-989F-E8FB647BEF3E}" type="slidenum">
              <a:rPr lang="en-GB" smtClean="0"/>
              <a:t>‹#›</a:t>
            </a:fld>
            <a:endParaRPr lang="en-GB"/>
          </a:p>
        </p:txBody>
      </p:sp>
    </p:spTree>
    <p:extLst>
      <p:ext uri="{BB962C8B-B14F-4D97-AF65-F5344CB8AC3E}">
        <p14:creationId xmlns:p14="http://schemas.microsoft.com/office/powerpoint/2010/main" val="37350208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F83AFB-16DB-46E0-989F-E8FB647BEF3E}" type="slidenum">
              <a:rPr lang="en-GB" smtClean="0"/>
              <a:t>1</a:t>
            </a:fld>
            <a:endParaRPr lang="en-GB"/>
          </a:p>
        </p:txBody>
      </p:sp>
    </p:spTree>
    <p:extLst>
      <p:ext uri="{BB962C8B-B14F-4D97-AF65-F5344CB8AC3E}">
        <p14:creationId xmlns:p14="http://schemas.microsoft.com/office/powerpoint/2010/main" val="41866432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AF83AFB-16DB-46E0-989F-E8FB647BEF3E}" type="slidenum">
              <a:rPr lang="en-GB" smtClean="0"/>
              <a:t>10</a:t>
            </a:fld>
            <a:endParaRPr lang="en-GB"/>
          </a:p>
        </p:txBody>
      </p:sp>
    </p:spTree>
    <p:extLst>
      <p:ext uri="{BB962C8B-B14F-4D97-AF65-F5344CB8AC3E}">
        <p14:creationId xmlns:p14="http://schemas.microsoft.com/office/powerpoint/2010/main" val="2281243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AF83AFB-16DB-46E0-989F-E8FB647BEF3E}" type="slidenum">
              <a:rPr lang="en-GB" smtClean="0"/>
              <a:t>2</a:t>
            </a:fld>
            <a:endParaRPr lang="en-GB"/>
          </a:p>
        </p:txBody>
      </p:sp>
    </p:spTree>
    <p:extLst>
      <p:ext uri="{BB962C8B-B14F-4D97-AF65-F5344CB8AC3E}">
        <p14:creationId xmlns:p14="http://schemas.microsoft.com/office/powerpoint/2010/main" val="1934901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050" dirty="0" smtClean="0"/>
              <a:t>We make decisions based on observed data, sometimes the sample size is too small, sometimes</a:t>
            </a:r>
            <a:r>
              <a:rPr lang="en-US" sz="1050" baseline="0" dirty="0" smtClean="0"/>
              <a:t> it’s not available so we rely on regional data instead. How do we cope with these? Our policies add in safety margins and free board… What’s new??? Climate change, </a:t>
            </a:r>
            <a:r>
              <a:rPr lang="en-US" sz="1050" baseline="0" dirty="0" err="1" smtClean="0"/>
              <a:t>nonstationarity</a:t>
            </a:r>
            <a:r>
              <a:rPr lang="en-US" sz="1050" baseline="0" dirty="0" smtClean="0"/>
              <a:t>. Now, our uncertainties expand beyond statistical uncertainties which can be defined with confidence intervals. Now, we don’t even know what probability distribution we are dealing with. That’s daunting….. </a:t>
            </a:r>
            <a:endParaRPr lang="en-US" sz="1050" dirty="0" smtClean="0"/>
          </a:p>
          <a:p>
            <a:pPr marL="171450" indent="-171450">
              <a:buFont typeface="Arial" panose="020B0604020202020204" pitchFamily="34" charset="0"/>
              <a:buChar char="•"/>
            </a:pPr>
            <a:r>
              <a:rPr lang="en-US" sz="1050" b="1" dirty="0" smtClean="0"/>
              <a:t>Discuss where climate uncertainty enters</a:t>
            </a:r>
            <a:r>
              <a:rPr lang="en-US" sz="1050" b="1" baseline="0" dirty="0" smtClean="0"/>
              <a:t> the planning process (</a:t>
            </a:r>
            <a:r>
              <a:rPr lang="en-US" sz="1050" b="1" baseline="0" dirty="0" err="1" smtClean="0"/>
              <a:t>Vulnerbality</a:t>
            </a:r>
            <a:r>
              <a:rPr lang="en-US" sz="1050" b="1" baseline="0" dirty="0" smtClean="0"/>
              <a:t> assessment. Always estimate future socio-economic conditions)</a:t>
            </a:r>
          </a:p>
          <a:p>
            <a:pPr marL="171450" indent="-171450">
              <a:buFont typeface="Arial" panose="020B0604020202020204" pitchFamily="34" charset="0"/>
              <a:buChar char="•"/>
            </a:pPr>
            <a:r>
              <a:rPr lang="en-US" sz="1050" baseline="0" dirty="0" smtClean="0"/>
              <a:t>In many places, guidance is lacking regarding what future climate conditions to consider and/or how to consider them. Even if guidance is given (i.e., Specify which GHG emissions scenario to use), there are known challenges with the available climate data, which many in this room are working to fix (i.e., time scale, lack of observed data for downscaling, known issues in certain geographic areas)</a:t>
            </a:r>
          </a:p>
          <a:p>
            <a:pPr marL="171450" indent="-171450">
              <a:buFont typeface="Arial" panose="020B0604020202020204" pitchFamily="34" charset="0"/>
              <a:buChar char="•"/>
            </a:pPr>
            <a:r>
              <a:rPr lang="en-US" sz="1050" b="1" baseline="0" dirty="0" smtClean="0"/>
              <a:t>CRIDA is meant to provide guidance at different decision points along the planning cycle, and ensure that the level of analysis matches the problem at hand and the quality of available information.</a:t>
            </a:r>
          </a:p>
          <a:p>
            <a:pPr marL="171450" indent="-171450">
              <a:buFont typeface="Arial" panose="020B0604020202020204" pitchFamily="34" charset="0"/>
              <a:buChar char="•"/>
            </a:pPr>
            <a:r>
              <a:rPr lang="en-GB" sz="1050" dirty="0" smtClean="0"/>
              <a:t>The IPCC … “has led to abundance of publicly available data and information on potential impact of climate change, such as the CMIP5 global circulation model outputs (IPCC, 2015), </a:t>
            </a:r>
            <a:r>
              <a:rPr lang="en-GB" sz="1050" dirty="0" smtClean="0">
                <a:solidFill>
                  <a:srgbClr val="FF0000"/>
                </a:solidFill>
              </a:rPr>
              <a:t>but lack of expert knowledge from the user side has limited the use of this information to effectively develop and implement adaptation strategies to climate change at the local level</a:t>
            </a:r>
            <a:r>
              <a:rPr lang="en-GB" sz="1050" dirty="0" smtClean="0"/>
              <a:t>. This mismatch needs to be addressed in order for vulnerable water-stressed communities to benefit from the foresight provided by climate science.”</a:t>
            </a:r>
          </a:p>
          <a:p>
            <a:pPr marL="171450" lvl="0" indent="-171450">
              <a:buFont typeface="Arial" panose="020B0604020202020204" pitchFamily="34" charset="0"/>
              <a:buChar char="•"/>
            </a:pPr>
            <a:r>
              <a:rPr lang="en-GB" sz="1050" b="1" i="1" dirty="0" smtClean="0"/>
              <a:t>Our Audience</a:t>
            </a:r>
            <a:r>
              <a:rPr lang="en-GB" sz="1050" i="1" dirty="0" smtClean="0"/>
              <a:t>: the engineer/planner/analyst on the ground who is asked to develop a climate adaptation strategy, but doesn’t know where to start</a:t>
            </a:r>
            <a:r>
              <a:rPr lang="en-GB" sz="1050" dirty="0" smtClean="0"/>
              <a:t>.</a:t>
            </a:r>
          </a:p>
        </p:txBody>
      </p:sp>
      <p:sp>
        <p:nvSpPr>
          <p:cNvPr id="4" name="Slide Number Placeholder 3"/>
          <p:cNvSpPr>
            <a:spLocks noGrp="1"/>
          </p:cNvSpPr>
          <p:nvPr>
            <p:ph type="sldNum" sz="quarter" idx="10"/>
          </p:nvPr>
        </p:nvSpPr>
        <p:spPr/>
        <p:txBody>
          <a:bodyPr/>
          <a:lstStyle/>
          <a:p>
            <a:fld id="{DAF83AFB-16DB-46E0-989F-E8FB647BEF3E}" type="slidenum">
              <a:rPr lang="en-GB" smtClean="0"/>
              <a:t>3</a:t>
            </a:fld>
            <a:endParaRPr lang="en-GB"/>
          </a:p>
        </p:txBody>
      </p:sp>
    </p:spTree>
    <p:extLst>
      <p:ext uri="{BB962C8B-B14F-4D97-AF65-F5344CB8AC3E}">
        <p14:creationId xmlns:p14="http://schemas.microsoft.com/office/powerpoint/2010/main" val="2024706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Two key elements which CRIDA adds to the planning cycle include: Decision Scaling and Adaptation Pathways</a:t>
            </a:r>
          </a:p>
          <a:p>
            <a:endParaRPr lang="en-US" dirty="0" smtClean="0"/>
          </a:p>
          <a:p>
            <a:r>
              <a:rPr lang="en-US" dirty="0" smtClean="0"/>
              <a:t>Decision scaling: is a bottom up approach to a vulnerability assessment</a:t>
            </a:r>
            <a:r>
              <a:rPr lang="en-US" baseline="0" dirty="0" smtClean="0"/>
              <a:t> of your system, which is the first time climate information enters the planning process. I will go into it in detail on the next slide.</a:t>
            </a:r>
          </a:p>
          <a:p>
            <a:endParaRPr lang="en-US" baseline="0" dirty="0" smtClean="0"/>
          </a:p>
          <a:p>
            <a:r>
              <a:rPr lang="en-US" baseline="0" dirty="0" smtClean="0"/>
              <a:t>Adaptation pathways: is a new method, developed by </a:t>
            </a:r>
            <a:r>
              <a:rPr lang="en-US" baseline="0" dirty="0" err="1" smtClean="0"/>
              <a:t>Deltares</a:t>
            </a:r>
            <a:r>
              <a:rPr lang="en-US" baseline="0" dirty="0" smtClean="0"/>
              <a:t> in the Netherlands, to develop and present flexible strategies to the decision maker. </a:t>
            </a:r>
          </a:p>
          <a:p>
            <a:endParaRPr lang="en-US" baseline="0" dirty="0" smtClean="0"/>
          </a:p>
          <a:p>
            <a:r>
              <a:rPr lang="en-US" baseline="0" dirty="0" smtClean="0"/>
              <a:t>Climate information comes into play on the x-axis – can we put time estimates on these changing conditions???? How confident are we in them???</a:t>
            </a:r>
            <a:endParaRPr lang="en-GB" dirty="0"/>
          </a:p>
        </p:txBody>
      </p:sp>
      <p:sp>
        <p:nvSpPr>
          <p:cNvPr id="4" name="Slide Number Placeholder 3"/>
          <p:cNvSpPr>
            <a:spLocks noGrp="1"/>
          </p:cNvSpPr>
          <p:nvPr>
            <p:ph type="sldNum" sz="quarter" idx="10"/>
          </p:nvPr>
        </p:nvSpPr>
        <p:spPr/>
        <p:txBody>
          <a:bodyPr/>
          <a:lstStyle/>
          <a:p>
            <a:fld id="{DAF83AFB-16DB-46E0-989F-E8FB647BEF3E}" type="slidenum">
              <a:rPr lang="en-GB" smtClean="0"/>
              <a:t>4</a:t>
            </a:fld>
            <a:endParaRPr lang="en-GB"/>
          </a:p>
        </p:txBody>
      </p:sp>
    </p:spTree>
    <p:extLst>
      <p:ext uri="{BB962C8B-B14F-4D97-AF65-F5344CB8AC3E}">
        <p14:creationId xmlns:p14="http://schemas.microsoft.com/office/powerpoint/2010/main" val="19582022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our assessment</a:t>
            </a:r>
            <a:r>
              <a:rPr lang="en-US" baseline="0" dirty="0" smtClean="0"/>
              <a:t> of climate risk and climate uncertainty/confidence to influence Decision Points 1 and 2…. </a:t>
            </a:r>
            <a:endParaRPr lang="en-GB" dirty="0"/>
          </a:p>
        </p:txBody>
      </p:sp>
      <p:sp>
        <p:nvSpPr>
          <p:cNvPr id="4" name="Slide Number Placeholder 3"/>
          <p:cNvSpPr>
            <a:spLocks noGrp="1"/>
          </p:cNvSpPr>
          <p:nvPr>
            <p:ph type="sldNum" sz="quarter" idx="10"/>
          </p:nvPr>
        </p:nvSpPr>
        <p:spPr/>
        <p:txBody>
          <a:bodyPr/>
          <a:lstStyle/>
          <a:p>
            <a:fld id="{DAF83AFB-16DB-46E0-989F-E8FB647BEF3E}" type="slidenum">
              <a:rPr lang="en-GB" smtClean="0"/>
              <a:t>5</a:t>
            </a:fld>
            <a:endParaRPr lang="en-GB"/>
          </a:p>
        </p:txBody>
      </p:sp>
    </p:spTree>
    <p:extLst>
      <p:ext uri="{BB962C8B-B14F-4D97-AF65-F5344CB8AC3E}">
        <p14:creationId xmlns:p14="http://schemas.microsoft.com/office/powerpoint/2010/main" val="1045993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Depending on the climate information required to meet the needs of the water resources problem, how well</a:t>
            </a:r>
            <a:r>
              <a:rPr lang="en-US" baseline="0" dirty="0" smtClean="0"/>
              <a:t> do these models perform??? How much should the decision makers trust them??? How much should analysts invest in them??? What tools are out there to improve them???</a:t>
            </a:r>
            <a:endParaRPr lang="en-GB" dirty="0"/>
          </a:p>
        </p:txBody>
      </p:sp>
      <p:sp>
        <p:nvSpPr>
          <p:cNvPr id="4" name="Slide Number Placeholder 3"/>
          <p:cNvSpPr>
            <a:spLocks noGrp="1"/>
          </p:cNvSpPr>
          <p:nvPr>
            <p:ph type="sldNum" sz="quarter" idx="10"/>
          </p:nvPr>
        </p:nvSpPr>
        <p:spPr/>
        <p:txBody>
          <a:bodyPr/>
          <a:lstStyle/>
          <a:p>
            <a:fld id="{DAF83AFB-16DB-46E0-989F-E8FB647BEF3E}" type="slidenum">
              <a:rPr lang="en-GB" smtClean="0"/>
              <a:t>6</a:t>
            </a:fld>
            <a:endParaRPr lang="en-GB"/>
          </a:p>
        </p:txBody>
      </p:sp>
    </p:spTree>
    <p:extLst>
      <p:ext uri="{BB962C8B-B14F-4D97-AF65-F5344CB8AC3E}">
        <p14:creationId xmlns:p14="http://schemas.microsoft.com/office/powerpoint/2010/main" val="42093335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smtClean="0"/>
              <a:t>A broader vulnerability assessment which does not limit decision space to selected scenarios. This has the potential to show benefits of alternatives which build additional robustness into system at little additional cost.</a:t>
            </a:r>
            <a:endParaRPr lang="en-GB" dirty="0" smtClean="0"/>
          </a:p>
          <a:p>
            <a:pPr lvl="1"/>
            <a:r>
              <a:rPr lang="en-US" dirty="0" smtClean="0"/>
              <a:t>We may also end up eliminating alternatives earlier because our threshold approach to robustness may be stricter than a target approach.</a:t>
            </a:r>
            <a:endParaRPr lang="en-GB" dirty="0" smtClean="0"/>
          </a:p>
          <a:p>
            <a:pPr lvl="0"/>
            <a:r>
              <a:rPr lang="en-US" dirty="0" smtClean="0"/>
              <a:t>Guidance on the necessary level of analysis (i.e., need for climate risk analysis or traditional planning , downscaling) based on Level of Concern analysis which considers the confidence in available data, consequences within system, and available resources should influence decision making</a:t>
            </a:r>
            <a:endParaRPr lang="en-GB" dirty="0" smtClean="0"/>
          </a:p>
          <a:p>
            <a:pPr lvl="0"/>
            <a:r>
              <a:rPr lang="en-US" dirty="0" smtClean="0"/>
              <a:t>Development of adaptation pathways to illustrate the flexibility of selected strategies. Another benefit is the visual aspect of presenting potential strategies to decision makers.</a:t>
            </a:r>
            <a:endParaRPr lang="en-GB" dirty="0" smtClean="0"/>
          </a:p>
          <a:p>
            <a:pPr lvl="0"/>
            <a:r>
              <a:rPr lang="en-US" dirty="0" smtClean="0"/>
              <a:t>Guidance on preferred pathway criteria ranging from flexibility and immediacy of investment based on the Level of Concern analysis as well as institutional capacity.</a:t>
            </a:r>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DAF83AFB-16DB-46E0-989F-E8FB647BEF3E}" type="slidenum">
              <a:rPr lang="en-GB" smtClean="0"/>
              <a:t>7</a:t>
            </a:fld>
            <a:endParaRPr lang="en-GB"/>
          </a:p>
        </p:txBody>
      </p:sp>
    </p:spTree>
    <p:extLst>
      <p:ext uri="{BB962C8B-B14F-4D97-AF65-F5344CB8AC3E}">
        <p14:creationId xmlns:p14="http://schemas.microsoft.com/office/powerpoint/2010/main" val="57736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GB" dirty="0" smtClean="0"/>
              <a:t>Monitoring and forecasting/early warning </a:t>
            </a:r>
            <a:endParaRPr lang="en-GB" sz="3600" dirty="0" smtClean="0"/>
          </a:p>
          <a:p>
            <a:pPr lvl="1"/>
            <a:r>
              <a:rPr lang="en-GB" dirty="0" smtClean="0"/>
              <a:t>this is needed to supports our approach if an adaptive management plan is selected</a:t>
            </a:r>
            <a:endParaRPr lang="en-GB" sz="3200" dirty="0" smtClean="0"/>
          </a:p>
          <a:p>
            <a:pPr lvl="0"/>
            <a:r>
              <a:rPr lang="en-GB" dirty="0" smtClean="0"/>
              <a:t>Vulnerability/resilience and impact assessment </a:t>
            </a:r>
            <a:endParaRPr lang="en-GB" sz="3600" dirty="0" smtClean="0"/>
          </a:p>
          <a:p>
            <a:pPr lvl="1"/>
            <a:r>
              <a:rPr lang="en-GB" dirty="0" smtClean="0"/>
              <a:t>is necessary as part of our method, our bottom-up approach may be used. We only do this once to develop a plan</a:t>
            </a:r>
            <a:endParaRPr lang="en-GB" sz="3200" dirty="0" smtClean="0"/>
          </a:p>
          <a:p>
            <a:pPr lvl="0"/>
            <a:r>
              <a:rPr lang="en-GB" dirty="0" smtClean="0"/>
              <a:t>Mitigation and response planning and measures </a:t>
            </a:r>
            <a:endParaRPr lang="en-GB" sz="3600" dirty="0" smtClean="0"/>
          </a:p>
          <a:p>
            <a:pPr lvl="1"/>
            <a:r>
              <a:rPr lang="en-GB" dirty="0" smtClean="0"/>
              <a:t>Pre-drought programs and </a:t>
            </a:r>
            <a:r>
              <a:rPr lang="en-GB" dirty="0" err="1" smtClean="0"/>
              <a:t>adctions</a:t>
            </a:r>
            <a:r>
              <a:rPr lang="en-GB" dirty="0" smtClean="0"/>
              <a:t> to reduce risks; short term and long term</a:t>
            </a:r>
            <a:endParaRPr lang="en-GB" sz="3200" dirty="0" smtClean="0"/>
          </a:p>
          <a:p>
            <a:pPr lvl="2"/>
            <a:r>
              <a:rPr lang="en-GB" dirty="0" smtClean="0"/>
              <a:t>We would be involved in the more long term (20-yr plans)</a:t>
            </a:r>
            <a:endParaRPr lang="en-GB" sz="2800" dirty="0" smtClean="0"/>
          </a:p>
          <a:p>
            <a:pPr lvl="1"/>
            <a:r>
              <a:rPr lang="en-GB" dirty="0" smtClean="0"/>
              <a:t>Well-defined and negotiated operational response plan for when a drought hits</a:t>
            </a:r>
            <a:endParaRPr lang="en-GB" sz="3200" dirty="0" smtClean="0"/>
          </a:p>
          <a:p>
            <a:pPr lvl="2"/>
            <a:r>
              <a:rPr lang="en-GB" dirty="0" smtClean="0"/>
              <a:t>On the operational side, we could be involved in planning (i.e., water allocation, operation rules)</a:t>
            </a:r>
            <a:endParaRPr lang="en-GB" sz="2800" dirty="0" smtClean="0"/>
          </a:p>
          <a:p>
            <a:pPr lvl="1"/>
            <a:r>
              <a:rPr lang="en-GB" dirty="0" smtClean="0"/>
              <a:t>Safety net and social programs, research, and extension</a:t>
            </a:r>
            <a:endParaRPr lang="en-GB" sz="3200" dirty="0" smtClean="0"/>
          </a:p>
          <a:p>
            <a:pPr lvl="2"/>
            <a:r>
              <a:rPr lang="en-GB" dirty="0" smtClean="0"/>
              <a:t>All of these would be part of a long term plan, ‘buying down risk’ from drought</a:t>
            </a:r>
            <a:endParaRPr lang="en-GB" sz="2800" dirty="0" smtClean="0"/>
          </a:p>
          <a:p>
            <a:endParaRPr lang="en-GB" dirty="0"/>
          </a:p>
        </p:txBody>
      </p:sp>
      <p:sp>
        <p:nvSpPr>
          <p:cNvPr id="4" name="Slide Number Placeholder 3"/>
          <p:cNvSpPr>
            <a:spLocks noGrp="1"/>
          </p:cNvSpPr>
          <p:nvPr>
            <p:ph type="sldNum" sz="quarter" idx="10"/>
          </p:nvPr>
        </p:nvSpPr>
        <p:spPr/>
        <p:txBody>
          <a:bodyPr/>
          <a:lstStyle/>
          <a:p>
            <a:fld id="{DAF83AFB-16DB-46E0-989F-E8FB647BEF3E}" type="slidenum">
              <a:rPr lang="en-GB" smtClean="0"/>
              <a:t>8</a:t>
            </a:fld>
            <a:endParaRPr lang="en-GB"/>
          </a:p>
        </p:txBody>
      </p:sp>
    </p:spTree>
    <p:extLst>
      <p:ext uri="{BB962C8B-B14F-4D97-AF65-F5344CB8AC3E}">
        <p14:creationId xmlns:p14="http://schemas.microsoft.com/office/powerpoint/2010/main" val="36555348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many aspects of our next steps fit</a:t>
            </a:r>
            <a:r>
              <a:rPr lang="en-US" baseline="0" dirty="0" smtClean="0"/>
              <a:t> in line with the activities in this project:</a:t>
            </a:r>
          </a:p>
          <a:p>
            <a:endParaRPr lang="en-US" baseline="0" dirty="0" smtClean="0"/>
          </a:p>
          <a:p>
            <a:r>
              <a:rPr lang="en-US" baseline="0" dirty="0" smtClean="0"/>
              <a:t>Looking forward to discussing possibilities for integration and collaboration. </a:t>
            </a:r>
            <a:endParaRPr lang="en-GB" dirty="0"/>
          </a:p>
        </p:txBody>
      </p:sp>
      <p:sp>
        <p:nvSpPr>
          <p:cNvPr id="4" name="Slide Number Placeholder 3"/>
          <p:cNvSpPr>
            <a:spLocks noGrp="1"/>
          </p:cNvSpPr>
          <p:nvPr>
            <p:ph type="sldNum" sz="quarter" idx="10"/>
          </p:nvPr>
        </p:nvSpPr>
        <p:spPr/>
        <p:txBody>
          <a:bodyPr/>
          <a:lstStyle/>
          <a:p>
            <a:fld id="{DAF83AFB-16DB-46E0-989F-E8FB647BEF3E}" type="slidenum">
              <a:rPr lang="en-GB" smtClean="0"/>
              <a:t>9</a:t>
            </a:fld>
            <a:endParaRPr lang="en-GB"/>
          </a:p>
        </p:txBody>
      </p:sp>
    </p:spTree>
    <p:extLst>
      <p:ext uri="{BB962C8B-B14F-4D97-AF65-F5344CB8AC3E}">
        <p14:creationId xmlns:p14="http://schemas.microsoft.com/office/powerpoint/2010/main" val="25531346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EB6777E-5F50-4B84-90D4-146EDCFD819A}" type="datetimeFigureOut">
              <a:rPr lang="en-GB" smtClean="0"/>
              <a:t>24/02/2016</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5E96408-7231-48EE-A744-26CCECE37207}" type="slidenum">
              <a:rPr lang="en-GB" smtClean="0"/>
              <a:t>‹#›</a:t>
            </a:fld>
            <a:endParaRPr lang="en-GB"/>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B6777E-5F50-4B84-90D4-146EDCFD819A}" type="datetimeFigureOut">
              <a:rPr lang="en-GB" smtClean="0"/>
              <a:t>24/02/2016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E96408-7231-48EE-A744-26CCECE3720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EB6777E-5F50-4B84-90D4-146EDCFD819A}" type="datetimeFigureOut">
              <a:rPr lang="en-GB" smtClean="0"/>
              <a:t>24/02/2016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E96408-7231-48EE-A744-26CCECE3720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EB6777E-5F50-4B84-90D4-146EDCFD819A}" type="datetimeFigureOut">
              <a:rPr lang="en-GB" smtClean="0"/>
              <a:t>24/02/2016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E96408-7231-48EE-A744-26CCECE37207}" type="slidenum">
              <a:rPr lang="en-GB" smtClean="0"/>
              <a:t>‹#›</a:t>
            </a:fld>
            <a:endParaRPr lang="en-GB"/>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EB6777E-5F50-4B84-90D4-146EDCFD819A}" type="datetimeFigureOut">
              <a:rPr lang="en-GB" smtClean="0"/>
              <a:t>24/02/2016</a:t>
            </a:fld>
            <a:endParaRPr lang="en-GB"/>
          </a:p>
        </p:txBody>
      </p:sp>
      <p:sp>
        <p:nvSpPr>
          <p:cNvPr id="5" name="Footer Placeholder 4"/>
          <p:cNvSpPr>
            <a:spLocks noGrp="1"/>
          </p:cNvSpPr>
          <p:nvPr>
            <p:ph type="ftr" sz="quarter" idx="11"/>
          </p:nvPr>
        </p:nvSpPr>
        <p:spPr>
          <a:xfrm>
            <a:off x="800100" y="6172200"/>
            <a:ext cx="4000500" cy="457200"/>
          </a:xfrm>
        </p:spPr>
        <p:txBody>
          <a:bodyPr/>
          <a:lstStyle/>
          <a:p>
            <a:endParaRPr lang="en-GB"/>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5E96408-7231-48EE-A744-26CCECE37207}"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EB6777E-5F50-4B84-90D4-146EDCFD819A}" type="datetimeFigureOut">
              <a:rPr lang="en-GB" smtClean="0"/>
              <a:t>24/02/2016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E96408-7231-48EE-A744-26CCECE37207}" type="slidenum">
              <a:rPr lang="en-GB" smtClean="0"/>
              <a:t>‹#›</a:t>
            </a:fld>
            <a:endParaRPr lang="en-GB"/>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EB6777E-5F50-4B84-90D4-146EDCFD819A}" type="datetimeFigureOut">
              <a:rPr lang="en-GB" smtClean="0"/>
              <a:t>24/02/2016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5E96408-7231-48EE-A744-26CCECE37207}" type="slidenum">
              <a:rPr lang="en-GB" smtClean="0"/>
              <a:t>‹#›</a:t>
            </a:fld>
            <a:endParaRPr lang="en-GB"/>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EB6777E-5F50-4B84-90D4-146EDCFD819A}" type="datetimeFigureOut">
              <a:rPr lang="en-GB" smtClean="0"/>
              <a:t>24/02/2016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5E96408-7231-48EE-A744-26CCECE3720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B6777E-5F50-4B84-90D4-146EDCFD819A}" type="datetimeFigureOut">
              <a:rPr lang="en-GB" smtClean="0"/>
              <a:t>24/02/2016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5E96408-7231-48EE-A744-26CCECE3720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B6777E-5F50-4B84-90D4-146EDCFD819A}" type="datetimeFigureOut">
              <a:rPr lang="en-GB" smtClean="0"/>
              <a:t>24/02/2016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E96408-7231-48EE-A744-26CCECE37207}" type="slidenum">
              <a:rPr lang="en-GB" smtClean="0"/>
              <a:t>‹#›</a:t>
            </a:fld>
            <a:endParaRPr lang="en-GB"/>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EB6777E-5F50-4B84-90D4-146EDCFD819A}" type="datetimeFigureOut">
              <a:rPr lang="en-GB" smtClean="0"/>
              <a:t>24/02/2016</a:t>
            </a:fld>
            <a:endParaRPr lang="en-GB"/>
          </a:p>
        </p:txBody>
      </p:sp>
      <p:sp>
        <p:nvSpPr>
          <p:cNvPr id="6" name="Footer Placeholder 5"/>
          <p:cNvSpPr>
            <a:spLocks noGrp="1"/>
          </p:cNvSpPr>
          <p:nvPr>
            <p:ph type="ftr" sz="quarter" idx="11"/>
          </p:nvPr>
        </p:nvSpPr>
        <p:spPr>
          <a:xfrm>
            <a:off x="914400" y="6172200"/>
            <a:ext cx="3886200" cy="457200"/>
          </a:xfrm>
        </p:spPr>
        <p:txBody>
          <a:bodyPr/>
          <a:lstStyle/>
          <a:p>
            <a:endParaRPr lang="en-GB"/>
          </a:p>
        </p:txBody>
      </p:sp>
      <p:sp>
        <p:nvSpPr>
          <p:cNvPr id="7" name="Slide Number Placeholder 6"/>
          <p:cNvSpPr>
            <a:spLocks noGrp="1"/>
          </p:cNvSpPr>
          <p:nvPr>
            <p:ph type="sldNum" sz="quarter" idx="12"/>
          </p:nvPr>
        </p:nvSpPr>
        <p:spPr>
          <a:xfrm>
            <a:off x="146304" y="6208776"/>
            <a:ext cx="457200" cy="457200"/>
          </a:xfrm>
        </p:spPr>
        <p:txBody>
          <a:bodyPr/>
          <a:lstStyle/>
          <a:p>
            <a:fld id="{F5E96408-7231-48EE-A744-26CCECE37207}" type="slidenum">
              <a:rPr lang="en-GB" smtClean="0"/>
              <a:t>‹#›</a:t>
            </a:fld>
            <a:endParaRPr lang="en-GB"/>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EB6777E-5F50-4B84-90D4-146EDCFD819A}" type="datetimeFigureOut">
              <a:rPr lang="en-GB" smtClean="0"/>
              <a:t>24/02/2016</a:t>
            </a:fld>
            <a:endParaRPr lang="en-GB"/>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5E96408-7231-48EE-A744-26CCECE37207}"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7.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r>
              <a:rPr lang="en-US" dirty="0" smtClean="0"/>
              <a:t>Kristin Gilroy, PhD</a:t>
            </a:r>
          </a:p>
          <a:p>
            <a:pPr>
              <a:spcBef>
                <a:spcPts val="0"/>
              </a:spcBef>
            </a:pPr>
            <a:r>
              <a:rPr lang="en-US" dirty="0" smtClean="0"/>
              <a:t>International Center for </a:t>
            </a:r>
          </a:p>
          <a:p>
            <a:pPr>
              <a:spcBef>
                <a:spcPts val="0"/>
              </a:spcBef>
            </a:pPr>
            <a:r>
              <a:rPr lang="en-US" dirty="0" smtClean="0"/>
              <a:t>Integrated Water Resources Management</a:t>
            </a:r>
          </a:p>
          <a:p>
            <a:pPr>
              <a:spcBef>
                <a:spcPts val="0"/>
              </a:spcBef>
            </a:pPr>
            <a:endParaRPr lang="en-US" dirty="0"/>
          </a:p>
          <a:p>
            <a:pPr>
              <a:spcBef>
                <a:spcPts val="0"/>
              </a:spcBef>
            </a:pPr>
            <a:r>
              <a:rPr lang="en-US" dirty="0" smtClean="0"/>
              <a:t>24 February 2016</a:t>
            </a:r>
            <a:endParaRPr lang="en-GB" dirty="0"/>
          </a:p>
        </p:txBody>
      </p:sp>
      <p:sp>
        <p:nvSpPr>
          <p:cNvPr id="2" name="Title 1"/>
          <p:cNvSpPr>
            <a:spLocks noGrp="1"/>
          </p:cNvSpPr>
          <p:nvPr>
            <p:ph type="ctrTitle"/>
          </p:nvPr>
        </p:nvSpPr>
        <p:spPr>
          <a:xfrm>
            <a:off x="457200" y="1742951"/>
            <a:ext cx="8229600" cy="1470025"/>
          </a:xfrm>
        </p:spPr>
        <p:txBody>
          <a:bodyPr>
            <a:noAutofit/>
          </a:bodyPr>
          <a:lstStyle/>
          <a:p>
            <a:r>
              <a:rPr lang="en-GB" sz="2800" b="1" dirty="0"/>
              <a:t>Climate Risk Informed Decision </a:t>
            </a:r>
            <a:r>
              <a:rPr lang="en-GB" sz="2800" b="1" dirty="0" smtClean="0"/>
              <a:t>Analysis:</a:t>
            </a:r>
            <a:br>
              <a:rPr lang="en-GB" sz="2800" b="1" dirty="0" smtClean="0"/>
            </a:br>
            <a:r>
              <a:rPr lang="en-GB" sz="2800" b="1" dirty="0" smtClean="0"/>
              <a:t>Bridging </a:t>
            </a:r>
            <a:r>
              <a:rPr lang="en-GB" sz="2800" b="1" dirty="0"/>
              <a:t>the Gap </a:t>
            </a:r>
            <a:r>
              <a:rPr lang="en-GB" sz="2800" b="1" dirty="0" smtClean="0"/>
              <a:t/>
            </a:r>
            <a:br>
              <a:rPr lang="en-GB" sz="2800" b="1" dirty="0" smtClean="0"/>
            </a:br>
            <a:r>
              <a:rPr lang="en-GB" sz="2800" b="1" dirty="0" smtClean="0"/>
              <a:t>between Science, Engineering, </a:t>
            </a:r>
            <a:r>
              <a:rPr lang="en-GB" sz="2800" b="1" dirty="0"/>
              <a:t>and </a:t>
            </a:r>
            <a:r>
              <a:rPr lang="en-GB" sz="2800" b="1" dirty="0" smtClean="0"/>
              <a:t>Policy</a:t>
            </a:r>
            <a:r>
              <a:rPr lang="en-GB" sz="2800" dirty="0"/>
              <a:t/>
            </a:r>
            <a:br>
              <a:rPr lang="en-GB" sz="2800" dirty="0"/>
            </a:br>
            <a:endParaRPr lang="en-GB" sz="2800" dirty="0"/>
          </a:p>
        </p:txBody>
      </p:sp>
      <p:pic>
        <p:nvPicPr>
          <p:cNvPr id="1026" name="Picture 2" descr="http://www.iwr.usace.army.mil/portals/70/siteimages/TechnicalCenters/iciwarmlogo.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67494" y="5398488"/>
            <a:ext cx="2794000" cy="122936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tunistaconstruction.com/wp-content/uploads/2013/05/USACE_Logo.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4" y="5445224"/>
            <a:ext cx="1579880" cy="1182624"/>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99981" y="5492452"/>
            <a:ext cx="2276475" cy="1104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27852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b="1" i="1" dirty="0"/>
              <a:t>“</a:t>
            </a:r>
            <a:r>
              <a:rPr lang="en-US" b="1" i="1" dirty="0" err="1"/>
              <a:t>Solum</a:t>
            </a:r>
            <a:r>
              <a:rPr lang="en-US" b="1" i="1" dirty="0"/>
              <a:t> </a:t>
            </a:r>
            <a:r>
              <a:rPr lang="en-US" b="1" i="1" dirty="0" err="1"/>
              <a:t>certum</a:t>
            </a:r>
            <a:r>
              <a:rPr lang="en-US" b="1" i="1" dirty="0"/>
              <a:t> </a:t>
            </a:r>
            <a:r>
              <a:rPr lang="en-US" b="1" i="1" dirty="0" err="1"/>
              <a:t>nihil</a:t>
            </a:r>
            <a:r>
              <a:rPr lang="en-US" b="1" i="1" dirty="0"/>
              <a:t> </a:t>
            </a:r>
            <a:r>
              <a:rPr lang="en-US" b="1" i="1" dirty="0" err="1"/>
              <a:t>esse</a:t>
            </a:r>
            <a:r>
              <a:rPr lang="en-US" b="1" i="1" dirty="0"/>
              <a:t> </a:t>
            </a:r>
            <a:r>
              <a:rPr lang="en-US" b="1" i="1" dirty="0" err="1"/>
              <a:t>certi</a:t>
            </a:r>
            <a:r>
              <a:rPr lang="en-US" b="1" i="1" dirty="0"/>
              <a:t>” </a:t>
            </a:r>
            <a:endParaRPr lang="en-US" b="1" i="1" dirty="0" smtClean="0"/>
          </a:p>
          <a:p>
            <a:r>
              <a:rPr lang="en-US" b="1" i="1" dirty="0" smtClean="0"/>
              <a:t>(</a:t>
            </a:r>
            <a:r>
              <a:rPr lang="en-US" b="1" i="1" dirty="0"/>
              <a:t>the only certainty is uncertainty) </a:t>
            </a:r>
          </a:p>
          <a:p>
            <a:endParaRPr lang="en-US" b="1" i="1" dirty="0"/>
          </a:p>
          <a:p>
            <a:r>
              <a:rPr lang="en-US" b="1" i="1" dirty="0"/>
              <a:t>- </a:t>
            </a:r>
            <a:r>
              <a:rPr lang="en-US" i="1" dirty="0"/>
              <a:t>Pliny the Elder (23-79 A.D.), </a:t>
            </a:r>
            <a:r>
              <a:rPr lang="en-US" i="1" dirty="0" err="1"/>
              <a:t>Historia</a:t>
            </a:r>
            <a:r>
              <a:rPr lang="en-US" i="1" dirty="0"/>
              <a:t> </a:t>
            </a:r>
            <a:r>
              <a:rPr lang="en-US" i="1" dirty="0" err="1"/>
              <a:t>Naturalis</a:t>
            </a:r>
            <a:endParaRPr lang="en-US" dirty="0"/>
          </a:p>
          <a:p>
            <a:endParaRPr lang="en-GB" dirty="0"/>
          </a:p>
        </p:txBody>
      </p:sp>
      <p:sp>
        <p:nvSpPr>
          <p:cNvPr id="4" name="Title 3"/>
          <p:cNvSpPr>
            <a:spLocks noGrp="1"/>
          </p:cNvSpPr>
          <p:nvPr>
            <p:ph type="ctrTitle"/>
          </p:nvPr>
        </p:nvSpPr>
        <p:spPr/>
        <p:txBody>
          <a:bodyPr/>
          <a:lstStyle/>
          <a:p>
            <a:r>
              <a:rPr lang="en-US" dirty="0" smtClean="0"/>
              <a:t>Questions?</a:t>
            </a:r>
            <a:endParaRPr lang="en-GB" dirty="0"/>
          </a:p>
        </p:txBody>
      </p:sp>
    </p:spTree>
    <p:extLst>
      <p:ext uri="{BB962C8B-B14F-4D97-AF65-F5344CB8AC3E}">
        <p14:creationId xmlns:p14="http://schemas.microsoft.com/office/powerpoint/2010/main" val="3323148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7653131" cy="944562"/>
          </a:xfrm>
        </p:spPr>
        <p:txBody>
          <a:bodyPr>
            <a:noAutofit/>
          </a:bodyPr>
          <a:lstStyle/>
          <a:p>
            <a:r>
              <a:rPr lang="en-US" sz="2800" dirty="0" smtClean="0"/>
              <a:t>Alliance for Global Water Adaptation (AGWA) </a:t>
            </a:r>
            <a:br>
              <a:rPr lang="en-US" sz="2800" dirty="0" smtClean="0"/>
            </a:br>
            <a:r>
              <a:rPr lang="en-US" sz="2400" dirty="0" smtClean="0"/>
              <a:t>(http://alliance4water.org/index.html)</a:t>
            </a:r>
            <a:endParaRPr lang="en-US" sz="2400" dirty="0"/>
          </a:p>
        </p:txBody>
      </p:sp>
      <p:sp>
        <p:nvSpPr>
          <p:cNvPr id="3" name="Content Placeholder 2"/>
          <p:cNvSpPr>
            <a:spLocks noGrp="1"/>
          </p:cNvSpPr>
          <p:nvPr>
            <p:ph sz="quarter" idx="1"/>
          </p:nvPr>
        </p:nvSpPr>
        <p:spPr>
          <a:xfrm>
            <a:off x="655981" y="1484784"/>
            <a:ext cx="7871792" cy="3893091"/>
          </a:xfrm>
        </p:spPr>
        <p:txBody>
          <a:bodyPr>
            <a:noAutofit/>
          </a:bodyPr>
          <a:lstStyle/>
          <a:p>
            <a:r>
              <a:rPr lang="en-US" sz="2400" b="1" dirty="0" smtClean="0"/>
              <a:t>Nov 2011 Workshop hosted by the World Bank: “</a:t>
            </a:r>
            <a:r>
              <a:rPr lang="en-US" sz="2400" dirty="0" smtClean="0"/>
              <a:t>Including Climate Change in Hydrologic Design [..]” </a:t>
            </a:r>
          </a:p>
          <a:p>
            <a:pPr lvl="1"/>
            <a:r>
              <a:rPr lang="en-US" sz="2000" dirty="0" smtClean="0"/>
              <a:t>Problem to make decisions under climate change and navigate through tools and best practices?</a:t>
            </a:r>
          </a:p>
          <a:p>
            <a:pPr lvl="1"/>
            <a:r>
              <a:rPr lang="en-US" sz="2000" dirty="0" smtClean="0"/>
              <a:t>AGWA Core team created:</a:t>
            </a:r>
          </a:p>
          <a:p>
            <a:pPr lvl="2"/>
            <a:r>
              <a:rPr lang="en-US" sz="1600" dirty="0" smtClean="0"/>
              <a:t>World Bank, IWR, SIWI, Deltares, U. </a:t>
            </a:r>
            <a:r>
              <a:rPr lang="en-US" sz="1600" dirty="0" err="1" smtClean="0"/>
              <a:t>Massachussets</a:t>
            </a:r>
            <a:r>
              <a:rPr lang="en-US" sz="1600" dirty="0" smtClean="0"/>
              <a:t>-Amherst, </a:t>
            </a:r>
            <a:r>
              <a:rPr lang="en-US" sz="1600" dirty="0" err="1" smtClean="0"/>
              <a:t>Pegasys</a:t>
            </a:r>
            <a:r>
              <a:rPr lang="en-US" sz="1600" dirty="0" smtClean="0"/>
              <a:t>, </a:t>
            </a:r>
            <a:r>
              <a:rPr lang="en-US" sz="1600" dirty="0" err="1" smtClean="0"/>
              <a:t>Rijkswaterstaat</a:t>
            </a:r>
            <a:endParaRPr lang="en-US" sz="1600" dirty="0" smtClean="0"/>
          </a:p>
          <a:p>
            <a:endParaRPr lang="en-US" sz="2400" dirty="0" smtClean="0"/>
          </a:p>
          <a:p>
            <a:r>
              <a:rPr lang="en-US" sz="2400" dirty="0" smtClean="0"/>
              <a:t>Climate Risk Informed Decision Analysis:</a:t>
            </a:r>
          </a:p>
          <a:p>
            <a:pPr lvl="1"/>
            <a:r>
              <a:rPr lang="en-US" sz="2000" dirty="0" smtClean="0"/>
              <a:t>A technical guidance for water resources managers, donors, agencies</a:t>
            </a:r>
          </a:p>
          <a:p>
            <a:pPr lvl="1"/>
            <a:r>
              <a:rPr lang="en-US" sz="2000" dirty="0" smtClean="0"/>
              <a:t>A community of practice to innovate by sector and region</a:t>
            </a:r>
          </a:p>
          <a:p>
            <a:pPr lvl="1"/>
            <a:r>
              <a:rPr lang="en-US" sz="2000" dirty="0" smtClean="0"/>
              <a:t>A complement to the World Bank ‘Decision Tree’</a:t>
            </a:r>
          </a:p>
          <a:p>
            <a:endParaRPr lang="en-US" sz="2400" dirty="0" smtClean="0"/>
          </a:p>
          <a:p>
            <a:pPr lvl="1"/>
            <a:endParaRPr lang="en-US" sz="2000" dirty="0" smtClean="0">
              <a:solidFill>
                <a:schemeClr val="tx1"/>
              </a:solidFill>
            </a:endParaRPr>
          </a:p>
        </p:txBody>
      </p:sp>
    </p:spTree>
    <p:extLst>
      <p:ext uri="{BB962C8B-B14F-4D97-AF65-F5344CB8AC3E}">
        <p14:creationId xmlns:p14="http://schemas.microsoft.com/office/powerpoint/2010/main" val="3313900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2"/>
          <p:cNvPicPr>
            <a:picLocks noChangeAspect="1" noChangeArrowheads="1"/>
          </p:cNvPicPr>
          <p:nvPr/>
        </p:nvPicPr>
        <p:blipFill rotWithShape="1">
          <a:blip r:embed="rId3" cstate="print"/>
          <a:srcRect l="39223"/>
          <a:stretch/>
        </p:blipFill>
        <p:spPr>
          <a:xfrm>
            <a:off x="355407" y="2060848"/>
            <a:ext cx="1768321" cy="1790476"/>
          </a:xfrm>
          <a:prstGeom prst="rect">
            <a:avLst/>
          </a:prstGeom>
          <a:noFill/>
          <a:ln w="19050">
            <a:solidFill>
              <a:schemeClr val="tx1"/>
            </a:solidFill>
          </a:ln>
        </p:spPr>
      </p:pic>
      <p:grpSp>
        <p:nvGrpSpPr>
          <p:cNvPr id="5" name="Group 4"/>
          <p:cNvGrpSpPr/>
          <p:nvPr/>
        </p:nvGrpSpPr>
        <p:grpSpPr>
          <a:xfrm>
            <a:off x="4932040" y="2852936"/>
            <a:ext cx="4104456" cy="3083436"/>
            <a:chOff x="1524000" y="1397000"/>
            <a:chExt cx="6096000" cy="4064000"/>
          </a:xfrm>
          <a:solidFill>
            <a:schemeClr val="bg1"/>
          </a:solidFill>
        </p:grpSpPr>
        <p:graphicFrame>
          <p:nvGraphicFramePr>
            <p:cNvPr id="6" name="Diagram 5"/>
            <p:cNvGraphicFramePr/>
            <p:nvPr>
              <p:extLst>
                <p:ext uri="{D42A27DB-BD31-4B8C-83A1-F6EECF244321}">
                  <p14:modId xmlns:p14="http://schemas.microsoft.com/office/powerpoint/2010/main" val="1833316377"/>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7" name="TextBox 6"/>
            <p:cNvSpPr txBox="1"/>
            <p:nvPr/>
          </p:nvSpPr>
          <p:spPr>
            <a:xfrm>
              <a:off x="3126035" y="3080073"/>
              <a:ext cx="2927224" cy="689609"/>
            </a:xfrm>
            <a:prstGeom prst="rect">
              <a:avLst/>
            </a:prstGeom>
            <a:grpFill/>
          </p:spPr>
          <p:txBody>
            <a:bodyPr wrap="square" rtlCol="0">
              <a:spAutoFit/>
            </a:bodyPr>
            <a:lstStyle/>
            <a:p>
              <a:pPr algn="ctr"/>
              <a:r>
                <a:rPr lang="en-US" sz="1400" b="1" dirty="0" smtClean="0"/>
                <a:t>Water Management Planning Cycle</a:t>
              </a:r>
              <a:endParaRPr lang="en-GB" sz="1400" b="1" dirty="0"/>
            </a:p>
          </p:txBody>
        </p:sp>
      </p:grpSp>
      <p:sp>
        <p:nvSpPr>
          <p:cNvPr id="2" name="Title 1"/>
          <p:cNvSpPr>
            <a:spLocks noGrp="1"/>
          </p:cNvSpPr>
          <p:nvPr>
            <p:ph type="title"/>
          </p:nvPr>
        </p:nvSpPr>
        <p:spPr>
          <a:xfrm>
            <a:off x="457200" y="-27384"/>
            <a:ext cx="8229600" cy="1143000"/>
          </a:xfrm>
        </p:spPr>
        <p:txBody>
          <a:bodyPr>
            <a:normAutofit/>
          </a:bodyPr>
          <a:lstStyle/>
          <a:p>
            <a:r>
              <a:rPr lang="en-US" dirty="0" smtClean="0"/>
              <a:t>Purpose of CRIDA</a:t>
            </a:r>
            <a:endParaRPr lang="en-GB" dirty="0"/>
          </a:p>
        </p:txBody>
      </p:sp>
      <p:sp>
        <p:nvSpPr>
          <p:cNvPr id="3" name="Content Placeholder 2"/>
          <p:cNvSpPr>
            <a:spLocks noGrp="1"/>
          </p:cNvSpPr>
          <p:nvPr>
            <p:ph sz="quarter" idx="1"/>
          </p:nvPr>
        </p:nvSpPr>
        <p:spPr>
          <a:xfrm>
            <a:off x="107504" y="1268760"/>
            <a:ext cx="5544616" cy="5328592"/>
          </a:xfrm>
        </p:spPr>
        <p:txBody>
          <a:bodyPr>
            <a:normAutofit/>
          </a:bodyPr>
          <a:lstStyle/>
          <a:p>
            <a:pPr marL="0" indent="0">
              <a:spcBef>
                <a:spcPts val="0"/>
              </a:spcBef>
              <a:buNone/>
            </a:pPr>
            <a:r>
              <a:rPr lang="en-US" sz="2000" b="1" dirty="0" smtClean="0"/>
              <a:t>Engineers have always  dealt </a:t>
            </a:r>
          </a:p>
          <a:p>
            <a:pPr marL="0" indent="0">
              <a:spcBef>
                <a:spcPts val="0"/>
              </a:spcBef>
              <a:buNone/>
            </a:pPr>
            <a:r>
              <a:rPr lang="en-US" sz="2000" b="1" dirty="0" smtClean="0"/>
              <a:t>with uncertainty</a:t>
            </a:r>
          </a:p>
          <a:p>
            <a:endParaRPr lang="en-US" sz="2000" b="1" dirty="0"/>
          </a:p>
          <a:p>
            <a:endParaRPr lang="en-US" sz="2000" b="1" dirty="0" smtClean="0"/>
          </a:p>
          <a:p>
            <a:pPr lvl="1"/>
            <a:endParaRPr lang="en-US" sz="1800" b="1" dirty="0" smtClean="0"/>
          </a:p>
          <a:p>
            <a:pPr lvl="1"/>
            <a:endParaRPr lang="en-US" sz="1800" b="1" dirty="0"/>
          </a:p>
          <a:p>
            <a:pPr lvl="1"/>
            <a:endParaRPr lang="en-US" sz="1800" b="1" dirty="0" smtClean="0"/>
          </a:p>
          <a:p>
            <a:pPr lvl="1"/>
            <a:endParaRPr lang="en-US" sz="1800" b="1" dirty="0"/>
          </a:p>
          <a:p>
            <a:pPr lvl="1"/>
            <a:endParaRPr lang="en-US" sz="1800" b="1" dirty="0"/>
          </a:p>
          <a:p>
            <a:pPr marL="0" indent="0">
              <a:buNone/>
            </a:pPr>
            <a:r>
              <a:rPr lang="en-US" sz="2000" b="1" dirty="0" smtClean="0"/>
              <a:t>What has changed? </a:t>
            </a:r>
          </a:p>
          <a:p>
            <a:pPr marL="457200" lvl="1" indent="0">
              <a:buNone/>
            </a:pPr>
            <a:endParaRPr lang="en-US" sz="1800" b="1" dirty="0" smtClean="0"/>
          </a:p>
          <a:p>
            <a:pPr marL="457200" lvl="1" indent="0">
              <a:buNone/>
            </a:pPr>
            <a:endParaRPr lang="en-US" sz="1800" b="1" dirty="0"/>
          </a:p>
          <a:p>
            <a:pPr marL="457200" lvl="1" indent="0">
              <a:buNone/>
            </a:pPr>
            <a:endParaRPr lang="en-US" sz="1800" b="1" dirty="0"/>
          </a:p>
          <a:p>
            <a:pPr marL="457200" lvl="1" indent="0">
              <a:buNone/>
            </a:pPr>
            <a:endParaRPr lang="en-US" sz="1800" b="1" dirty="0" smtClean="0"/>
          </a:p>
          <a:p>
            <a:pPr lvl="1"/>
            <a:endParaRPr lang="en-US" sz="1800" b="1" dirty="0" smtClean="0"/>
          </a:p>
          <a:p>
            <a:endParaRPr lang="en-GB" sz="2000" b="1" dirty="0"/>
          </a:p>
        </p:txBody>
      </p:sp>
      <p:sp>
        <p:nvSpPr>
          <p:cNvPr id="4" name="Plus 3"/>
          <p:cNvSpPr/>
          <p:nvPr/>
        </p:nvSpPr>
        <p:spPr>
          <a:xfrm>
            <a:off x="2328908" y="2708920"/>
            <a:ext cx="298876" cy="361781"/>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2835752" y="2525995"/>
            <a:ext cx="1152128" cy="83099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1600" dirty="0" smtClean="0"/>
              <a:t>Safety Margins/</a:t>
            </a:r>
          </a:p>
          <a:p>
            <a:pPr algn="ctr"/>
            <a:r>
              <a:rPr lang="en-US" sz="1600" dirty="0" smtClean="0"/>
              <a:t>Freeboard</a:t>
            </a:r>
            <a:endParaRPr lang="en-GB" sz="1600" dirty="0"/>
          </a:p>
        </p:txBody>
      </p:sp>
      <p:pic>
        <p:nvPicPr>
          <p:cNvPr id="1028" name="Picture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4056" y="4941168"/>
            <a:ext cx="1691640" cy="15830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ectangle 8"/>
          <p:cNvSpPr/>
          <p:nvPr/>
        </p:nvSpPr>
        <p:spPr>
          <a:xfrm>
            <a:off x="2090946" y="5640776"/>
            <a:ext cx="2769086" cy="954107"/>
          </a:xfrm>
          <a:prstGeom prst="rect">
            <a:avLst/>
          </a:prstGeom>
          <a:noFill/>
        </p:spPr>
        <p:txBody>
          <a:bodyPr wrap="square" lIns="91440" tIns="45720" rIns="91440" bIns="45720">
            <a:spAutoFit/>
          </a:bodyPr>
          <a:lstStyle/>
          <a:p>
            <a:pPr algn="ctr"/>
            <a:r>
              <a:rPr lang="en-US" sz="2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“Deep Uncertainty”</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14" name="Rectangle 13"/>
          <p:cNvSpPr/>
          <p:nvPr/>
        </p:nvSpPr>
        <p:spPr>
          <a:xfrm>
            <a:off x="1899407" y="5042726"/>
            <a:ext cx="2528577" cy="523220"/>
          </a:xfrm>
          <a:prstGeom prst="rect">
            <a:avLst/>
          </a:prstGeom>
          <a:noFill/>
        </p:spPr>
        <p:txBody>
          <a:bodyPr wrap="none" lIns="91440" tIns="45720" rIns="91440" bIns="45720">
            <a:spAutoFit/>
          </a:bodyPr>
          <a:lstStyle/>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Nonstationarity</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cxnSp>
        <p:nvCxnSpPr>
          <p:cNvPr id="13" name="Straight Connector 12"/>
          <p:cNvCxnSpPr/>
          <p:nvPr/>
        </p:nvCxnSpPr>
        <p:spPr>
          <a:xfrm>
            <a:off x="4788024" y="1340768"/>
            <a:ext cx="55617" cy="540060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rot="18855185">
            <a:off x="-829530" y="3379322"/>
            <a:ext cx="6652782" cy="1323439"/>
          </a:xfrm>
          <a:prstGeom prst="rect">
            <a:avLst/>
          </a:prstGeom>
          <a:solidFill>
            <a:schemeClr val="bg1"/>
          </a:solidFill>
          <a:ln>
            <a:solidFill>
              <a:schemeClr val="tx1"/>
            </a:solidFill>
          </a:ln>
        </p:spPr>
        <p:txBody>
          <a:bodyPr wrap="none" lIns="91440" tIns="45720" rIns="91440" bIns="45720">
            <a:spAutoFit/>
          </a:bodyPr>
          <a:lstStyle/>
          <a:p>
            <a:pPr algn="ctr"/>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Uncertainty does not stop </a:t>
            </a:r>
          </a:p>
          <a:p>
            <a:pPr algn="ctr"/>
            <a:r>
              <a:rPr lang="en-US"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decision making</a:t>
            </a:r>
            <a:endParaRPr lang="en-US" sz="40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1" name="Content Placeholder 10"/>
          <p:cNvSpPr>
            <a:spLocks noGrp="1"/>
          </p:cNvSpPr>
          <p:nvPr>
            <p:ph sz="quarter" idx="2"/>
          </p:nvPr>
        </p:nvSpPr>
        <p:spPr>
          <a:xfrm>
            <a:off x="4860032" y="1268760"/>
            <a:ext cx="4326632" cy="5255463"/>
          </a:xfrm>
        </p:spPr>
        <p:txBody>
          <a:bodyPr>
            <a:normAutofit/>
          </a:bodyPr>
          <a:lstStyle/>
          <a:p>
            <a:pPr marL="0" indent="0" algn="ctr">
              <a:buNone/>
            </a:pPr>
            <a:r>
              <a:rPr lang="en-US" sz="2000" b="1" dirty="0" smtClean="0"/>
              <a:t>How should engineers incorporate climate </a:t>
            </a:r>
            <a:r>
              <a:rPr lang="en-US" sz="2000" b="1" dirty="0"/>
              <a:t>change </a:t>
            </a:r>
            <a:r>
              <a:rPr lang="en-US" sz="2000" b="1" dirty="0" smtClean="0"/>
              <a:t>information into the water management planning </a:t>
            </a:r>
            <a:r>
              <a:rPr lang="en-US" sz="2000" b="1" dirty="0"/>
              <a:t>process? </a:t>
            </a:r>
          </a:p>
          <a:p>
            <a:endParaRPr lang="en-GB" sz="2000" b="1" dirty="0"/>
          </a:p>
        </p:txBody>
      </p:sp>
    </p:spTree>
    <p:extLst>
      <p:ext uri="{BB962C8B-B14F-4D97-AF65-F5344CB8AC3E}">
        <p14:creationId xmlns:p14="http://schemas.microsoft.com/office/powerpoint/2010/main" val="1368827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
                                            <p:txEl>
                                              <p:pRg st="0" end="0"/>
                                            </p:txEl>
                                          </p:spTgt>
                                        </p:tgtEl>
                                        <p:attrNameLst>
                                          <p:attrName>style.visibility</p:attrName>
                                        </p:attrNameLst>
                                      </p:cBhvr>
                                      <p:to>
                                        <p:strVal val="visible"/>
                                      </p:to>
                                    </p:set>
                                    <p:animEffect transition="in" filter="fade">
                                      <p:cBhvr>
                                        <p:cTn id="16" dur="500"/>
                                        <p:tgtEl>
                                          <p:spTgt spid="1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34280"/>
            <a:ext cx="7772400" cy="1143000"/>
          </a:xfrm>
        </p:spPr>
        <p:txBody>
          <a:bodyPr>
            <a:noAutofit/>
          </a:bodyPr>
          <a:lstStyle/>
          <a:p>
            <a:r>
              <a:rPr lang="en-US" sz="3600" dirty="0" smtClean="0"/>
              <a:t>Two Key Elements of CRIDA</a:t>
            </a:r>
            <a:endParaRPr lang="en-GB" sz="3600" dirty="0"/>
          </a:p>
        </p:txBody>
      </p:sp>
      <p:sp>
        <p:nvSpPr>
          <p:cNvPr id="4" name="Text Placeholder 3"/>
          <p:cNvSpPr>
            <a:spLocks noGrp="1"/>
          </p:cNvSpPr>
          <p:nvPr>
            <p:ph type="body" idx="1"/>
          </p:nvPr>
        </p:nvSpPr>
        <p:spPr>
          <a:xfrm>
            <a:off x="1107876" y="836712"/>
            <a:ext cx="4040188" cy="639762"/>
          </a:xfrm>
        </p:spPr>
        <p:txBody>
          <a:bodyPr/>
          <a:lstStyle/>
          <a:p>
            <a:r>
              <a:rPr lang="en-US" dirty="0" smtClean="0"/>
              <a:t>Decision Scaling</a:t>
            </a:r>
            <a:endParaRPr lang="en-GB" dirty="0"/>
          </a:p>
        </p:txBody>
      </p:sp>
      <p:sp>
        <p:nvSpPr>
          <p:cNvPr id="6" name="Text Placeholder 5"/>
          <p:cNvSpPr>
            <a:spLocks noGrp="1"/>
          </p:cNvSpPr>
          <p:nvPr>
            <p:ph type="body" sz="half" idx="3"/>
          </p:nvPr>
        </p:nvSpPr>
        <p:spPr>
          <a:xfrm>
            <a:off x="5282753" y="836712"/>
            <a:ext cx="4041775" cy="639762"/>
          </a:xfrm>
        </p:spPr>
        <p:txBody>
          <a:bodyPr/>
          <a:lstStyle/>
          <a:p>
            <a:r>
              <a:rPr lang="en-US" dirty="0" smtClean="0"/>
              <a:t>Adaptation Pathways</a:t>
            </a:r>
            <a:endParaRPr lang="en-GB" dirty="0"/>
          </a:p>
        </p:txBody>
      </p:sp>
      <p:sp>
        <p:nvSpPr>
          <p:cNvPr id="5" name="Content Placeholder 4"/>
          <p:cNvSpPr>
            <a:spLocks noGrp="1"/>
          </p:cNvSpPr>
          <p:nvPr>
            <p:ph sz="half" idx="2"/>
          </p:nvPr>
        </p:nvSpPr>
        <p:spPr>
          <a:xfrm>
            <a:off x="179512" y="1628800"/>
            <a:ext cx="4536504" cy="2016224"/>
          </a:xfrm>
        </p:spPr>
        <p:txBody>
          <a:bodyPr>
            <a:noAutofit/>
          </a:bodyPr>
          <a:lstStyle/>
          <a:p>
            <a:r>
              <a:rPr lang="en-US" sz="1600" dirty="0" smtClean="0"/>
              <a:t>Available climate data doesn’t always meet the problem at hand: time-scale differs, models perform poorly in geographic region, observed data not available for downscaling</a:t>
            </a:r>
          </a:p>
          <a:p>
            <a:r>
              <a:rPr lang="en-US" sz="1600" dirty="0" smtClean="0"/>
              <a:t>Limiting analysis to GCM derived scenarios confines your decision space</a:t>
            </a:r>
          </a:p>
          <a:p>
            <a:r>
              <a:rPr lang="en-US" sz="1600" dirty="0" smtClean="0"/>
              <a:t>Allow stakeholders to define system failure</a:t>
            </a:r>
            <a:endParaRPr lang="en-GB" sz="1600" dirty="0"/>
          </a:p>
        </p:txBody>
      </p:sp>
      <p:sp>
        <p:nvSpPr>
          <p:cNvPr id="7" name="Content Placeholder 6"/>
          <p:cNvSpPr>
            <a:spLocks noGrp="1"/>
          </p:cNvSpPr>
          <p:nvPr>
            <p:ph sz="half" idx="4"/>
          </p:nvPr>
        </p:nvSpPr>
        <p:spPr>
          <a:xfrm>
            <a:off x="4645025" y="1637952"/>
            <a:ext cx="4391471" cy="3951288"/>
          </a:xfrm>
        </p:spPr>
        <p:txBody>
          <a:bodyPr>
            <a:normAutofit/>
          </a:bodyPr>
          <a:lstStyle/>
          <a:p>
            <a:r>
              <a:rPr lang="en-US" sz="1600" dirty="0" smtClean="0"/>
              <a:t>With limited information, decision makers risk over- or under-designing solutions</a:t>
            </a:r>
          </a:p>
          <a:p>
            <a:r>
              <a:rPr lang="en-US" sz="1600" dirty="0" smtClean="0"/>
              <a:t>Adaptation pathways illustrate flexible strategies to the decision maker</a:t>
            </a:r>
          </a:p>
          <a:p>
            <a:r>
              <a:rPr lang="en-US" sz="1600" dirty="0" smtClean="0"/>
              <a:t>Choosing an action that has many transfer points in the future provides  a low regret option as the science progresses</a:t>
            </a:r>
            <a:endParaRPr lang="en-GB" sz="16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1443" y="3717032"/>
            <a:ext cx="3338989" cy="256984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 name="Picture 9"/>
          <p:cNvPicPr>
            <a:picLocks noChangeAspect="1"/>
          </p:cNvPicPr>
          <p:nvPr/>
        </p:nvPicPr>
        <p:blipFill>
          <a:blip r:embed="rId4"/>
          <a:stretch>
            <a:fillRect/>
          </a:stretch>
        </p:blipFill>
        <p:spPr>
          <a:xfrm>
            <a:off x="755576" y="3573016"/>
            <a:ext cx="3300413" cy="2904363"/>
          </a:xfrm>
          <a:prstGeom prst="rect">
            <a:avLst/>
          </a:prstGeom>
        </p:spPr>
      </p:pic>
      <p:sp>
        <p:nvSpPr>
          <p:cNvPr id="9" name="Rectangle 8"/>
          <p:cNvSpPr/>
          <p:nvPr/>
        </p:nvSpPr>
        <p:spPr>
          <a:xfrm>
            <a:off x="119782" y="6430893"/>
            <a:ext cx="4572000" cy="369332"/>
          </a:xfrm>
          <a:prstGeom prst="rect">
            <a:avLst/>
          </a:prstGeom>
        </p:spPr>
        <p:txBody>
          <a:bodyPr>
            <a:spAutoFit/>
          </a:bodyPr>
          <a:lstStyle/>
          <a:p>
            <a:pPr algn="ctr"/>
            <a:r>
              <a:rPr lang="en-US" sz="900" b="1" dirty="0"/>
              <a:t>Climate Response Map for a Proposed </a:t>
            </a:r>
          </a:p>
          <a:p>
            <a:pPr algn="ctr"/>
            <a:r>
              <a:rPr lang="en-US" sz="900" b="1" dirty="0"/>
              <a:t>Run-of-the-River Hydropower Project (Ray and Brown, 2015). </a:t>
            </a:r>
            <a:endParaRPr lang="en-GB" sz="900" b="1" dirty="0"/>
          </a:p>
        </p:txBody>
      </p:sp>
    </p:spTree>
    <p:extLst>
      <p:ext uri="{BB962C8B-B14F-4D97-AF65-F5344CB8AC3E}">
        <p14:creationId xmlns:p14="http://schemas.microsoft.com/office/powerpoint/2010/main" val="7844285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87155" y="53752"/>
            <a:ext cx="8686800" cy="1143000"/>
          </a:xfrm>
        </p:spPr>
        <p:txBody>
          <a:bodyPr>
            <a:noAutofit/>
          </a:bodyPr>
          <a:lstStyle/>
          <a:p>
            <a:r>
              <a:rPr lang="en-US" sz="3200" dirty="0" smtClean="0"/>
              <a:t>Where does CRIDA Fit into Planning Cycle?</a:t>
            </a:r>
            <a:br>
              <a:rPr lang="en-US" sz="3200" dirty="0" smtClean="0"/>
            </a:br>
            <a:r>
              <a:rPr lang="en-US" sz="3200" dirty="0" smtClean="0"/>
              <a:t>How does it influence decision making?</a:t>
            </a:r>
            <a:endParaRPr lang="en-GB" sz="3200" dirty="0"/>
          </a:p>
        </p:txBody>
      </p:sp>
      <p:sp>
        <p:nvSpPr>
          <p:cNvPr id="13" name="TextBox 12"/>
          <p:cNvSpPr txBox="1"/>
          <p:nvPr/>
        </p:nvSpPr>
        <p:spPr>
          <a:xfrm>
            <a:off x="5988214" y="3142709"/>
            <a:ext cx="2126263" cy="646331"/>
          </a:xfrm>
          <a:prstGeom prst="rect">
            <a:avLst/>
          </a:prstGeom>
          <a:solidFill>
            <a:schemeClr val="bg1"/>
          </a:solidFill>
        </p:spPr>
        <p:txBody>
          <a:bodyPr wrap="square" rtlCol="0">
            <a:spAutoFit/>
          </a:bodyPr>
          <a:lstStyle/>
          <a:p>
            <a:pPr algn="ctr"/>
            <a:r>
              <a:rPr lang="en-US" b="1" dirty="0" smtClean="0"/>
              <a:t>Water Management Planning Cycle</a:t>
            </a:r>
            <a:endParaRPr lang="en-GB" b="1" dirty="0"/>
          </a:p>
        </p:txBody>
      </p:sp>
      <p:graphicFrame>
        <p:nvGraphicFramePr>
          <p:cNvPr id="16" name="Diagram 15"/>
          <p:cNvGraphicFramePr/>
          <p:nvPr>
            <p:extLst>
              <p:ext uri="{D42A27DB-BD31-4B8C-83A1-F6EECF244321}">
                <p14:modId xmlns:p14="http://schemas.microsoft.com/office/powerpoint/2010/main" val="1440582667"/>
              </p:ext>
            </p:extLst>
          </p:nvPr>
        </p:nvGraphicFramePr>
        <p:xfrm>
          <a:off x="107504" y="1340768"/>
          <a:ext cx="8856984" cy="50405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6409641" y="1879388"/>
            <a:ext cx="2016224" cy="369332"/>
          </a:xfrm>
          <a:prstGeom prst="rect">
            <a:avLst/>
          </a:prstGeom>
          <a:noFill/>
        </p:spPr>
        <p:txBody>
          <a:bodyPr wrap="square" rtlCol="0">
            <a:spAutoFit/>
          </a:bodyPr>
          <a:lstStyle/>
          <a:p>
            <a:r>
              <a:rPr lang="en-US" b="1" i="1" dirty="0" smtClean="0"/>
              <a:t>Decision Scaling</a:t>
            </a:r>
            <a:endParaRPr lang="en-GB" b="1" i="1" dirty="0"/>
          </a:p>
        </p:txBody>
      </p:sp>
      <p:sp>
        <p:nvSpPr>
          <p:cNvPr id="18" name="TextBox 17"/>
          <p:cNvSpPr txBox="1"/>
          <p:nvPr/>
        </p:nvSpPr>
        <p:spPr>
          <a:xfrm>
            <a:off x="6353675" y="5407620"/>
            <a:ext cx="2520280" cy="369332"/>
          </a:xfrm>
          <a:prstGeom prst="rect">
            <a:avLst/>
          </a:prstGeom>
          <a:noFill/>
        </p:spPr>
        <p:txBody>
          <a:bodyPr wrap="square" rtlCol="0">
            <a:spAutoFit/>
          </a:bodyPr>
          <a:lstStyle/>
          <a:p>
            <a:r>
              <a:rPr lang="en-US" b="1" i="1" dirty="0" smtClean="0"/>
              <a:t>Adaptation Pathways</a:t>
            </a:r>
            <a:endParaRPr lang="en-GB" b="1" i="1" dirty="0"/>
          </a:p>
        </p:txBody>
      </p:sp>
      <p:sp>
        <p:nvSpPr>
          <p:cNvPr id="19" name="TextBox 18"/>
          <p:cNvSpPr txBox="1"/>
          <p:nvPr/>
        </p:nvSpPr>
        <p:spPr>
          <a:xfrm>
            <a:off x="7092280" y="3502749"/>
            <a:ext cx="2232248" cy="646331"/>
          </a:xfrm>
          <a:prstGeom prst="rect">
            <a:avLst/>
          </a:prstGeom>
          <a:noFill/>
        </p:spPr>
        <p:txBody>
          <a:bodyPr wrap="square" rtlCol="0">
            <a:spAutoFit/>
          </a:bodyPr>
          <a:lstStyle/>
          <a:p>
            <a:r>
              <a:rPr lang="en-US" b="1" i="1" dirty="0" smtClean="0"/>
              <a:t>Decision Point 1</a:t>
            </a:r>
            <a:r>
              <a:rPr lang="en-US" i="1" dirty="0" smtClean="0"/>
              <a:t>: Level of Analysis</a:t>
            </a:r>
            <a:endParaRPr lang="en-GB" i="1" dirty="0"/>
          </a:p>
        </p:txBody>
      </p:sp>
      <p:sp>
        <p:nvSpPr>
          <p:cNvPr id="20" name="TextBox 19"/>
          <p:cNvSpPr txBox="1"/>
          <p:nvPr/>
        </p:nvSpPr>
        <p:spPr>
          <a:xfrm>
            <a:off x="395536" y="5629890"/>
            <a:ext cx="2808312" cy="646331"/>
          </a:xfrm>
          <a:prstGeom prst="rect">
            <a:avLst/>
          </a:prstGeom>
          <a:noFill/>
        </p:spPr>
        <p:txBody>
          <a:bodyPr wrap="square" rtlCol="0">
            <a:spAutoFit/>
          </a:bodyPr>
          <a:lstStyle/>
          <a:p>
            <a:r>
              <a:rPr lang="en-US" b="1" i="1" dirty="0" smtClean="0"/>
              <a:t>Decision Point 2</a:t>
            </a:r>
            <a:r>
              <a:rPr lang="en-US" i="1" dirty="0" smtClean="0"/>
              <a:t>: </a:t>
            </a:r>
          </a:p>
          <a:p>
            <a:r>
              <a:rPr lang="en-US" i="1" dirty="0" smtClean="0"/>
              <a:t>Additional Decision Criteria?</a:t>
            </a:r>
            <a:endParaRPr lang="en-GB" i="1" dirty="0"/>
          </a:p>
        </p:txBody>
      </p:sp>
      <p:sp>
        <p:nvSpPr>
          <p:cNvPr id="21" name="TextBox 20"/>
          <p:cNvSpPr txBox="1"/>
          <p:nvPr/>
        </p:nvSpPr>
        <p:spPr>
          <a:xfrm>
            <a:off x="251520" y="3284984"/>
            <a:ext cx="2160240" cy="1200329"/>
          </a:xfrm>
          <a:prstGeom prst="rect">
            <a:avLst/>
          </a:prstGeom>
          <a:noFill/>
        </p:spPr>
        <p:txBody>
          <a:bodyPr wrap="square" rtlCol="0">
            <a:spAutoFit/>
          </a:bodyPr>
          <a:lstStyle/>
          <a:p>
            <a:r>
              <a:rPr lang="en-US" b="1" i="1" dirty="0" smtClean="0"/>
              <a:t>Decision Point 3</a:t>
            </a:r>
            <a:r>
              <a:rPr lang="en-US" i="1" dirty="0" smtClean="0"/>
              <a:t>: </a:t>
            </a:r>
          </a:p>
          <a:p>
            <a:r>
              <a:rPr lang="en-US" i="1" dirty="0" smtClean="0"/>
              <a:t>Influence of institutional/gov’t capacity?</a:t>
            </a:r>
            <a:endParaRPr lang="en-GB" i="1" dirty="0"/>
          </a:p>
        </p:txBody>
      </p:sp>
    </p:spTree>
    <p:extLst>
      <p:ext uri="{BB962C8B-B14F-4D97-AF65-F5344CB8AC3E}">
        <p14:creationId xmlns:p14="http://schemas.microsoft.com/office/powerpoint/2010/main" val="32011410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23528" y="0"/>
            <a:ext cx="8291264" cy="1143000"/>
          </a:xfrm>
        </p:spPr>
        <p:txBody>
          <a:bodyPr/>
          <a:lstStyle/>
          <a:p>
            <a:r>
              <a:rPr lang="en-US" dirty="0" smtClean="0"/>
              <a:t>We need your help!!!</a:t>
            </a:r>
            <a:endParaRPr lang="en-GB" dirty="0"/>
          </a:p>
        </p:txBody>
      </p:sp>
      <p:sp>
        <p:nvSpPr>
          <p:cNvPr id="9" name="Text Placeholder 8"/>
          <p:cNvSpPr>
            <a:spLocks noGrp="1"/>
          </p:cNvSpPr>
          <p:nvPr>
            <p:ph type="body" idx="2"/>
          </p:nvPr>
        </p:nvSpPr>
        <p:spPr>
          <a:xfrm>
            <a:off x="179512" y="1957536"/>
            <a:ext cx="3312368" cy="4495800"/>
          </a:xfrm>
        </p:spPr>
        <p:txBody>
          <a:bodyPr>
            <a:normAutofit/>
          </a:bodyPr>
          <a:lstStyle/>
          <a:p>
            <a:pPr marL="114300" indent="-342900">
              <a:buFont typeface="Arial" panose="020B0604020202020204" pitchFamily="34" charset="0"/>
              <a:buChar char="•"/>
            </a:pPr>
            <a:r>
              <a:rPr lang="en-US" sz="2400" dirty="0"/>
              <a:t>Are those climate states plausible, suggesting high </a:t>
            </a:r>
            <a:r>
              <a:rPr lang="en-US" sz="2400" b="1" dirty="0"/>
              <a:t>climate risk</a:t>
            </a:r>
            <a:r>
              <a:rPr lang="en-US" sz="2400" dirty="0"/>
              <a:t>?</a:t>
            </a:r>
          </a:p>
          <a:p>
            <a:pPr marL="114300" indent="-342900">
              <a:buFont typeface="Arial" panose="020B0604020202020204" pitchFamily="34" charset="0"/>
              <a:buChar char="•"/>
            </a:pPr>
            <a:endParaRPr lang="en-US" sz="2400" dirty="0" smtClean="0"/>
          </a:p>
          <a:p>
            <a:pPr marL="114300" indent="-342900">
              <a:buFont typeface="Arial" panose="020B0604020202020204" pitchFamily="34" charset="0"/>
              <a:buChar char="•"/>
            </a:pPr>
            <a:r>
              <a:rPr lang="en-US" sz="2400" dirty="0" smtClean="0"/>
              <a:t>How </a:t>
            </a:r>
            <a:r>
              <a:rPr lang="en-US" sz="2400" dirty="0"/>
              <a:t>much </a:t>
            </a:r>
            <a:r>
              <a:rPr lang="en-US" sz="2400" b="1" dirty="0"/>
              <a:t>uncertainty </a:t>
            </a:r>
            <a:r>
              <a:rPr lang="en-US" sz="2400" dirty="0"/>
              <a:t>is there in available climate information?</a:t>
            </a:r>
          </a:p>
          <a:p>
            <a:endParaRPr lang="en-GB" sz="1600" dirty="0"/>
          </a:p>
        </p:txBody>
      </p:sp>
      <p:graphicFrame>
        <p:nvGraphicFramePr>
          <p:cNvPr id="10" name="Content Placeholder 9"/>
          <p:cNvGraphicFramePr>
            <a:graphicFrameLocks noGrp="1"/>
          </p:cNvGraphicFramePr>
          <p:nvPr>
            <p:ph sz="quarter" idx="1"/>
            <p:extLst>
              <p:ext uri="{D42A27DB-BD31-4B8C-83A1-F6EECF244321}">
                <p14:modId xmlns:p14="http://schemas.microsoft.com/office/powerpoint/2010/main" val="2426176767"/>
              </p:ext>
            </p:extLst>
          </p:nvPr>
        </p:nvGraphicFramePr>
        <p:xfrm>
          <a:off x="3275856" y="1340768"/>
          <a:ext cx="5616625" cy="5259546"/>
        </p:xfrm>
        <a:graphic>
          <a:graphicData uri="http://schemas.openxmlformats.org/drawingml/2006/table">
            <a:tbl>
              <a:tblPr firstRow="1" firstCol="1" bandRow="1">
                <a:tableStyleId>{5C22544A-7EE6-4342-B048-85BDC9FD1C3A}</a:tableStyleId>
              </a:tblPr>
              <a:tblGrid>
                <a:gridCol w="1180979"/>
                <a:gridCol w="2217823"/>
                <a:gridCol w="2217823"/>
              </a:tblGrid>
              <a:tr h="578885">
                <a:tc>
                  <a:txBody>
                    <a:bodyPr/>
                    <a:lstStyle/>
                    <a:p>
                      <a:pPr algn="ctr">
                        <a:lnSpc>
                          <a:spcPct val="115000"/>
                        </a:lnSpc>
                        <a:spcBef>
                          <a:spcPts val="1000"/>
                        </a:spcBef>
                        <a:spcAft>
                          <a:spcPts val="0"/>
                        </a:spcAft>
                      </a:pPr>
                      <a:r>
                        <a:rPr lang="en-US" sz="1200" dirty="0">
                          <a:effectLst/>
                          <a:uFill>
                            <a:solidFill>
                              <a:srgbClr val="000000"/>
                            </a:solidFill>
                          </a:uFill>
                          <a:latin typeface="+mn-lt"/>
                        </a:rPr>
                        <a:t>Water Resources System Type</a:t>
                      </a:r>
                      <a:endParaRPr lang="en-GB" sz="1200" dirty="0">
                        <a:solidFill>
                          <a:srgbClr val="000000"/>
                        </a:solidFill>
                        <a:effectLst/>
                        <a:uFill>
                          <a:solidFill>
                            <a:srgbClr val="000000"/>
                          </a:solidFill>
                        </a:uFill>
                        <a:latin typeface="+mn-lt"/>
                        <a:ea typeface="Calibri"/>
                        <a:cs typeface="Calibri"/>
                      </a:endParaRPr>
                    </a:p>
                  </a:txBody>
                  <a:tcPr marL="50800" marR="50800" marT="50800" marB="50800" anchor="ctr"/>
                </a:tc>
                <a:tc>
                  <a:txBody>
                    <a:bodyPr/>
                    <a:lstStyle/>
                    <a:p>
                      <a:pPr algn="ctr">
                        <a:lnSpc>
                          <a:spcPct val="115000"/>
                        </a:lnSpc>
                        <a:spcBef>
                          <a:spcPts val="1000"/>
                        </a:spcBef>
                        <a:spcAft>
                          <a:spcPts val="0"/>
                        </a:spcAft>
                      </a:pPr>
                      <a:r>
                        <a:rPr lang="en-US" sz="1200" dirty="0">
                          <a:effectLst/>
                          <a:uFill>
                            <a:solidFill>
                              <a:srgbClr val="000000"/>
                            </a:solidFill>
                          </a:uFill>
                          <a:latin typeface="+mn-lt"/>
                        </a:rPr>
                        <a:t>Key Hydrology Statistic</a:t>
                      </a:r>
                      <a:endParaRPr lang="en-GB" sz="1200" dirty="0">
                        <a:solidFill>
                          <a:srgbClr val="000000"/>
                        </a:solidFill>
                        <a:effectLst/>
                        <a:uFill>
                          <a:solidFill>
                            <a:srgbClr val="000000"/>
                          </a:solidFill>
                        </a:uFill>
                        <a:latin typeface="+mn-lt"/>
                        <a:ea typeface="Calibri"/>
                        <a:cs typeface="Calibri"/>
                      </a:endParaRPr>
                    </a:p>
                  </a:txBody>
                  <a:tcPr marL="50800" marR="50800" marT="50800" marB="50800" anchor="ctr"/>
                </a:tc>
                <a:tc>
                  <a:txBody>
                    <a:bodyPr/>
                    <a:lstStyle/>
                    <a:p>
                      <a:pPr algn="ctr">
                        <a:lnSpc>
                          <a:spcPct val="115000"/>
                        </a:lnSpc>
                        <a:spcBef>
                          <a:spcPts val="1000"/>
                        </a:spcBef>
                        <a:spcAft>
                          <a:spcPts val="0"/>
                        </a:spcAft>
                      </a:pPr>
                      <a:r>
                        <a:rPr lang="en-US" sz="1200" dirty="0" smtClean="0">
                          <a:solidFill>
                            <a:schemeClr val="bg1"/>
                          </a:solidFill>
                          <a:effectLst/>
                          <a:uFill>
                            <a:solidFill>
                              <a:srgbClr val="000000"/>
                            </a:solidFill>
                          </a:uFill>
                          <a:latin typeface="+mn-lt"/>
                          <a:ea typeface="Calibri"/>
                          <a:cs typeface="Calibri"/>
                        </a:rPr>
                        <a:t>Confidence &amp; Existing Tools</a:t>
                      </a:r>
                      <a:endParaRPr lang="en-GB" sz="1200" dirty="0">
                        <a:solidFill>
                          <a:schemeClr val="bg1"/>
                        </a:solidFill>
                        <a:effectLst/>
                        <a:uFill>
                          <a:solidFill>
                            <a:srgbClr val="000000"/>
                          </a:solidFill>
                        </a:uFill>
                        <a:latin typeface="+mn-lt"/>
                        <a:ea typeface="Calibri"/>
                        <a:cs typeface="Calibri"/>
                      </a:endParaRPr>
                    </a:p>
                  </a:txBody>
                  <a:tcPr marL="50800" marR="50800" marT="50800" marB="50800" anchor="ctr"/>
                </a:tc>
              </a:tr>
              <a:tr h="975816">
                <a:tc>
                  <a:txBody>
                    <a:bodyPr/>
                    <a:lstStyle/>
                    <a:p>
                      <a:pPr>
                        <a:lnSpc>
                          <a:spcPct val="115000"/>
                        </a:lnSpc>
                        <a:spcBef>
                          <a:spcPts val="1000"/>
                        </a:spcBef>
                        <a:spcAft>
                          <a:spcPts val="0"/>
                        </a:spcAft>
                      </a:pPr>
                      <a:r>
                        <a:rPr lang="en-US" sz="1200" dirty="0">
                          <a:effectLst/>
                          <a:uFill>
                            <a:solidFill>
                              <a:srgbClr val="000000"/>
                            </a:solidFill>
                          </a:uFill>
                          <a:latin typeface="+mn-lt"/>
                        </a:rPr>
                        <a:t>Rainfall dependent water Supply System</a:t>
                      </a:r>
                      <a:endParaRPr lang="en-GB" sz="1200" dirty="0">
                        <a:solidFill>
                          <a:srgbClr val="000000"/>
                        </a:solidFill>
                        <a:effectLst/>
                        <a:uFill>
                          <a:solidFill>
                            <a:srgbClr val="000000"/>
                          </a:solidFill>
                        </a:uFill>
                        <a:latin typeface="+mn-lt"/>
                        <a:ea typeface="Calibri"/>
                        <a:cs typeface="Calibri"/>
                      </a:endParaRPr>
                    </a:p>
                  </a:txBody>
                  <a:tcPr marL="50800" marR="50800" marT="50800" marB="50800" anchor="ctr"/>
                </a:tc>
                <a:tc>
                  <a:txBody>
                    <a:bodyPr/>
                    <a:lstStyle/>
                    <a:p>
                      <a:pPr>
                        <a:lnSpc>
                          <a:spcPct val="115000"/>
                        </a:lnSpc>
                        <a:spcBef>
                          <a:spcPts val="1000"/>
                        </a:spcBef>
                        <a:spcAft>
                          <a:spcPts val="0"/>
                        </a:spcAft>
                      </a:pPr>
                      <a:r>
                        <a:rPr lang="en-US" sz="1200" dirty="0">
                          <a:effectLst/>
                          <a:uFill>
                            <a:solidFill>
                              <a:srgbClr val="000000"/>
                            </a:solidFill>
                          </a:uFill>
                          <a:latin typeface="+mn-lt"/>
                        </a:rPr>
                        <a:t>Variability of flow or </a:t>
                      </a:r>
                      <a:r>
                        <a:rPr lang="en-US" sz="1200" dirty="0" smtClean="0">
                          <a:effectLst/>
                          <a:uFill>
                            <a:solidFill>
                              <a:srgbClr val="000000"/>
                            </a:solidFill>
                          </a:uFill>
                          <a:latin typeface="+mn-lt"/>
                        </a:rPr>
                        <a:t>rainfall (monthly)</a:t>
                      </a:r>
                      <a:endParaRPr lang="en-GB" sz="1200" dirty="0">
                        <a:effectLst/>
                        <a:uFill>
                          <a:solidFill>
                            <a:srgbClr val="000000"/>
                          </a:solidFill>
                        </a:uFill>
                        <a:latin typeface="+mn-lt"/>
                      </a:endParaRPr>
                    </a:p>
                    <a:p>
                      <a:pPr>
                        <a:lnSpc>
                          <a:spcPct val="115000"/>
                        </a:lnSpc>
                        <a:spcBef>
                          <a:spcPts val="1000"/>
                        </a:spcBef>
                        <a:spcAft>
                          <a:spcPts val="0"/>
                        </a:spcAft>
                      </a:pPr>
                      <a:r>
                        <a:rPr lang="en-US" sz="1200" dirty="0">
                          <a:effectLst/>
                          <a:uFill>
                            <a:solidFill>
                              <a:srgbClr val="000000"/>
                            </a:solidFill>
                          </a:uFill>
                          <a:latin typeface="+mn-lt"/>
                        </a:rPr>
                        <a:t>Persistence (or auto-correlation) of low flows or </a:t>
                      </a:r>
                      <a:r>
                        <a:rPr lang="en-US" sz="1200" dirty="0" smtClean="0">
                          <a:effectLst/>
                          <a:uFill>
                            <a:solidFill>
                              <a:srgbClr val="000000"/>
                            </a:solidFill>
                          </a:uFill>
                          <a:latin typeface="+mn-lt"/>
                        </a:rPr>
                        <a:t>rainfall (monthly)</a:t>
                      </a:r>
                      <a:endParaRPr lang="en-GB" sz="1200" dirty="0">
                        <a:solidFill>
                          <a:srgbClr val="000000"/>
                        </a:solidFill>
                        <a:effectLst/>
                        <a:uFill>
                          <a:solidFill>
                            <a:srgbClr val="000000"/>
                          </a:solidFill>
                        </a:uFill>
                        <a:latin typeface="+mn-lt"/>
                        <a:ea typeface="Calibri"/>
                        <a:cs typeface="Calibri"/>
                      </a:endParaRPr>
                    </a:p>
                  </a:txBody>
                  <a:tcPr marL="50800" marR="50800" marT="50800" marB="50800" anchor="ctr"/>
                </a:tc>
                <a:tc>
                  <a:txBody>
                    <a:bodyPr/>
                    <a:lstStyle/>
                    <a:p>
                      <a:pPr algn="ctr">
                        <a:lnSpc>
                          <a:spcPct val="115000"/>
                        </a:lnSpc>
                        <a:spcBef>
                          <a:spcPts val="1000"/>
                        </a:spcBef>
                        <a:spcAft>
                          <a:spcPts val="0"/>
                        </a:spcAft>
                      </a:pPr>
                      <a:r>
                        <a:rPr lang="en-US" sz="1200" dirty="0" smtClean="0">
                          <a:solidFill>
                            <a:srgbClr val="000000"/>
                          </a:solidFill>
                          <a:effectLst/>
                          <a:uFill>
                            <a:solidFill>
                              <a:srgbClr val="000000"/>
                            </a:solidFill>
                          </a:uFill>
                          <a:latin typeface="+mn-lt"/>
                          <a:ea typeface="Calibri"/>
                          <a:cs typeface="Calibri"/>
                        </a:rPr>
                        <a:t>??????</a:t>
                      </a:r>
                      <a:endParaRPr lang="en-GB" sz="1200" dirty="0">
                        <a:solidFill>
                          <a:srgbClr val="000000"/>
                        </a:solidFill>
                        <a:effectLst/>
                        <a:uFill>
                          <a:solidFill>
                            <a:srgbClr val="000000"/>
                          </a:solidFill>
                        </a:uFill>
                        <a:latin typeface="+mn-lt"/>
                        <a:ea typeface="Calibri"/>
                        <a:cs typeface="Calibri"/>
                      </a:endParaRPr>
                    </a:p>
                  </a:txBody>
                  <a:tcPr marL="50800" marR="50800" marT="50800" marB="50800" anchor="ctr"/>
                </a:tc>
              </a:tr>
              <a:tr h="578885">
                <a:tc>
                  <a:txBody>
                    <a:bodyPr/>
                    <a:lstStyle/>
                    <a:p>
                      <a:pPr>
                        <a:lnSpc>
                          <a:spcPct val="115000"/>
                        </a:lnSpc>
                        <a:spcBef>
                          <a:spcPts val="1000"/>
                        </a:spcBef>
                        <a:spcAft>
                          <a:spcPts val="0"/>
                        </a:spcAft>
                      </a:pPr>
                      <a:r>
                        <a:rPr lang="en-US" sz="1200">
                          <a:effectLst/>
                          <a:uFill>
                            <a:solidFill>
                              <a:srgbClr val="000000"/>
                            </a:solidFill>
                          </a:uFill>
                          <a:latin typeface="+mn-lt"/>
                        </a:rPr>
                        <a:t>Glacial dominated water Supply System</a:t>
                      </a:r>
                      <a:endParaRPr lang="en-GB" sz="1200">
                        <a:solidFill>
                          <a:srgbClr val="000000"/>
                        </a:solidFill>
                        <a:effectLst/>
                        <a:uFill>
                          <a:solidFill>
                            <a:srgbClr val="000000"/>
                          </a:solidFill>
                        </a:uFill>
                        <a:latin typeface="+mn-lt"/>
                        <a:ea typeface="Calibri"/>
                        <a:cs typeface="Calibri"/>
                      </a:endParaRPr>
                    </a:p>
                  </a:txBody>
                  <a:tcPr marL="50800" marR="50800" marT="50800" marB="50800" anchor="ctr"/>
                </a:tc>
                <a:tc>
                  <a:txBody>
                    <a:bodyPr/>
                    <a:lstStyle/>
                    <a:p>
                      <a:pPr>
                        <a:lnSpc>
                          <a:spcPct val="115000"/>
                        </a:lnSpc>
                        <a:spcBef>
                          <a:spcPts val="1000"/>
                        </a:spcBef>
                        <a:spcAft>
                          <a:spcPts val="0"/>
                        </a:spcAft>
                      </a:pPr>
                      <a:r>
                        <a:rPr lang="en-US" sz="1200" dirty="0">
                          <a:effectLst/>
                          <a:uFill>
                            <a:solidFill>
                              <a:srgbClr val="000000"/>
                            </a:solidFill>
                          </a:uFill>
                          <a:latin typeface="+mn-lt"/>
                        </a:rPr>
                        <a:t>Persistence of high mean </a:t>
                      </a:r>
                      <a:r>
                        <a:rPr lang="en-US" sz="1200" dirty="0" smtClean="0">
                          <a:effectLst/>
                          <a:uFill>
                            <a:solidFill>
                              <a:srgbClr val="000000"/>
                            </a:solidFill>
                          </a:uFill>
                          <a:latin typeface="+mn-lt"/>
                        </a:rPr>
                        <a:t>temperatures (weekly?</a:t>
                      </a:r>
                      <a:r>
                        <a:rPr lang="en-US" sz="1200" baseline="0" dirty="0" smtClean="0">
                          <a:effectLst/>
                          <a:uFill>
                            <a:solidFill>
                              <a:srgbClr val="000000"/>
                            </a:solidFill>
                          </a:uFill>
                          <a:latin typeface="+mn-lt"/>
                        </a:rPr>
                        <a:t> monthly?)</a:t>
                      </a:r>
                      <a:endParaRPr lang="en-GB" sz="1200" dirty="0">
                        <a:solidFill>
                          <a:srgbClr val="000000"/>
                        </a:solidFill>
                        <a:effectLst/>
                        <a:uFill>
                          <a:solidFill>
                            <a:srgbClr val="000000"/>
                          </a:solidFill>
                        </a:uFill>
                        <a:latin typeface="+mn-lt"/>
                        <a:ea typeface="Calibri"/>
                        <a:cs typeface="Calibri"/>
                      </a:endParaRPr>
                    </a:p>
                  </a:txBody>
                  <a:tcPr marL="50800" marR="50800" marT="50800" marB="50800" anchor="ctr"/>
                </a:tc>
                <a:tc>
                  <a:txBody>
                    <a:bodyPr/>
                    <a:lstStyle/>
                    <a:p>
                      <a:pPr algn="ctr">
                        <a:lnSpc>
                          <a:spcPct val="115000"/>
                        </a:lnSpc>
                        <a:spcBef>
                          <a:spcPts val="1000"/>
                        </a:spcBef>
                        <a:spcAft>
                          <a:spcPts val="0"/>
                        </a:spcAft>
                      </a:pPr>
                      <a:r>
                        <a:rPr lang="en-US" sz="1200" dirty="0" smtClean="0">
                          <a:solidFill>
                            <a:srgbClr val="000000"/>
                          </a:solidFill>
                          <a:effectLst/>
                          <a:uFill>
                            <a:solidFill>
                              <a:srgbClr val="000000"/>
                            </a:solidFill>
                          </a:uFill>
                          <a:latin typeface="+mn-lt"/>
                          <a:ea typeface="Calibri"/>
                          <a:cs typeface="Calibri"/>
                        </a:rPr>
                        <a:t>??????</a:t>
                      </a:r>
                      <a:endParaRPr lang="en-GB" sz="1200" dirty="0">
                        <a:solidFill>
                          <a:srgbClr val="000000"/>
                        </a:solidFill>
                        <a:effectLst/>
                        <a:uFill>
                          <a:solidFill>
                            <a:srgbClr val="000000"/>
                          </a:solidFill>
                        </a:uFill>
                        <a:latin typeface="+mn-lt"/>
                        <a:ea typeface="Calibri"/>
                        <a:cs typeface="Calibri"/>
                      </a:endParaRPr>
                    </a:p>
                  </a:txBody>
                  <a:tcPr marL="50800" marR="50800" marT="50800" marB="50800" anchor="ctr"/>
                </a:tc>
              </a:tr>
              <a:tr h="578885">
                <a:tc>
                  <a:txBody>
                    <a:bodyPr/>
                    <a:lstStyle/>
                    <a:p>
                      <a:pPr>
                        <a:lnSpc>
                          <a:spcPct val="115000"/>
                        </a:lnSpc>
                        <a:spcBef>
                          <a:spcPts val="1000"/>
                        </a:spcBef>
                        <a:spcAft>
                          <a:spcPts val="0"/>
                        </a:spcAft>
                      </a:pPr>
                      <a:r>
                        <a:rPr lang="en-US" sz="1200">
                          <a:effectLst/>
                          <a:uFill>
                            <a:solidFill>
                              <a:srgbClr val="000000"/>
                            </a:solidFill>
                          </a:uFill>
                          <a:latin typeface="+mn-lt"/>
                        </a:rPr>
                        <a:t>Flood Risk Reduction System</a:t>
                      </a:r>
                      <a:endParaRPr lang="en-GB" sz="1200">
                        <a:solidFill>
                          <a:srgbClr val="000000"/>
                        </a:solidFill>
                        <a:effectLst/>
                        <a:uFill>
                          <a:solidFill>
                            <a:srgbClr val="000000"/>
                          </a:solidFill>
                        </a:uFill>
                        <a:latin typeface="+mn-lt"/>
                        <a:ea typeface="Calibri"/>
                        <a:cs typeface="Calibri"/>
                      </a:endParaRPr>
                    </a:p>
                  </a:txBody>
                  <a:tcPr marL="50800" marR="50800" marT="50800" marB="50800" anchor="ctr"/>
                </a:tc>
                <a:tc>
                  <a:txBody>
                    <a:bodyPr/>
                    <a:lstStyle/>
                    <a:p>
                      <a:pPr>
                        <a:lnSpc>
                          <a:spcPct val="115000"/>
                        </a:lnSpc>
                        <a:spcBef>
                          <a:spcPts val="1000"/>
                        </a:spcBef>
                        <a:spcAft>
                          <a:spcPts val="0"/>
                        </a:spcAft>
                      </a:pPr>
                      <a:r>
                        <a:rPr lang="en-US" sz="1200" dirty="0">
                          <a:effectLst/>
                          <a:uFill>
                            <a:solidFill>
                              <a:srgbClr val="000000"/>
                            </a:solidFill>
                          </a:uFill>
                          <a:latin typeface="+mn-lt"/>
                        </a:rPr>
                        <a:t>Maximum annual peak </a:t>
                      </a:r>
                      <a:r>
                        <a:rPr lang="en-US" sz="1200" dirty="0" smtClean="0">
                          <a:effectLst/>
                          <a:uFill>
                            <a:solidFill>
                              <a:srgbClr val="000000"/>
                            </a:solidFill>
                          </a:uFill>
                          <a:latin typeface="+mn-lt"/>
                        </a:rPr>
                        <a:t>flow (daily)</a:t>
                      </a:r>
                    </a:p>
                    <a:p>
                      <a:pPr>
                        <a:lnSpc>
                          <a:spcPct val="115000"/>
                        </a:lnSpc>
                        <a:spcBef>
                          <a:spcPts val="1000"/>
                        </a:spcBef>
                        <a:spcAft>
                          <a:spcPts val="0"/>
                        </a:spcAft>
                      </a:pPr>
                      <a:r>
                        <a:rPr lang="en-US" sz="1200" dirty="0" smtClean="0">
                          <a:solidFill>
                            <a:srgbClr val="000000"/>
                          </a:solidFill>
                          <a:effectLst/>
                          <a:uFill>
                            <a:solidFill>
                              <a:srgbClr val="000000"/>
                            </a:solidFill>
                          </a:uFill>
                          <a:latin typeface="+mn-lt"/>
                          <a:ea typeface="Calibri"/>
                          <a:cs typeface="Calibri"/>
                        </a:rPr>
                        <a:t>Intensity</a:t>
                      </a:r>
                      <a:r>
                        <a:rPr lang="en-US" sz="1200" baseline="0" dirty="0" smtClean="0">
                          <a:solidFill>
                            <a:srgbClr val="000000"/>
                          </a:solidFill>
                          <a:effectLst/>
                          <a:uFill>
                            <a:solidFill>
                              <a:srgbClr val="000000"/>
                            </a:solidFill>
                          </a:uFill>
                          <a:latin typeface="+mn-lt"/>
                          <a:ea typeface="Calibri"/>
                          <a:cs typeface="Calibri"/>
                        </a:rPr>
                        <a:t>-Duration-Frequency Curve (sub-daily)</a:t>
                      </a:r>
                      <a:endParaRPr lang="en-GB" sz="1200" dirty="0">
                        <a:solidFill>
                          <a:srgbClr val="000000"/>
                        </a:solidFill>
                        <a:effectLst/>
                        <a:uFill>
                          <a:solidFill>
                            <a:srgbClr val="000000"/>
                          </a:solidFill>
                        </a:uFill>
                        <a:latin typeface="+mn-lt"/>
                        <a:ea typeface="Calibri"/>
                        <a:cs typeface="Calibri"/>
                      </a:endParaRPr>
                    </a:p>
                  </a:txBody>
                  <a:tcPr marL="50800" marR="50800" marT="50800" marB="50800" anchor="ctr"/>
                </a:tc>
                <a:tc>
                  <a:txBody>
                    <a:bodyPr/>
                    <a:lstStyle/>
                    <a:p>
                      <a:pPr algn="ctr">
                        <a:lnSpc>
                          <a:spcPct val="115000"/>
                        </a:lnSpc>
                        <a:spcBef>
                          <a:spcPts val="1000"/>
                        </a:spcBef>
                        <a:spcAft>
                          <a:spcPts val="0"/>
                        </a:spcAft>
                      </a:pPr>
                      <a:r>
                        <a:rPr lang="en-US" sz="1200" dirty="0" smtClean="0">
                          <a:solidFill>
                            <a:srgbClr val="000000"/>
                          </a:solidFill>
                          <a:effectLst/>
                          <a:uFill>
                            <a:solidFill>
                              <a:srgbClr val="000000"/>
                            </a:solidFill>
                          </a:uFill>
                          <a:latin typeface="+mn-lt"/>
                          <a:ea typeface="Calibri"/>
                          <a:cs typeface="Calibri"/>
                        </a:rPr>
                        <a:t>??????</a:t>
                      </a:r>
                      <a:endParaRPr lang="en-GB" sz="1200" dirty="0">
                        <a:solidFill>
                          <a:srgbClr val="000000"/>
                        </a:solidFill>
                        <a:effectLst/>
                        <a:uFill>
                          <a:solidFill>
                            <a:srgbClr val="000000"/>
                          </a:solidFill>
                        </a:uFill>
                        <a:latin typeface="+mn-lt"/>
                        <a:ea typeface="Calibri"/>
                        <a:cs typeface="Calibri"/>
                      </a:endParaRPr>
                    </a:p>
                  </a:txBody>
                  <a:tcPr marL="50800" marR="50800" marT="50800" marB="50800" anchor="ctr"/>
                </a:tc>
              </a:tr>
              <a:tr h="617077">
                <a:tc>
                  <a:txBody>
                    <a:bodyPr/>
                    <a:lstStyle/>
                    <a:p>
                      <a:pPr>
                        <a:lnSpc>
                          <a:spcPct val="115000"/>
                        </a:lnSpc>
                        <a:spcBef>
                          <a:spcPts val="1000"/>
                        </a:spcBef>
                        <a:spcAft>
                          <a:spcPts val="0"/>
                        </a:spcAft>
                      </a:pPr>
                      <a:r>
                        <a:rPr lang="en-US" sz="1200">
                          <a:effectLst/>
                          <a:uFill>
                            <a:solidFill>
                              <a:srgbClr val="000000"/>
                            </a:solidFill>
                          </a:uFill>
                          <a:latin typeface="+mn-lt"/>
                        </a:rPr>
                        <a:t>Coastal Risk Reduction</a:t>
                      </a:r>
                      <a:endParaRPr lang="en-GB" sz="1200">
                        <a:solidFill>
                          <a:srgbClr val="000000"/>
                        </a:solidFill>
                        <a:effectLst/>
                        <a:uFill>
                          <a:solidFill>
                            <a:srgbClr val="000000"/>
                          </a:solidFill>
                        </a:uFill>
                        <a:latin typeface="+mn-lt"/>
                        <a:ea typeface="Calibri"/>
                        <a:cs typeface="Calibri"/>
                      </a:endParaRPr>
                    </a:p>
                  </a:txBody>
                  <a:tcPr marL="50800" marR="50800" marT="50800" marB="50800" anchor="ctr"/>
                </a:tc>
                <a:tc>
                  <a:txBody>
                    <a:bodyPr/>
                    <a:lstStyle/>
                    <a:p>
                      <a:pPr>
                        <a:lnSpc>
                          <a:spcPct val="115000"/>
                        </a:lnSpc>
                        <a:spcBef>
                          <a:spcPts val="1000"/>
                        </a:spcBef>
                        <a:spcAft>
                          <a:spcPts val="0"/>
                        </a:spcAft>
                      </a:pPr>
                      <a:r>
                        <a:rPr lang="en-US" sz="1200" dirty="0">
                          <a:effectLst/>
                          <a:uFill>
                            <a:solidFill>
                              <a:srgbClr val="000000"/>
                            </a:solidFill>
                          </a:uFill>
                          <a:latin typeface="+mn-lt"/>
                        </a:rPr>
                        <a:t>Mean sea </a:t>
                      </a:r>
                      <a:r>
                        <a:rPr lang="en-US" sz="1200" dirty="0" smtClean="0">
                          <a:effectLst/>
                          <a:uFill>
                            <a:solidFill>
                              <a:srgbClr val="000000"/>
                            </a:solidFill>
                          </a:uFill>
                          <a:latin typeface="+mn-lt"/>
                        </a:rPr>
                        <a:t>level (annual)</a:t>
                      </a:r>
                      <a:endParaRPr lang="en-GB" sz="1200" dirty="0">
                        <a:solidFill>
                          <a:srgbClr val="000000"/>
                        </a:solidFill>
                        <a:effectLst/>
                        <a:uFill>
                          <a:solidFill>
                            <a:srgbClr val="000000"/>
                          </a:solidFill>
                        </a:uFill>
                        <a:latin typeface="+mn-lt"/>
                        <a:ea typeface="Calibri"/>
                        <a:cs typeface="Calibri"/>
                      </a:endParaRPr>
                    </a:p>
                  </a:txBody>
                  <a:tcPr marL="50800" marR="50800" marT="50800" marB="50800" anchor="ctr"/>
                </a:tc>
                <a:tc>
                  <a:txBody>
                    <a:bodyPr/>
                    <a:lstStyle/>
                    <a:p>
                      <a:pPr algn="ctr">
                        <a:lnSpc>
                          <a:spcPct val="115000"/>
                        </a:lnSpc>
                        <a:spcBef>
                          <a:spcPts val="1000"/>
                        </a:spcBef>
                        <a:spcAft>
                          <a:spcPts val="0"/>
                        </a:spcAft>
                      </a:pPr>
                      <a:r>
                        <a:rPr lang="en-US" sz="1200" dirty="0" smtClean="0">
                          <a:solidFill>
                            <a:srgbClr val="000000"/>
                          </a:solidFill>
                          <a:effectLst/>
                          <a:uFill>
                            <a:solidFill>
                              <a:srgbClr val="000000"/>
                            </a:solidFill>
                          </a:uFill>
                          <a:latin typeface="+mn-lt"/>
                          <a:ea typeface="Calibri"/>
                          <a:cs typeface="Calibri"/>
                        </a:rPr>
                        <a:t>??????</a:t>
                      </a:r>
                      <a:endParaRPr lang="en-GB" sz="1200" dirty="0">
                        <a:solidFill>
                          <a:srgbClr val="000000"/>
                        </a:solidFill>
                        <a:effectLst/>
                        <a:uFill>
                          <a:solidFill>
                            <a:srgbClr val="000000"/>
                          </a:solidFill>
                        </a:uFill>
                        <a:latin typeface="+mn-lt"/>
                        <a:ea typeface="Calibri"/>
                        <a:cs typeface="Calibri"/>
                      </a:endParaRPr>
                    </a:p>
                  </a:txBody>
                  <a:tcPr marL="50800" marR="50800" marT="50800" marB="50800" anchor="ctr"/>
                </a:tc>
              </a:tr>
              <a:tr h="617077">
                <a:tc>
                  <a:txBody>
                    <a:bodyPr/>
                    <a:lstStyle/>
                    <a:p>
                      <a:pPr>
                        <a:lnSpc>
                          <a:spcPct val="115000"/>
                        </a:lnSpc>
                        <a:spcBef>
                          <a:spcPts val="1000"/>
                        </a:spcBef>
                        <a:spcAft>
                          <a:spcPts val="0"/>
                        </a:spcAft>
                      </a:pPr>
                      <a:r>
                        <a:rPr lang="en-US" sz="1200">
                          <a:effectLst/>
                          <a:uFill>
                            <a:solidFill>
                              <a:srgbClr val="000000"/>
                            </a:solidFill>
                          </a:uFill>
                          <a:latin typeface="+mn-lt"/>
                        </a:rPr>
                        <a:t>Ecological</a:t>
                      </a:r>
                      <a:endParaRPr lang="en-GB" sz="1200">
                        <a:solidFill>
                          <a:srgbClr val="000000"/>
                        </a:solidFill>
                        <a:effectLst/>
                        <a:uFill>
                          <a:solidFill>
                            <a:srgbClr val="000000"/>
                          </a:solidFill>
                        </a:uFill>
                        <a:latin typeface="+mn-lt"/>
                        <a:ea typeface="Calibri"/>
                        <a:cs typeface="Calibri"/>
                      </a:endParaRPr>
                    </a:p>
                  </a:txBody>
                  <a:tcPr marL="50800" marR="50800" marT="50800" marB="50800" anchor="ctr"/>
                </a:tc>
                <a:tc>
                  <a:txBody>
                    <a:bodyPr/>
                    <a:lstStyle/>
                    <a:p>
                      <a:pPr>
                        <a:lnSpc>
                          <a:spcPct val="115000"/>
                        </a:lnSpc>
                        <a:spcBef>
                          <a:spcPts val="1000"/>
                        </a:spcBef>
                        <a:spcAft>
                          <a:spcPts val="0"/>
                        </a:spcAft>
                      </a:pPr>
                      <a:r>
                        <a:rPr lang="en-US" sz="1200" dirty="0">
                          <a:effectLst/>
                          <a:uFill>
                            <a:solidFill>
                              <a:srgbClr val="000000"/>
                            </a:solidFill>
                          </a:uFill>
                          <a:latin typeface="+mn-lt"/>
                        </a:rPr>
                        <a:t>All the above</a:t>
                      </a:r>
                      <a:endParaRPr lang="en-GB" sz="1200" dirty="0">
                        <a:solidFill>
                          <a:srgbClr val="000000"/>
                        </a:solidFill>
                        <a:effectLst/>
                        <a:uFill>
                          <a:solidFill>
                            <a:srgbClr val="000000"/>
                          </a:solidFill>
                        </a:uFill>
                        <a:latin typeface="+mn-lt"/>
                        <a:ea typeface="Calibri"/>
                        <a:cs typeface="Calibri"/>
                      </a:endParaRPr>
                    </a:p>
                  </a:txBody>
                  <a:tcPr marL="50800" marR="50800" marT="50800" marB="50800" anchor="ctr"/>
                </a:tc>
                <a:tc>
                  <a:txBody>
                    <a:bodyPr/>
                    <a:lstStyle/>
                    <a:p>
                      <a:pPr algn="ctr">
                        <a:lnSpc>
                          <a:spcPct val="115000"/>
                        </a:lnSpc>
                        <a:spcBef>
                          <a:spcPts val="1000"/>
                        </a:spcBef>
                        <a:spcAft>
                          <a:spcPts val="0"/>
                        </a:spcAft>
                      </a:pPr>
                      <a:r>
                        <a:rPr lang="en-US" sz="1200" dirty="0" smtClean="0">
                          <a:solidFill>
                            <a:srgbClr val="000000"/>
                          </a:solidFill>
                          <a:effectLst/>
                          <a:uFill>
                            <a:solidFill>
                              <a:srgbClr val="000000"/>
                            </a:solidFill>
                          </a:uFill>
                          <a:latin typeface="+mn-lt"/>
                          <a:ea typeface="Calibri"/>
                          <a:cs typeface="Calibri"/>
                        </a:rPr>
                        <a:t>??????</a:t>
                      </a:r>
                      <a:endParaRPr lang="en-GB" sz="1200" dirty="0">
                        <a:solidFill>
                          <a:srgbClr val="000000"/>
                        </a:solidFill>
                        <a:effectLst/>
                        <a:uFill>
                          <a:solidFill>
                            <a:srgbClr val="000000"/>
                          </a:solidFill>
                        </a:uFill>
                        <a:latin typeface="+mn-lt"/>
                        <a:ea typeface="Calibri"/>
                        <a:cs typeface="Calibri"/>
                      </a:endParaRPr>
                    </a:p>
                  </a:txBody>
                  <a:tcPr marL="50800" marR="50800" marT="50800" marB="50800" anchor="ctr"/>
                </a:tc>
              </a:tr>
            </a:tbl>
          </a:graphicData>
        </a:graphic>
      </p:graphicFrame>
    </p:spTree>
    <p:extLst>
      <p:ext uri="{BB962C8B-B14F-4D97-AF65-F5344CB8AC3E}">
        <p14:creationId xmlns:p14="http://schemas.microsoft.com/office/powerpoint/2010/main" val="32215548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n-US" dirty="0" smtClean="0"/>
              <a:t>What does CRIDA add to traditional planning approaches?</a:t>
            </a:r>
            <a:endParaRPr lang="en-GB" dirty="0"/>
          </a:p>
        </p:txBody>
      </p:sp>
      <p:sp>
        <p:nvSpPr>
          <p:cNvPr id="10" name="Content Placeholder 9"/>
          <p:cNvSpPr>
            <a:spLocks noGrp="1"/>
          </p:cNvSpPr>
          <p:nvPr>
            <p:ph sz="quarter" idx="1"/>
          </p:nvPr>
        </p:nvSpPr>
        <p:spPr>
          <a:xfrm>
            <a:off x="107504" y="2060848"/>
            <a:ext cx="4083864" cy="4065315"/>
          </a:xfrm>
        </p:spPr>
        <p:txBody>
          <a:bodyPr>
            <a:normAutofit fontScale="77500" lnSpcReduction="20000"/>
          </a:bodyPr>
          <a:lstStyle/>
          <a:p>
            <a:pPr marL="514350" lvl="0" indent="-514350">
              <a:buFont typeface="+mj-lt"/>
              <a:buAutoNum type="arabicPeriod"/>
            </a:pPr>
            <a:r>
              <a:rPr lang="en-US" sz="2800" dirty="0" smtClean="0"/>
              <a:t>A </a:t>
            </a:r>
            <a:r>
              <a:rPr lang="en-US" sz="2800" dirty="0"/>
              <a:t>broader vulnerability assessment </a:t>
            </a:r>
            <a:endParaRPr lang="en-US" sz="2800" dirty="0" smtClean="0"/>
          </a:p>
          <a:p>
            <a:pPr marL="514350" lvl="0" indent="-514350">
              <a:buFont typeface="+mj-lt"/>
              <a:buAutoNum type="arabicPeriod"/>
            </a:pPr>
            <a:endParaRPr lang="en-US" sz="2800" dirty="0" smtClean="0"/>
          </a:p>
          <a:p>
            <a:pPr marL="514350" lvl="0" indent="-514350">
              <a:buFont typeface="+mj-lt"/>
              <a:buAutoNum type="arabicPeriod"/>
            </a:pPr>
            <a:r>
              <a:rPr lang="en-US" sz="2800" dirty="0" smtClean="0"/>
              <a:t>Guidance </a:t>
            </a:r>
            <a:r>
              <a:rPr lang="en-US" sz="2800" dirty="0"/>
              <a:t>on the necessary level of analysis </a:t>
            </a:r>
            <a:endParaRPr lang="en-US" sz="2800" dirty="0" smtClean="0"/>
          </a:p>
          <a:p>
            <a:pPr marL="514350" lvl="0" indent="-514350">
              <a:buFont typeface="+mj-lt"/>
              <a:buAutoNum type="arabicPeriod"/>
            </a:pPr>
            <a:endParaRPr lang="en-US" sz="2800" dirty="0" smtClean="0"/>
          </a:p>
          <a:p>
            <a:pPr marL="514350" lvl="0" indent="-514350">
              <a:buFont typeface="+mj-lt"/>
              <a:buAutoNum type="arabicPeriod"/>
            </a:pPr>
            <a:r>
              <a:rPr lang="en-US" sz="2800" dirty="0" smtClean="0"/>
              <a:t>Adaptation </a:t>
            </a:r>
            <a:r>
              <a:rPr lang="en-US" sz="2800" dirty="0"/>
              <a:t>pathways to illustrate the flexibility </a:t>
            </a:r>
            <a:endParaRPr lang="en-US" sz="2800" dirty="0" smtClean="0"/>
          </a:p>
          <a:p>
            <a:pPr marL="514350" lvl="0" indent="-514350">
              <a:buFont typeface="+mj-lt"/>
              <a:buAutoNum type="arabicPeriod"/>
            </a:pPr>
            <a:endParaRPr lang="en-US" sz="2800" dirty="0" smtClean="0"/>
          </a:p>
          <a:p>
            <a:pPr marL="514350" lvl="0" indent="-514350">
              <a:buFont typeface="+mj-lt"/>
              <a:buAutoNum type="arabicPeriod"/>
            </a:pPr>
            <a:r>
              <a:rPr lang="en-US" sz="2800" dirty="0" smtClean="0"/>
              <a:t>Guidance </a:t>
            </a:r>
            <a:r>
              <a:rPr lang="en-US" sz="2800" dirty="0"/>
              <a:t>on preferred pathway </a:t>
            </a:r>
            <a:r>
              <a:rPr lang="en-US" sz="2800" dirty="0" smtClean="0"/>
              <a:t>decision criteria &amp; role of institutional capacity</a:t>
            </a:r>
            <a:endParaRPr lang="en-GB" sz="2800" dirty="0"/>
          </a:p>
        </p:txBody>
      </p:sp>
      <p:pic>
        <p:nvPicPr>
          <p:cNvPr id="4" name="Picture 3"/>
          <p:cNvPicPr/>
          <p:nvPr/>
        </p:nvPicPr>
        <p:blipFill>
          <a:blip r:embed="rId3"/>
          <a:stretch>
            <a:fillRect/>
          </a:stretch>
        </p:blipFill>
        <p:spPr>
          <a:xfrm>
            <a:off x="4397048" y="1292726"/>
            <a:ext cx="3000375" cy="264033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rcRect/>
          <a:stretch>
            <a:fillRect/>
          </a:stretch>
        </p:blipFill>
        <p:spPr bwMode="auto">
          <a:xfrm>
            <a:off x="5872312" y="2089219"/>
            <a:ext cx="2987040" cy="2621280"/>
          </a:xfrm>
          <a:prstGeom prst="rect">
            <a:avLst/>
          </a:prstGeom>
          <a:noFill/>
        </p:spPr>
      </p:pic>
      <p:pic>
        <p:nvPicPr>
          <p:cNvPr id="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32526" y="3163411"/>
            <a:ext cx="3338989" cy="256984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7"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27512" y="3855091"/>
            <a:ext cx="3236976" cy="27706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41335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does CRIDA fit in the </a:t>
            </a:r>
            <a:br>
              <a:rPr lang="en-US" dirty="0" smtClean="0"/>
            </a:br>
            <a:r>
              <a:rPr lang="en-US" dirty="0" smtClean="0"/>
              <a:t>3 Pillars of Drought Preparedness?</a:t>
            </a:r>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1844824"/>
            <a:ext cx="8435222" cy="4320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702840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43408"/>
            <a:ext cx="7772400" cy="1143000"/>
          </a:xfrm>
        </p:spPr>
        <p:txBody>
          <a:bodyPr>
            <a:normAutofit/>
          </a:bodyPr>
          <a:lstStyle/>
          <a:p>
            <a:r>
              <a:rPr lang="en-US" dirty="0" smtClean="0"/>
              <a:t>What still needs to be done?</a:t>
            </a:r>
            <a:endParaRPr lang="en-GB" dirty="0"/>
          </a:p>
        </p:txBody>
      </p:sp>
      <p:sp>
        <p:nvSpPr>
          <p:cNvPr id="6" name="TextBox 5"/>
          <p:cNvSpPr txBox="1"/>
          <p:nvPr/>
        </p:nvSpPr>
        <p:spPr>
          <a:xfrm>
            <a:off x="6084168" y="908720"/>
            <a:ext cx="2843808" cy="563231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GB" sz="1200" b="1" dirty="0" smtClean="0"/>
              <a:t>Collaboration and Integration Opportunities w/ </a:t>
            </a:r>
          </a:p>
          <a:p>
            <a:pPr algn="ctr"/>
            <a:r>
              <a:rPr lang="en-GB" sz="1200" b="1" i="1" dirty="0" smtClean="0"/>
              <a:t>Climate Services for Enhanced Water Management Project</a:t>
            </a:r>
          </a:p>
          <a:p>
            <a:pPr algn="ctr"/>
            <a:endParaRPr lang="en-GB" sz="1200" b="1" dirty="0" smtClean="0"/>
          </a:p>
          <a:p>
            <a:r>
              <a:rPr lang="en-GB" sz="1200" b="1" dirty="0" smtClean="0"/>
              <a:t>Activity </a:t>
            </a:r>
            <a:r>
              <a:rPr lang="en-GB" sz="1200" b="1" dirty="0"/>
              <a:t>1</a:t>
            </a:r>
            <a:r>
              <a:rPr lang="en-GB" sz="1200" dirty="0"/>
              <a:t>: Improve integrated drought risk management towards </a:t>
            </a:r>
            <a:r>
              <a:rPr lang="en-GB" sz="1200" b="1" dirty="0"/>
              <a:t>a policy for drought </a:t>
            </a:r>
            <a:r>
              <a:rPr lang="en-GB" sz="1200" b="1" dirty="0" smtClean="0"/>
              <a:t>preparedness</a:t>
            </a:r>
          </a:p>
          <a:p>
            <a:endParaRPr lang="en-GB" sz="1200" dirty="0"/>
          </a:p>
          <a:p>
            <a:r>
              <a:rPr lang="en-GB" sz="1200" b="1" dirty="0" smtClean="0"/>
              <a:t>Activity </a:t>
            </a:r>
            <a:r>
              <a:rPr lang="en-GB" sz="1200" b="1" dirty="0"/>
              <a:t>2</a:t>
            </a:r>
            <a:r>
              <a:rPr lang="en-GB" sz="1200" dirty="0"/>
              <a:t>: </a:t>
            </a:r>
            <a:r>
              <a:rPr lang="en-GB" sz="1200" b="1" dirty="0"/>
              <a:t>Training</a:t>
            </a:r>
            <a:r>
              <a:rPr lang="en-GB" sz="1200" dirty="0"/>
              <a:t> of multiple stakeholders to strengthen capacities on climate services targeting water resources management and to increase resilience to climate hazards </a:t>
            </a:r>
            <a:endParaRPr lang="en-GB" sz="1200" dirty="0" smtClean="0"/>
          </a:p>
          <a:p>
            <a:endParaRPr lang="en-GB" sz="1200" dirty="0"/>
          </a:p>
          <a:p>
            <a:r>
              <a:rPr lang="en-GB" sz="1200" b="1" dirty="0" smtClean="0"/>
              <a:t>Activity </a:t>
            </a:r>
            <a:r>
              <a:rPr lang="en-GB" sz="1200" b="1" dirty="0"/>
              <a:t>3</a:t>
            </a:r>
            <a:r>
              <a:rPr lang="en-GB" sz="1200" dirty="0"/>
              <a:t>: Strengthening of the </a:t>
            </a:r>
            <a:r>
              <a:rPr lang="en-GB" sz="1200" b="1" dirty="0"/>
              <a:t>community of practice </a:t>
            </a:r>
            <a:r>
              <a:rPr lang="en-GB" sz="1200" dirty="0"/>
              <a:t>on </a:t>
            </a:r>
            <a:r>
              <a:rPr lang="en-GB" sz="1200" dirty="0" err="1"/>
              <a:t>dryland</a:t>
            </a:r>
            <a:r>
              <a:rPr lang="en-GB" sz="1200" dirty="0"/>
              <a:t> management (GWADI-LAC) to support development and implementation of climate risk management in the region </a:t>
            </a:r>
            <a:endParaRPr lang="en-GB" sz="1200" dirty="0" smtClean="0"/>
          </a:p>
          <a:p>
            <a:endParaRPr lang="en-GB" sz="1200" dirty="0"/>
          </a:p>
          <a:p>
            <a:r>
              <a:rPr lang="en-GB" sz="1200" b="1" dirty="0" smtClean="0"/>
              <a:t>Activity </a:t>
            </a:r>
            <a:r>
              <a:rPr lang="en-GB" sz="1200" b="1" dirty="0"/>
              <a:t>4</a:t>
            </a:r>
            <a:r>
              <a:rPr lang="en-GB" sz="1200" dirty="0"/>
              <a:t>: </a:t>
            </a:r>
            <a:r>
              <a:rPr lang="en-GB" sz="1200" b="1" dirty="0"/>
              <a:t>Implementation </a:t>
            </a:r>
            <a:r>
              <a:rPr lang="en-GB" sz="1200" dirty="0"/>
              <a:t>of climate services to </a:t>
            </a:r>
            <a:r>
              <a:rPr lang="en-GB" sz="1200" b="1" dirty="0"/>
              <a:t>improve water management </a:t>
            </a:r>
            <a:r>
              <a:rPr lang="en-GB" sz="1200" dirty="0"/>
              <a:t>across spatial and temporal scales </a:t>
            </a:r>
            <a:endParaRPr lang="en-GB" sz="1200" dirty="0" smtClean="0"/>
          </a:p>
          <a:p>
            <a:endParaRPr lang="en-GB" sz="1200" dirty="0"/>
          </a:p>
          <a:p>
            <a:r>
              <a:rPr lang="en-GB" sz="1200" b="1" dirty="0" smtClean="0"/>
              <a:t>Activity </a:t>
            </a:r>
            <a:r>
              <a:rPr lang="en-GB" sz="1200" b="1" dirty="0"/>
              <a:t>5</a:t>
            </a:r>
            <a:r>
              <a:rPr lang="en-GB" sz="1200" dirty="0"/>
              <a:t>: Building </a:t>
            </a:r>
            <a:r>
              <a:rPr lang="en-GB" sz="1200" b="1" dirty="0"/>
              <a:t>climate resilient watersheds </a:t>
            </a:r>
            <a:r>
              <a:rPr lang="en-GB" sz="1200" dirty="0"/>
              <a:t>while enhancing their ecosystem </a:t>
            </a:r>
            <a:r>
              <a:rPr lang="en-GB" sz="1200" dirty="0" smtClean="0"/>
              <a:t>services</a:t>
            </a:r>
            <a:endParaRPr lang="en-GB" sz="1200" dirty="0"/>
          </a:p>
        </p:txBody>
      </p:sp>
      <p:graphicFrame>
        <p:nvGraphicFramePr>
          <p:cNvPr id="4" name="Diagram 3"/>
          <p:cNvGraphicFramePr/>
          <p:nvPr>
            <p:extLst>
              <p:ext uri="{D42A27DB-BD31-4B8C-83A1-F6EECF244321}">
                <p14:modId xmlns:p14="http://schemas.microsoft.com/office/powerpoint/2010/main" val="904566869"/>
              </p:ext>
            </p:extLst>
          </p:nvPr>
        </p:nvGraphicFramePr>
        <p:xfrm>
          <a:off x="-684584" y="-315416"/>
          <a:ext cx="8568952"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35876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2265</TotalTime>
  <Words>1529</Words>
  <Application>Microsoft Office PowerPoint</Application>
  <PresentationFormat>On-screen Show (4:3)</PresentationFormat>
  <Paragraphs>178</Paragraphs>
  <Slides>10</Slides>
  <Notes>10</Notes>
  <HiddenSlides>1</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Equity</vt:lpstr>
      <vt:lpstr>Climate Risk Informed Decision Analysis: Bridging the Gap  between Science, Engineering, and Policy </vt:lpstr>
      <vt:lpstr>Alliance for Global Water Adaptation (AGWA)  (http://alliance4water.org/index.html)</vt:lpstr>
      <vt:lpstr>Purpose of CRIDA</vt:lpstr>
      <vt:lpstr>Two Key Elements of CRIDA</vt:lpstr>
      <vt:lpstr>Where does CRIDA Fit into Planning Cycle? How does it influence decision making?</vt:lpstr>
      <vt:lpstr>We need your help!!!</vt:lpstr>
      <vt:lpstr>What does CRIDA add to traditional planning approaches?</vt:lpstr>
      <vt:lpstr>Where does CRIDA fit in the  3 Pillars of Drought Preparedness?</vt:lpstr>
      <vt:lpstr>What still needs to be done?</vt:lpstr>
      <vt:lpstr>Questions?</vt:lpstr>
    </vt:vector>
  </TitlesOfParts>
  <Company>Stichting Deltares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Kristin Gilroy</dc:creator>
  <cp:lastModifiedBy>Kristin Gilroy</cp:lastModifiedBy>
  <cp:revision>48</cp:revision>
  <cp:lastPrinted>2016-02-18T15:10:00Z</cp:lastPrinted>
  <dcterms:created xsi:type="dcterms:W3CDTF">2016-01-29T16:10:18Z</dcterms:created>
  <dcterms:modified xsi:type="dcterms:W3CDTF">2016-02-24T10:52:15Z</dcterms:modified>
</cp:coreProperties>
</file>