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4" r:id="rId2"/>
    <p:sldId id="443" r:id="rId3"/>
    <p:sldId id="444" r:id="rId4"/>
    <p:sldId id="445" r:id="rId5"/>
    <p:sldId id="462" r:id="rId6"/>
    <p:sldId id="446" r:id="rId7"/>
    <p:sldId id="447" r:id="rId8"/>
    <p:sldId id="466" r:id="rId9"/>
    <p:sldId id="448" r:id="rId10"/>
    <p:sldId id="449" r:id="rId11"/>
    <p:sldId id="450" r:id="rId12"/>
    <p:sldId id="451" r:id="rId13"/>
    <p:sldId id="467" r:id="rId14"/>
    <p:sldId id="468" r:id="rId15"/>
    <p:sldId id="453" r:id="rId16"/>
    <p:sldId id="469" r:id="rId17"/>
    <p:sldId id="463" r:id="rId18"/>
    <p:sldId id="464" r:id="rId19"/>
    <p:sldId id="465" r:id="rId20"/>
    <p:sldId id="470" r:id="rId21"/>
    <p:sldId id="474" r:id="rId22"/>
    <p:sldId id="475" r:id="rId23"/>
    <p:sldId id="471" r:id="rId24"/>
    <p:sldId id="472" r:id="rId25"/>
    <p:sldId id="473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14" autoAdjust="0"/>
  </p:normalViewPr>
  <p:slideViewPr>
    <p:cSldViewPr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F3CDA-C356-4B85-B442-B18DE711911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0348079-439C-478E-8C78-F4ABF72E083E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Utilisation des smartphones</a:t>
          </a:r>
          <a:endParaRPr lang="fr-FR" b="1" dirty="0">
            <a:solidFill>
              <a:schemeClr val="bg1"/>
            </a:solidFill>
          </a:endParaRPr>
        </a:p>
      </dgm:t>
    </dgm:pt>
    <dgm:pt modelId="{4EADD34E-FB77-4DEA-AD52-C609705B5436}" type="parTrans" cxnId="{011EE936-FB13-4AE6-B15D-212613D5912B}">
      <dgm:prSet/>
      <dgm:spPr/>
      <dgm:t>
        <a:bodyPr/>
        <a:lstStyle/>
        <a:p>
          <a:endParaRPr lang="fr-FR"/>
        </a:p>
      </dgm:t>
    </dgm:pt>
    <dgm:pt modelId="{34F33072-C325-442A-9FD1-F7E5B3F78939}" type="sibTrans" cxnId="{011EE936-FB13-4AE6-B15D-212613D5912B}">
      <dgm:prSet/>
      <dgm:spPr/>
      <dgm:t>
        <a:bodyPr/>
        <a:lstStyle/>
        <a:p>
          <a:endParaRPr lang="fr-FR"/>
        </a:p>
      </dgm:t>
    </dgm:pt>
    <dgm:pt modelId="{87C2F776-6F76-46DA-8F34-EC5B856D1FD7}" type="pres">
      <dgm:prSet presAssocID="{1F0F3CDA-C356-4B85-B442-B18DE7119110}" presName="Name0" presStyleCnt="0">
        <dgm:presLayoutVars>
          <dgm:dir/>
          <dgm:animLvl val="lvl"/>
          <dgm:resizeHandles val="exact"/>
        </dgm:presLayoutVars>
      </dgm:prSet>
      <dgm:spPr/>
    </dgm:pt>
    <dgm:pt modelId="{693AAD6D-E7DD-418C-B467-2F4BFE59DD77}" type="pres">
      <dgm:prSet presAssocID="{1F0F3CDA-C356-4B85-B442-B18DE7119110}" presName="dummy" presStyleCnt="0"/>
      <dgm:spPr/>
    </dgm:pt>
    <dgm:pt modelId="{CDA3A7CB-DAF0-4A96-9FE4-228926242AA8}" type="pres">
      <dgm:prSet presAssocID="{1F0F3CDA-C356-4B85-B442-B18DE7119110}" presName="linH" presStyleCnt="0"/>
      <dgm:spPr/>
    </dgm:pt>
    <dgm:pt modelId="{7E0E7399-F691-4461-AF03-E859C974F2D4}" type="pres">
      <dgm:prSet presAssocID="{1F0F3CDA-C356-4B85-B442-B18DE7119110}" presName="padding1" presStyleCnt="0"/>
      <dgm:spPr/>
    </dgm:pt>
    <dgm:pt modelId="{B563789A-BAD3-4EAC-A46E-D73AC84E1B2A}" type="pres">
      <dgm:prSet presAssocID="{20348079-439C-478E-8C78-F4ABF72E083E}" presName="linV" presStyleCnt="0"/>
      <dgm:spPr/>
    </dgm:pt>
    <dgm:pt modelId="{5591B1B7-A9A3-42B8-BC61-056A1C6A9932}" type="pres">
      <dgm:prSet presAssocID="{20348079-439C-478E-8C78-F4ABF72E083E}" presName="spVertical1" presStyleCnt="0"/>
      <dgm:spPr/>
    </dgm:pt>
    <dgm:pt modelId="{BF1C7FB6-1866-4482-9505-D2CCB90D326D}" type="pres">
      <dgm:prSet presAssocID="{20348079-439C-478E-8C78-F4ABF72E083E}" presName="parTx" presStyleLbl="revTx" presStyleIdx="0" presStyleCnt="1" custLinFactNeighborX="-7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7474DF0-D4A0-46CC-9354-C1BC19526DD1}" type="pres">
      <dgm:prSet presAssocID="{20348079-439C-478E-8C78-F4ABF72E083E}" presName="spVertical2" presStyleCnt="0"/>
      <dgm:spPr/>
    </dgm:pt>
    <dgm:pt modelId="{CD65ADC5-C7BE-469B-A91A-F1391D4A51BA}" type="pres">
      <dgm:prSet presAssocID="{20348079-439C-478E-8C78-F4ABF72E083E}" presName="spVertical3" presStyleCnt="0"/>
      <dgm:spPr/>
    </dgm:pt>
    <dgm:pt modelId="{90E33926-0382-4256-9416-F16B6D52546F}" type="pres">
      <dgm:prSet presAssocID="{1F0F3CDA-C356-4B85-B442-B18DE7119110}" presName="padding2" presStyleCnt="0"/>
      <dgm:spPr/>
    </dgm:pt>
    <dgm:pt modelId="{85A4C576-2DC7-48DB-9281-207E6285F6F5}" type="pres">
      <dgm:prSet presAssocID="{1F0F3CDA-C356-4B85-B442-B18DE7119110}" presName="negArrow" presStyleCnt="0"/>
      <dgm:spPr/>
    </dgm:pt>
    <dgm:pt modelId="{390DE87A-E37D-40CB-93C5-3B97AD2B6A75}" type="pres">
      <dgm:prSet presAssocID="{1F0F3CDA-C356-4B85-B442-B18DE7119110}" presName="backgroundArrow" presStyleLbl="node1" presStyleIdx="0" presStyleCnt="1"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</dgm:ptLst>
  <dgm:cxnLst>
    <dgm:cxn modelId="{D9B629DA-C86A-4812-90DC-F689635584ED}" type="presOf" srcId="{1F0F3CDA-C356-4B85-B442-B18DE7119110}" destId="{87C2F776-6F76-46DA-8F34-EC5B856D1FD7}" srcOrd="0" destOrd="0" presId="urn:microsoft.com/office/officeart/2005/8/layout/hProcess3"/>
    <dgm:cxn modelId="{8CA5496F-C8DB-4DB8-B94A-3525E9536A02}" type="presOf" srcId="{20348079-439C-478E-8C78-F4ABF72E083E}" destId="{BF1C7FB6-1866-4482-9505-D2CCB90D326D}" srcOrd="0" destOrd="0" presId="urn:microsoft.com/office/officeart/2005/8/layout/hProcess3"/>
    <dgm:cxn modelId="{011EE936-FB13-4AE6-B15D-212613D5912B}" srcId="{1F0F3CDA-C356-4B85-B442-B18DE7119110}" destId="{20348079-439C-478E-8C78-F4ABF72E083E}" srcOrd="0" destOrd="0" parTransId="{4EADD34E-FB77-4DEA-AD52-C609705B5436}" sibTransId="{34F33072-C325-442A-9FD1-F7E5B3F78939}"/>
    <dgm:cxn modelId="{7FE89824-8D37-4683-895F-967866669A3F}" type="presParOf" srcId="{87C2F776-6F76-46DA-8F34-EC5B856D1FD7}" destId="{693AAD6D-E7DD-418C-B467-2F4BFE59DD77}" srcOrd="0" destOrd="0" presId="urn:microsoft.com/office/officeart/2005/8/layout/hProcess3"/>
    <dgm:cxn modelId="{73A2CF59-83F3-4A9E-A0E8-2463E2193382}" type="presParOf" srcId="{87C2F776-6F76-46DA-8F34-EC5B856D1FD7}" destId="{CDA3A7CB-DAF0-4A96-9FE4-228926242AA8}" srcOrd="1" destOrd="0" presId="urn:microsoft.com/office/officeart/2005/8/layout/hProcess3"/>
    <dgm:cxn modelId="{ABA1EE1C-B307-404C-B980-680BA5491C5B}" type="presParOf" srcId="{CDA3A7CB-DAF0-4A96-9FE4-228926242AA8}" destId="{7E0E7399-F691-4461-AF03-E859C974F2D4}" srcOrd="0" destOrd="0" presId="urn:microsoft.com/office/officeart/2005/8/layout/hProcess3"/>
    <dgm:cxn modelId="{E2D314EF-8860-41D2-BE5E-3CA738E09B54}" type="presParOf" srcId="{CDA3A7CB-DAF0-4A96-9FE4-228926242AA8}" destId="{B563789A-BAD3-4EAC-A46E-D73AC84E1B2A}" srcOrd="1" destOrd="0" presId="urn:microsoft.com/office/officeart/2005/8/layout/hProcess3"/>
    <dgm:cxn modelId="{8C80F2DE-DDC4-4AAE-98BD-3ED29FE3B8E0}" type="presParOf" srcId="{B563789A-BAD3-4EAC-A46E-D73AC84E1B2A}" destId="{5591B1B7-A9A3-42B8-BC61-056A1C6A9932}" srcOrd="0" destOrd="0" presId="urn:microsoft.com/office/officeart/2005/8/layout/hProcess3"/>
    <dgm:cxn modelId="{48FD56B2-1555-4FC0-998F-F71F04971005}" type="presParOf" srcId="{B563789A-BAD3-4EAC-A46E-D73AC84E1B2A}" destId="{BF1C7FB6-1866-4482-9505-D2CCB90D326D}" srcOrd="1" destOrd="0" presId="urn:microsoft.com/office/officeart/2005/8/layout/hProcess3"/>
    <dgm:cxn modelId="{1E007548-1C57-4E41-BAA1-7F970C1151A1}" type="presParOf" srcId="{B563789A-BAD3-4EAC-A46E-D73AC84E1B2A}" destId="{77474DF0-D4A0-46CC-9354-C1BC19526DD1}" srcOrd="2" destOrd="0" presId="urn:microsoft.com/office/officeart/2005/8/layout/hProcess3"/>
    <dgm:cxn modelId="{786BADF3-3AB6-4AA0-9F0C-66E0FD4A5DE7}" type="presParOf" srcId="{B563789A-BAD3-4EAC-A46E-D73AC84E1B2A}" destId="{CD65ADC5-C7BE-469B-A91A-F1391D4A51BA}" srcOrd="3" destOrd="0" presId="urn:microsoft.com/office/officeart/2005/8/layout/hProcess3"/>
    <dgm:cxn modelId="{F435A8A6-2054-4708-8E49-C4FFDD39EE66}" type="presParOf" srcId="{CDA3A7CB-DAF0-4A96-9FE4-228926242AA8}" destId="{90E33926-0382-4256-9416-F16B6D52546F}" srcOrd="2" destOrd="0" presId="urn:microsoft.com/office/officeart/2005/8/layout/hProcess3"/>
    <dgm:cxn modelId="{5AE803D0-863E-433D-AD29-AA8958BF6F28}" type="presParOf" srcId="{CDA3A7CB-DAF0-4A96-9FE4-228926242AA8}" destId="{85A4C576-2DC7-48DB-9281-207E6285F6F5}" srcOrd="3" destOrd="0" presId="urn:microsoft.com/office/officeart/2005/8/layout/hProcess3"/>
    <dgm:cxn modelId="{EC3A417A-DE7D-4A06-B3D9-E48D4EF736F2}" type="presParOf" srcId="{CDA3A7CB-DAF0-4A96-9FE4-228926242AA8}" destId="{390DE87A-E37D-40CB-93C5-3B97AD2B6A7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DE87A-E37D-40CB-93C5-3B97AD2B6A75}">
      <dsp:nvSpPr>
        <dsp:cNvPr id="0" name=""/>
        <dsp:cNvSpPr/>
      </dsp:nvSpPr>
      <dsp:spPr>
        <a:xfrm>
          <a:off x="0" y="34313"/>
          <a:ext cx="3642659" cy="129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C7FB6-1866-4482-9505-D2CCB90D326D}">
      <dsp:nvSpPr>
        <dsp:cNvPr id="0" name=""/>
        <dsp:cNvSpPr/>
      </dsp:nvSpPr>
      <dsp:spPr>
        <a:xfrm>
          <a:off x="76803" y="358313"/>
          <a:ext cx="3009462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Utilisation des smartphones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76803" y="358313"/>
        <a:ext cx="3009462" cy="64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FE93F-BD28-4844-A80C-7BD3C28154C0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C8A4-7804-40CA-8C28-E4BFAB5FB9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522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/>
          <p:cNvSpPr>
            <a:spLocks/>
          </p:cNvSpPr>
          <p:nvPr userDrawn="1"/>
        </p:nvSpPr>
        <p:spPr bwMode="auto">
          <a:xfrm>
            <a:off x="-8930" y="-8929"/>
            <a:ext cx="9113863" cy="573732"/>
          </a:xfrm>
          <a:custGeom>
            <a:avLst/>
            <a:gdLst>
              <a:gd name="T0" fmla="*/ 7 w 21600"/>
              <a:gd name="T1" fmla="*/ 224 h 21600"/>
              <a:gd name="T2" fmla="*/ 0 w 21600"/>
              <a:gd name="T3" fmla="*/ 21600 h 21600"/>
              <a:gd name="T4" fmla="*/ 4383 w 21600"/>
              <a:gd name="T5" fmla="*/ 8069 h 21600"/>
              <a:gd name="T6" fmla="*/ 21600 w 21600"/>
              <a:gd name="T7" fmla="*/ 336 h 21600"/>
              <a:gd name="T8" fmla="*/ 10546 w 21600"/>
              <a:gd name="T9" fmla="*/ 0 h 21600"/>
              <a:gd name="T10" fmla="*/ 7 w 21600"/>
              <a:gd name="T11" fmla="*/ 224 h 21600"/>
              <a:gd name="T12" fmla="*/ 7 w 21600"/>
              <a:gd name="T13" fmla="*/ 22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7" y="224"/>
                </a:moveTo>
                <a:lnTo>
                  <a:pt x="0" y="21600"/>
                </a:lnTo>
                <a:cubicBezTo>
                  <a:pt x="0" y="21600"/>
                  <a:pt x="880" y="12376"/>
                  <a:pt x="4383" y="8069"/>
                </a:cubicBezTo>
                <a:cubicBezTo>
                  <a:pt x="8356" y="3185"/>
                  <a:pt x="21600" y="336"/>
                  <a:pt x="21600" y="336"/>
                </a:cubicBezTo>
                <a:lnTo>
                  <a:pt x="10546" y="0"/>
                </a:lnTo>
                <a:lnTo>
                  <a:pt x="7" y="224"/>
                </a:lnTo>
                <a:close/>
                <a:moveTo>
                  <a:pt x="7" y="224"/>
                </a:moveTo>
              </a:path>
            </a:pathLst>
          </a:custGeom>
          <a:solidFill>
            <a:srgbClr val="82BA26"/>
          </a:solidFill>
          <a:ln>
            <a:solidFill>
              <a:srgbClr val="82BA26"/>
            </a:solidFill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" name="Oval 2"/>
          <p:cNvSpPr>
            <a:spLocks/>
          </p:cNvSpPr>
          <p:nvPr userDrawn="1"/>
        </p:nvSpPr>
        <p:spPr bwMode="auto">
          <a:xfrm>
            <a:off x="107156" y="89297"/>
            <a:ext cx="580430" cy="57931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8" name="Picture 6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3" y="108273"/>
            <a:ext cx="53578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r 9"/>
          <p:cNvGrpSpPr/>
          <p:nvPr userDrawn="1"/>
        </p:nvGrpSpPr>
        <p:grpSpPr>
          <a:xfrm>
            <a:off x="50625" y="6542814"/>
            <a:ext cx="8774348" cy="304850"/>
            <a:chOff x="72000" y="9305336"/>
            <a:chExt cx="12479072" cy="433564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V="1">
              <a:off x="4342160" y="9557320"/>
              <a:ext cx="8208912" cy="0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813768" y="9558000"/>
              <a:ext cx="144016" cy="0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12" name="Image 11" descr="eli_vert_light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92" y="9305336"/>
              <a:ext cx="3168000" cy="396000"/>
            </a:xfrm>
            <a:prstGeom prst="rect">
              <a:avLst/>
            </a:prstGeom>
          </p:spPr>
        </p:pic>
        <p:pic>
          <p:nvPicPr>
            <p:cNvPr id="13" name="Image 12" descr="ucl_gris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" y="9396000"/>
              <a:ext cx="634365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9762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CEFCC-FE44-4761-8686-1B398B771F62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B214E-358D-4249-9D92-45CBB53D55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039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CEFCC-FE44-4761-8686-1B398B771F62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B214E-358D-4249-9D92-45CBB53D55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178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CEFCC-FE44-4761-8686-1B398B771F62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B214E-358D-4249-9D92-45CBB53D55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79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CEFCC-FE44-4761-8686-1B398B771F62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B214E-358D-4249-9D92-45CBB53D55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542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CEFCC-FE44-4761-8686-1B398B771F62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B214E-358D-4249-9D92-45CBB53D55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053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CEFCC-FE44-4761-8686-1B398B771F62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B214E-358D-4249-9D92-45CBB53D55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125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CEFCC-FE44-4761-8686-1B398B771F62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B214E-358D-4249-9D92-45CBB53D55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22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CEFCC-FE44-4761-8686-1B398B771F62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B214E-358D-4249-9D92-45CBB53D55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632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CEFCC-FE44-4761-8686-1B398B771F62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B214E-358D-4249-9D92-45CBB53D55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608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CEFCC-FE44-4761-8686-1B398B771F62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B214E-358D-4249-9D92-45CBB53D55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768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CEFCC-FE44-4761-8686-1B398B771F62}" type="datetimeFigureOut">
              <a:rPr lang="fr-BE" smtClean="0"/>
              <a:t>23-02-16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B214E-358D-4249-9D92-45CBB53D55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933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grpSp>
        <p:nvGrpSpPr>
          <p:cNvPr id="7" name="Grouper 9"/>
          <p:cNvGrpSpPr/>
          <p:nvPr userDrawn="1"/>
        </p:nvGrpSpPr>
        <p:grpSpPr>
          <a:xfrm>
            <a:off x="50625" y="6542814"/>
            <a:ext cx="8774348" cy="304850"/>
            <a:chOff x="72000" y="9305336"/>
            <a:chExt cx="12479072" cy="433564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V="1">
              <a:off x="4342160" y="9557320"/>
              <a:ext cx="8208912" cy="0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813768" y="9558000"/>
              <a:ext cx="144016" cy="0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10" name="Image 9" descr="eli_vert_light.pdf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92" y="9305336"/>
              <a:ext cx="3168000" cy="396000"/>
            </a:xfrm>
            <a:prstGeom prst="rect">
              <a:avLst/>
            </a:prstGeom>
          </p:spPr>
        </p:pic>
        <p:pic>
          <p:nvPicPr>
            <p:cNvPr id="11" name="Image 10" descr="ucl_gris.pdf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" y="9396000"/>
              <a:ext cx="634365" cy="342900"/>
            </a:xfrm>
            <a:prstGeom prst="rect">
              <a:avLst/>
            </a:prstGeom>
          </p:spPr>
        </p:pic>
      </p:grpSp>
      <p:sp>
        <p:nvSpPr>
          <p:cNvPr id="12" name="Freeform 1"/>
          <p:cNvSpPr>
            <a:spLocks/>
          </p:cNvSpPr>
          <p:nvPr userDrawn="1"/>
        </p:nvSpPr>
        <p:spPr bwMode="auto">
          <a:xfrm>
            <a:off x="-8930" y="-8929"/>
            <a:ext cx="9113863" cy="573732"/>
          </a:xfrm>
          <a:custGeom>
            <a:avLst/>
            <a:gdLst>
              <a:gd name="T0" fmla="*/ 7 w 21600"/>
              <a:gd name="T1" fmla="*/ 224 h 21600"/>
              <a:gd name="T2" fmla="*/ 0 w 21600"/>
              <a:gd name="T3" fmla="*/ 21600 h 21600"/>
              <a:gd name="T4" fmla="*/ 4383 w 21600"/>
              <a:gd name="T5" fmla="*/ 8069 h 21600"/>
              <a:gd name="T6" fmla="*/ 21600 w 21600"/>
              <a:gd name="T7" fmla="*/ 336 h 21600"/>
              <a:gd name="T8" fmla="*/ 10546 w 21600"/>
              <a:gd name="T9" fmla="*/ 0 h 21600"/>
              <a:gd name="T10" fmla="*/ 7 w 21600"/>
              <a:gd name="T11" fmla="*/ 224 h 21600"/>
              <a:gd name="T12" fmla="*/ 7 w 21600"/>
              <a:gd name="T13" fmla="*/ 22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7" y="224"/>
                </a:moveTo>
                <a:lnTo>
                  <a:pt x="0" y="21600"/>
                </a:lnTo>
                <a:cubicBezTo>
                  <a:pt x="0" y="21600"/>
                  <a:pt x="880" y="12376"/>
                  <a:pt x="4383" y="8069"/>
                </a:cubicBezTo>
                <a:cubicBezTo>
                  <a:pt x="8356" y="3185"/>
                  <a:pt x="21600" y="336"/>
                  <a:pt x="21600" y="336"/>
                </a:cubicBezTo>
                <a:lnTo>
                  <a:pt x="10546" y="0"/>
                </a:lnTo>
                <a:lnTo>
                  <a:pt x="7" y="224"/>
                </a:lnTo>
                <a:close/>
                <a:moveTo>
                  <a:pt x="7" y="224"/>
                </a:moveTo>
              </a:path>
            </a:pathLst>
          </a:custGeom>
          <a:solidFill>
            <a:srgbClr val="82BA26"/>
          </a:solidFill>
          <a:ln>
            <a:solidFill>
              <a:srgbClr val="82BA26"/>
            </a:solidFill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3" name="Picture 6"/>
          <p:cNvPicPr>
            <a:picLocks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3" y="108273"/>
            <a:ext cx="53578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6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emf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uclouvain.be/eli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uclouvain.be/agr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30650" y="476672"/>
            <a:ext cx="9144000" cy="4062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dirty="0" smtClean="0"/>
          </a:p>
          <a:p>
            <a:r>
              <a:rPr lang="fr-BE" sz="10700" b="1" dirty="0" err="1" smtClean="0">
                <a:solidFill>
                  <a:srgbClr val="0000CC"/>
                </a:solidFill>
              </a:rPr>
              <a:t>Climate</a:t>
            </a:r>
            <a:r>
              <a:rPr lang="fr-BE" sz="10700" b="1" dirty="0" smtClean="0">
                <a:solidFill>
                  <a:srgbClr val="0000CC"/>
                </a:solidFill>
              </a:rPr>
              <a:t> Change and Water:</a:t>
            </a:r>
          </a:p>
          <a:p>
            <a:endParaRPr lang="fr-BE" sz="10700" b="1" dirty="0" smtClean="0">
              <a:solidFill>
                <a:srgbClr val="0000CC"/>
              </a:solidFill>
            </a:endParaRPr>
          </a:p>
          <a:p>
            <a:r>
              <a:rPr lang="fr-BE" sz="10700" b="1" dirty="0" smtClean="0">
                <a:solidFill>
                  <a:srgbClr val="0000CC"/>
                </a:solidFill>
              </a:rPr>
              <a:t>Coping </a:t>
            </a:r>
            <a:r>
              <a:rPr lang="fr-BE" sz="10700" b="1" dirty="0" err="1" smtClean="0">
                <a:solidFill>
                  <a:srgbClr val="0000CC"/>
                </a:solidFill>
              </a:rPr>
              <a:t>with</a:t>
            </a:r>
            <a:r>
              <a:rPr lang="fr-BE" sz="10700" b="1" dirty="0" smtClean="0">
                <a:solidFill>
                  <a:srgbClr val="0000CC"/>
                </a:solidFill>
              </a:rPr>
              <a:t> </a:t>
            </a:r>
            <a:r>
              <a:rPr lang="fr-BE" sz="10700" b="1" dirty="0" err="1" smtClean="0">
                <a:solidFill>
                  <a:srgbClr val="0000CC"/>
                </a:solidFill>
              </a:rPr>
              <a:t>uncertainties</a:t>
            </a:r>
            <a:r>
              <a:rPr lang="fr-BE" sz="10700" b="1" dirty="0" smtClean="0">
                <a:solidFill>
                  <a:srgbClr val="0000CC"/>
                </a:solidFill>
              </a:rPr>
              <a:t> at the local </a:t>
            </a:r>
            <a:r>
              <a:rPr lang="fr-BE" sz="10700" b="1" dirty="0" err="1" smtClean="0">
                <a:solidFill>
                  <a:srgbClr val="0000CC"/>
                </a:solidFill>
              </a:rPr>
              <a:t>scale</a:t>
            </a:r>
            <a:endParaRPr lang="fr-BE" sz="10700" b="1" dirty="0" smtClean="0">
              <a:solidFill>
                <a:srgbClr val="0000CC"/>
              </a:solidFill>
            </a:endParaRPr>
          </a:p>
          <a:p>
            <a:endParaRPr lang="fr-BE" sz="10700" b="1" dirty="0">
              <a:solidFill>
                <a:srgbClr val="0000CC"/>
              </a:solidFill>
            </a:endParaRPr>
          </a:p>
          <a:p>
            <a:r>
              <a:rPr lang="fr-BE" sz="10700" b="1" dirty="0" err="1" smtClean="0">
                <a:solidFill>
                  <a:srgbClr val="0000CC"/>
                </a:solidFill>
              </a:rPr>
              <a:t>with</a:t>
            </a:r>
            <a:r>
              <a:rPr lang="fr-BE" sz="10700" b="1" dirty="0" smtClean="0">
                <a:solidFill>
                  <a:srgbClr val="0000CC"/>
                </a:solidFill>
              </a:rPr>
              <a:t> a focus on the </a:t>
            </a:r>
            <a:r>
              <a:rPr lang="fr-BE" sz="10700" b="1" dirty="0" err="1" smtClean="0">
                <a:solidFill>
                  <a:srgbClr val="0000CC"/>
                </a:solidFill>
              </a:rPr>
              <a:t>mediterranean</a:t>
            </a:r>
            <a:r>
              <a:rPr lang="fr-BE" sz="10700" b="1" dirty="0" smtClean="0">
                <a:solidFill>
                  <a:srgbClr val="0000CC"/>
                </a:solidFill>
              </a:rPr>
              <a:t> area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sz="6700" dirty="0" err="1" smtClean="0"/>
              <a:t>Marnik</a:t>
            </a:r>
            <a:r>
              <a:rPr lang="fr-BE" sz="6700" dirty="0" smtClean="0"/>
              <a:t> Vanclooster</a:t>
            </a:r>
            <a:endParaRPr lang="fr-BE" sz="6700" dirty="0"/>
          </a:p>
          <a:p>
            <a:endParaRPr lang="fr-BE" dirty="0" smtClean="0"/>
          </a:p>
          <a:p>
            <a:endParaRPr lang="fr-BE" dirty="0" smtClean="0"/>
          </a:p>
          <a:p>
            <a:r>
              <a:rPr lang="nl-BE" sz="6000" dirty="0" smtClean="0"/>
              <a:t>UNESCO-IHP-BE meeting 24/2/2016</a:t>
            </a:r>
            <a:endParaRPr lang="fr-BE" sz="6000" dirty="0" smtClean="0"/>
          </a:p>
          <a:p>
            <a:endParaRPr lang="fr-BE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02" y="4711958"/>
            <a:ext cx="1727522" cy="69699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89" y="4539174"/>
            <a:ext cx="2198591" cy="126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sites.uclouvain.be/outilsarec/images/logo-agrolouvain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77" y="4711958"/>
            <a:ext cx="1963373" cy="9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ites.uclouvain.be/outilsarec/images/logo-eli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11958"/>
            <a:ext cx="1008112" cy="10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ites.uclouvain.be/outilsarec/images/logo-ucl-agr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" y="4539174"/>
            <a:ext cx="1104057" cy="13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1000" y="130517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Chiba catchment (Tunisia)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67300" y="148984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Thau catchment (France)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7109" y="5638800"/>
            <a:ext cx="487449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0" hangingPunct="0">
              <a:spcBef>
                <a:spcPct val="50000"/>
              </a:spcBef>
              <a:buFont typeface="Wingdings" pitchFamily="2" charset="2"/>
              <a:buChar char="à"/>
              <a:tabLst>
                <a:tab pos="357188" algn="l"/>
              </a:tabLst>
            </a:pPr>
            <a:endParaRPr lang="en-US" dirty="0">
              <a:solidFill>
                <a:srgbClr val="2F53A7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7145" y="5545282"/>
            <a:ext cx="8915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0" hangingPunct="0">
              <a:spcBef>
                <a:spcPct val="10000"/>
              </a:spcBef>
              <a:tabLst>
                <a:tab pos="357188" algn="l"/>
              </a:tabLst>
            </a:pPr>
            <a:r>
              <a:rPr lang="en-US" dirty="0" smtClean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        General decrease in temperature  (1971-200 Vs 2041-2070)</a:t>
            </a:r>
            <a:endParaRPr lang="en-US" dirty="0">
              <a:solidFill>
                <a:srgbClr val="2F53A7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381000" y="5638800"/>
            <a:ext cx="609600" cy="1922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I:\MON_Doctorat\THèse\Thèse_compilation\Final_PhD_versions\For_PHD_presentations\Temp_th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3330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:\MON_Doctorat\THèse\Thèse_compilation\Final_PhD_versions\For_PHD_presentations\Temp_chiba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90"/>
            <a:ext cx="4392855" cy="343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012160" y="6273493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Sellami</a:t>
            </a:r>
            <a:r>
              <a:rPr lang="fr-BE" dirty="0" smtClean="0"/>
              <a:t>  et al., 2014</a:t>
            </a:r>
            <a:endParaRPr lang="fr-BE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err="1" smtClean="0">
                <a:solidFill>
                  <a:srgbClr val="0000CC"/>
                </a:solidFill>
              </a:rPr>
              <a:t>Introducing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uncertainty</a:t>
            </a:r>
            <a:r>
              <a:rPr lang="fr-BE" b="1" dirty="0" smtClean="0">
                <a:solidFill>
                  <a:srgbClr val="0000CC"/>
                </a:solidFill>
              </a:rPr>
              <a:t> in local </a:t>
            </a:r>
            <a:r>
              <a:rPr lang="fr-BE" b="1" dirty="0" err="1" smtClean="0">
                <a:solidFill>
                  <a:srgbClr val="0000CC"/>
                </a:solidFill>
              </a:rPr>
              <a:t>scale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hydrological</a:t>
            </a:r>
            <a:r>
              <a:rPr lang="fr-BE" b="1" dirty="0" smtClean="0">
                <a:solidFill>
                  <a:srgbClr val="0000CC"/>
                </a:solidFill>
              </a:rPr>
              <a:t> impact </a:t>
            </a:r>
            <a:r>
              <a:rPr lang="fr-BE" b="1" dirty="0" err="1" smtClean="0">
                <a:solidFill>
                  <a:srgbClr val="0000CC"/>
                </a:solidFill>
              </a:rPr>
              <a:t>assessments</a:t>
            </a:r>
            <a:endParaRPr lang="fr-BE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42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4353" y="153942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HM WASIM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50653" y="153942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HM SWAT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7109" y="5638800"/>
            <a:ext cx="487449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0" hangingPunct="0">
              <a:spcBef>
                <a:spcPct val="50000"/>
              </a:spcBef>
              <a:buFont typeface="Wingdings" pitchFamily="2" charset="2"/>
              <a:buChar char="à"/>
              <a:tabLst>
                <a:tab pos="357188" algn="l"/>
              </a:tabLst>
            </a:pPr>
            <a:endParaRPr lang="en-US" dirty="0">
              <a:solidFill>
                <a:srgbClr val="2F53A7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4353" y="6011145"/>
            <a:ext cx="8915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0" hangingPunct="0">
              <a:spcBef>
                <a:spcPct val="10000"/>
              </a:spcBef>
              <a:tabLst>
                <a:tab pos="357188" algn="l"/>
              </a:tabLst>
            </a:pPr>
            <a:r>
              <a:rPr lang="en-US" dirty="0" smtClean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        + Similar trend: general increase in PET (</a:t>
            </a:r>
            <a:r>
              <a:rPr lang="en-US" dirty="0" smtClean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1971-2000 </a:t>
            </a:r>
            <a:r>
              <a:rPr lang="en-US" dirty="0" smtClean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Vs 2041-2070)</a:t>
            </a:r>
          </a:p>
          <a:p>
            <a:pPr marL="0" lvl="1" eaLnBrk="0" hangingPunct="0">
              <a:spcBef>
                <a:spcPct val="10000"/>
              </a:spcBef>
              <a:tabLst>
                <a:tab pos="357188" algn="l"/>
              </a:tabLst>
            </a:pPr>
            <a:r>
              <a:rPr lang="en-US" dirty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        - Uncertain projected magnitude (model structure uncertainty)</a:t>
            </a:r>
            <a:endParaRPr lang="en-US" dirty="0">
              <a:solidFill>
                <a:srgbClr val="2F53A7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55265" y="6194833"/>
            <a:ext cx="609600" cy="1922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0" y="1882967"/>
            <a:ext cx="4383706" cy="411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53" y="1908760"/>
            <a:ext cx="4343400" cy="410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èche droite 11"/>
          <p:cNvSpPr/>
          <p:nvPr/>
        </p:nvSpPr>
        <p:spPr>
          <a:xfrm rot="19888480">
            <a:off x="753877" y="2394837"/>
            <a:ext cx="2438400" cy="2667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droite 12"/>
          <p:cNvSpPr/>
          <p:nvPr/>
        </p:nvSpPr>
        <p:spPr>
          <a:xfrm rot="19888480">
            <a:off x="5173478" y="2242438"/>
            <a:ext cx="2438400" cy="2667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307109" y="4495800"/>
            <a:ext cx="15009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824845" y="4378036"/>
            <a:ext cx="15009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6906132" y="6458159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Sellami</a:t>
            </a:r>
            <a:r>
              <a:rPr lang="fr-BE" dirty="0" smtClean="0"/>
              <a:t>  et al., 2014</a:t>
            </a:r>
            <a:endParaRPr lang="fr-BE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err="1" smtClean="0">
                <a:solidFill>
                  <a:srgbClr val="0000CC"/>
                </a:solidFill>
              </a:rPr>
              <a:t>Introducing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uncertainty</a:t>
            </a:r>
            <a:r>
              <a:rPr lang="fr-BE" b="1" dirty="0" smtClean="0">
                <a:solidFill>
                  <a:srgbClr val="0000CC"/>
                </a:solidFill>
              </a:rPr>
              <a:t> in local </a:t>
            </a:r>
            <a:r>
              <a:rPr lang="fr-BE" b="1" dirty="0" err="1" smtClean="0">
                <a:solidFill>
                  <a:srgbClr val="0000CC"/>
                </a:solidFill>
              </a:rPr>
              <a:t>scale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hydrological</a:t>
            </a:r>
            <a:r>
              <a:rPr lang="fr-BE" b="1" dirty="0" smtClean="0">
                <a:solidFill>
                  <a:srgbClr val="0000CC"/>
                </a:solidFill>
              </a:rPr>
              <a:t> impact </a:t>
            </a:r>
            <a:r>
              <a:rPr lang="fr-BE" b="1" dirty="0" err="1" smtClean="0">
                <a:solidFill>
                  <a:srgbClr val="0000CC"/>
                </a:solidFill>
              </a:rPr>
              <a:t>assessments</a:t>
            </a:r>
            <a:endParaRPr lang="fr-BE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60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3385" y="151117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HM WASIM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19685" y="151117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HM SWAT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7109" y="5638800"/>
            <a:ext cx="487449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0" hangingPunct="0">
              <a:spcBef>
                <a:spcPct val="50000"/>
              </a:spcBef>
              <a:buFont typeface="Wingdings" pitchFamily="2" charset="2"/>
              <a:buChar char="à"/>
              <a:tabLst>
                <a:tab pos="357188" algn="l"/>
              </a:tabLst>
            </a:pPr>
            <a:endParaRPr lang="en-US" dirty="0">
              <a:solidFill>
                <a:srgbClr val="2F53A7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7145" y="5829300"/>
            <a:ext cx="8915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0" hangingPunct="0">
              <a:spcBef>
                <a:spcPct val="10000"/>
              </a:spcBef>
              <a:tabLst>
                <a:tab pos="357188" algn="l"/>
              </a:tabLst>
            </a:pPr>
            <a:r>
              <a:rPr lang="en-US" dirty="0" smtClean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        + Similar trend: general decrease in Run (</a:t>
            </a:r>
            <a:r>
              <a:rPr lang="en-US" dirty="0" smtClean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1971-2000 </a:t>
            </a:r>
            <a:r>
              <a:rPr lang="en-US" dirty="0" smtClean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Vs 2041-2070)</a:t>
            </a:r>
          </a:p>
          <a:p>
            <a:pPr marL="0" lvl="1" eaLnBrk="0" hangingPunct="0">
              <a:spcBef>
                <a:spcPct val="10000"/>
              </a:spcBef>
              <a:tabLst>
                <a:tab pos="357188" algn="l"/>
              </a:tabLst>
            </a:pPr>
            <a:r>
              <a:rPr lang="en-US" dirty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        - Uncertain projected magnitude (structural uncertainty)</a:t>
            </a:r>
            <a:endParaRPr lang="en-US" dirty="0">
              <a:solidFill>
                <a:srgbClr val="2F53A7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97164" y="5922818"/>
            <a:ext cx="609600" cy="1922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" y="1781607"/>
            <a:ext cx="4514273" cy="417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 rot="1479278">
            <a:off x="1468484" y="2172830"/>
            <a:ext cx="2438400" cy="2667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46" y="1708727"/>
            <a:ext cx="4429598" cy="412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èche droite 12"/>
          <p:cNvSpPr/>
          <p:nvPr/>
        </p:nvSpPr>
        <p:spPr>
          <a:xfrm rot="1479278">
            <a:off x="6395126" y="2205157"/>
            <a:ext cx="2438400" cy="2667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762000" y="1828800"/>
            <a:ext cx="304800" cy="477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5334000" y="2102980"/>
            <a:ext cx="304800" cy="477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6928849" y="6441211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Sellami</a:t>
            </a:r>
            <a:r>
              <a:rPr lang="fr-BE" dirty="0" smtClean="0"/>
              <a:t>  et al., 2014</a:t>
            </a:r>
            <a:endParaRPr lang="fr-BE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387649" y="368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err="1" smtClean="0">
                <a:solidFill>
                  <a:srgbClr val="0000CC"/>
                </a:solidFill>
              </a:rPr>
              <a:t>Introducing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uncertainty</a:t>
            </a:r>
            <a:r>
              <a:rPr lang="fr-BE" b="1" dirty="0" smtClean="0">
                <a:solidFill>
                  <a:srgbClr val="0000CC"/>
                </a:solidFill>
              </a:rPr>
              <a:t> in local </a:t>
            </a:r>
            <a:r>
              <a:rPr lang="fr-BE" b="1" dirty="0" err="1" smtClean="0">
                <a:solidFill>
                  <a:srgbClr val="0000CC"/>
                </a:solidFill>
              </a:rPr>
              <a:t>scale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hydrological</a:t>
            </a:r>
            <a:r>
              <a:rPr lang="fr-BE" b="1" dirty="0" smtClean="0">
                <a:solidFill>
                  <a:srgbClr val="0000CC"/>
                </a:solidFill>
              </a:rPr>
              <a:t> impact </a:t>
            </a:r>
            <a:r>
              <a:rPr lang="fr-BE" b="1" dirty="0" err="1" smtClean="0">
                <a:solidFill>
                  <a:srgbClr val="0000CC"/>
                </a:solidFill>
              </a:rPr>
              <a:t>assessments</a:t>
            </a:r>
            <a:endParaRPr lang="fr-BE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8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6681179" cy="4683319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err="1" smtClean="0">
                <a:solidFill>
                  <a:srgbClr val="0000CC"/>
                </a:solidFill>
              </a:rPr>
              <a:t>Introducing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uncertainty</a:t>
            </a:r>
            <a:r>
              <a:rPr lang="fr-BE" b="1" dirty="0" smtClean="0">
                <a:solidFill>
                  <a:srgbClr val="0000CC"/>
                </a:solidFill>
              </a:rPr>
              <a:t> in local </a:t>
            </a:r>
            <a:r>
              <a:rPr lang="fr-BE" b="1" dirty="0" err="1" smtClean="0">
                <a:solidFill>
                  <a:srgbClr val="0000CC"/>
                </a:solidFill>
              </a:rPr>
              <a:t>scale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hydrological</a:t>
            </a:r>
            <a:r>
              <a:rPr lang="fr-BE" b="1" dirty="0" smtClean="0">
                <a:solidFill>
                  <a:srgbClr val="0000CC"/>
                </a:solidFill>
              </a:rPr>
              <a:t> impact </a:t>
            </a:r>
            <a:r>
              <a:rPr lang="fr-BE" b="1" dirty="0" err="1" smtClean="0">
                <a:solidFill>
                  <a:srgbClr val="0000CC"/>
                </a:solidFill>
              </a:rPr>
              <a:t>assessments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12160" y="6273493"/>
            <a:ext cx="298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Sellami</a:t>
            </a:r>
            <a:r>
              <a:rPr lang="fr-BE" dirty="0" smtClean="0"/>
              <a:t> and Vanclooster, 2013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95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err="1">
                <a:solidFill>
                  <a:srgbClr val="0000CC"/>
                </a:solidFill>
              </a:rPr>
              <a:t>Introducing</a:t>
            </a:r>
            <a:r>
              <a:rPr lang="fr-BE" b="1" dirty="0">
                <a:solidFill>
                  <a:srgbClr val="0000CC"/>
                </a:solidFill>
              </a:rPr>
              <a:t> </a:t>
            </a:r>
            <a:r>
              <a:rPr lang="fr-BE" b="1" dirty="0" err="1">
                <a:solidFill>
                  <a:srgbClr val="0000CC"/>
                </a:solidFill>
              </a:rPr>
              <a:t>uncertainty</a:t>
            </a:r>
            <a:r>
              <a:rPr lang="fr-BE" b="1" dirty="0">
                <a:solidFill>
                  <a:srgbClr val="0000CC"/>
                </a:solidFill>
              </a:rPr>
              <a:t> in local </a:t>
            </a:r>
            <a:r>
              <a:rPr lang="fr-BE" b="1" dirty="0" err="1">
                <a:solidFill>
                  <a:srgbClr val="0000CC"/>
                </a:solidFill>
              </a:rPr>
              <a:t>scale</a:t>
            </a:r>
            <a:r>
              <a:rPr lang="fr-BE" b="1" dirty="0">
                <a:solidFill>
                  <a:srgbClr val="0000CC"/>
                </a:solidFill>
              </a:rPr>
              <a:t> </a:t>
            </a:r>
            <a:r>
              <a:rPr lang="fr-BE" b="1" dirty="0" err="1">
                <a:solidFill>
                  <a:srgbClr val="0000CC"/>
                </a:solidFill>
              </a:rPr>
              <a:t>hydrological</a:t>
            </a:r>
            <a:r>
              <a:rPr lang="fr-BE" b="1" dirty="0">
                <a:solidFill>
                  <a:srgbClr val="0000CC"/>
                </a:solidFill>
              </a:rPr>
              <a:t> impact </a:t>
            </a:r>
            <a:r>
              <a:rPr lang="fr-BE" b="1" dirty="0" err="1" smtClean="0">
                <a:solidFill>
                  <a:srgbClr val="0000CC"/>
                </a:solidFill>
              </a:rPr>
              <a:t>assessments</a:t>
            </a:r>
            <a:endParaRPr lang="fr-BE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534344" y="2420888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Source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Vene</a:t>
                      </a:r>
                      <a:r>
                        <a:rPr lang="fr-BE" dirty="0" smtClean="0"/>
                        <a:t>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Pallas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Hydrological</a:t>
                      </a:r>
                      <a:r>
                        <a:rPr lang="fr-BE" baseline="0" dirty="0" smtClean="0"/>
                        <a:t> model </a:t>
                      </a:r>
                      <a:r>
                        <a:rPr lang="fr-BE" baseline="0" dirty="0" err="1" smtClean="0"/>
                        <a:t>parameter</a:t>
                      </a:r>
                      <a:r>
                        <a:rPr lang="fr-BE" baseline="0" dirty="0" smtClean="0"/>
                        <a:t>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72 %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86 % 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Rating</a:t>
                      </a:r>
                      <a:r>
                        <a:rPr lang="fr-BE" baseline="0" dirty="0" smtClean="0"/>
                        <a:t> </a:t>
                      </a:r>
                      <a:r>
                        <a:rPr lang="fr-BE" baseline="0" dirty="0" err="1" smtClean="0"/>
                        <a:t>cruve</a:t>
                      </a:r>
                      <a:r>
                        <a:rPr lang="fr-BE" baseline="0" dirty="0" smtClean="0"/>
                        <a:t>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28 %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14 %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61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33029"/>
            <a:ext cx="8405489" cy="492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2160" y="6273493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Sellami</a:t>
            </a:r>
            <a:r>
              <a:rPr lang="fr-BE" dirty="0" smtClean="0"/>
              <a:t>  et al., 2014</a:t>
            </a: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87649" y="368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err="1" smtClean="0">
                <a:solidFill>
                  <a:srgbClr val="0000CC"/>
                </a:solidFill>
              </a:rPr>
              <a:t>Introducing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uncertainty</a:t>
            </a:r>
            <a:r>
              <a:rPr lang="fr-BE" b="1" dirty="0" smtClean="0">
                <a:solidFill>
                  <a:srgbClr val="0000CC"/>
                </a:solidFill>
              </a:rPr>
              <a:t> in local </a:t>
            </a:r>
            <a:r>
              <a:rPr lang="fr-BE" b="1" dirty="0" err="1" smtClean="0">
                <a:solidFill>
                  <a:srgbClr val="0000CC"/>
                </a:solidFill>
              </a:rPr>
              <a:t>scale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hydrological</a:t>
            </a:r>
            <a:r>
              <a:rPr lang="fr-BE" b="1" dirty="0" smtClean="0">
                <a:solidFill>
                  <a:srgbClr val="0000CC"/>
                </a:solidFill>
              </a:rPr>
              <a:t> impact </a:t>
            </a:r>
            <a:r>
              <a:rPr lang="fr-BE" b="1" dirty="0" err="1" smtClean="0">
                <a:solidFill>
                  <a:srgbClr val="0000CC"/>
                </a:solidFill>
              </a:rPr>
              <a:t>assessments</a:t>
            </a:r>
            <a:endParaRPr lang="fr-BE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07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err="1" smtClean="0">
                <a:solidFill>
                  <a:srgbClr val="0000CC"/>
                </a:solidFill>
              </a:rPr>
              <a:t>Lessons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that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I’ve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learned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dirty="0" smtClean="0"/>
              <a:t>Impact </a:t>
            </a:r>
            <a:r>
              <a:rPr lang="fr-BE" dirty="0" err="1" smtClean="0"/>
              <a:t>assessments</a:t>
            </a:r>
            <a:r>
              <a:rPr lang="fr-BE" dirty="0" smtClean="0"/>
              <a:t> of CC on </a:t>
            </a:r>
            <a:r>
              <a:rPr lang="fr-BE" dirty="0" err="1" smtClean="0"/>
              <a:t>hydrology</a:t>
            </a:r>
            <a:r>
              <a:rPr lang="fr-BE" dirty="0" smtClean="0"/>
              <a:t> in </a:t>
            </a:r>
            <a:r>
              <a:rPr lang="fr-BE" dirty="0" err="1" smtClean="0"/>
              <a:t>some</a:t>
            </a:r>
            <a:r>
              <a:rPr lang="fr-BE" dirty="0" smtClean="0"/>
              <a:t> local </a:t>
            </a:r>
            <a:r>
              <a:rPr lang="fr-BE" dirty="0" err="1" smtClean="0"/>
              <a:t>mediterranean</a:t>
            </a:r>
            <a:r>
              <a:rPr lang="fr-BE" dirty="0" smtClean="0"/>
              <a:t> </a:t>
            </a:r>
            <a:r>
              <a:rPr lang="fr-BE" dirty="0" err="1" smtClean="0"/>
              <a:t>catchments</a:t>
            </a:r>
            <a:r>
              <a:rPr lang="fr-BE" dirty="0" smtClean="0"/>
              <a:t>  are consistent </a:t>
            </a:r>
            <a:r>
              <a:rPr lang="fr-BE" dirty="0" err="1" smtClean="0"/>
              <a:t>with</a:t>
            </a:r>
            <a:r>
              <a:rPr lang="fr-BE" dirty="0" smtClean="0"/>
              <a:t> the global </a:t>
            </a:r>
            <a:r>
              <a:rPr lang="fr-BE" dirty="0" err="1" smtClean="0"/>
              <a:t>assessments</a:t>
            </a:r>
            <a:r>
              <a:rPr lang="fr-BE" dirty="0" smtClean="0"/>
              <a:t> for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region</a:t>
            </a:r>
            <a:r>
              <a:rPr lang="fr-BE" dirty="0"/>
              <a:t> </a:t>
            </a:r>
            <a:r>
              <a:rPr lang="fr-BE" dirty="0" smtClean="0"/>
              <a:t>(i.e.  more important </a:t>
            </a:r>
            <a:r>
              <a:rPr lang="fr-BE" dirty="0" err="1" smtClean="0"/>
              <a:t>droughts</a:t>
            </a:r>
            <a:r>
              <a:rPr lang="fr-BE" dirty="0" smtClean="0"/>
              <a:t> are </a:t>
            </a:r>
            <a:r>
              <a:rPr lang="fr-BE" dirty="0" err="1" smtClean="0"/>
              <a:t>expected</a:t>
            </a:r>
            <a:r>
              <a:rPr lang="fr-BE" dirty="0" smtClean="0"/>
              <a:t>).</a:t>
            </a:r>
          </a:p>
          <a:p>
            <a:r>
              <a:rPr lang="fr-BE" dirty="0" err="1" smtClean="0"/>
              <a:t>Uncertainty</a:t>
            </a:r>
            <a:r>
              <a:rPr lang="fr-BE" dirty="0" smtClean="0"/>
              <a:t> on impact </a:t>
            </a:r>
            <a:r>
              <a:rPr lang="fr-BE" dirty="0" err="1" smtClean="0"/>
              <a:t>assessments</a:t>
            </a:r>
            <a:r>
              <a:rPr lang="fr-BE" dirty="0" smtClean="0"/>
              <a:t> </a:t>
            </a:r>
            <a:r>
              <a:rPr lang="fr-BE" dirty="0" err="1" smtClean="0"/>
              <a:t>remains</a:t>
            </a:r>
            <a:r>
              <a:rPr lang="fr-BE" dirty="0" smtClean="0"/>
              <a:t> high.</a:t>
            </a:r>
          </a:p>
          <a:p>
            <a:r>
              <a:rPr lang="fr-BE" dirty="0" err="1" smtClean="0"/>
              <a:t>Hydrological</a:t>
            </a:r>
            <a:r>
              <a:rPr lang="fr-BE" dirty="0" smtClean="0"/>
              <a:t>  </a:t>
            </a:r>
            <a:r>
              <a:rPr lang="fr-BE" dirty="0" err="1" smtClean="0"/>
              <a:t>parameter</a:t>
            </a:r>
            <a:r>
              <a:rPr lang="fr-BE" dirty="0" smtClean="0"/>
              <a:t> </a:t>
            </a:r>
            <a:r>
              <a:rPr lang="fr-BE" dirty="0" err="1" smtClean="0"/>
              <a:t>uncertainty</a:t>
            </a:r>
            <a:r>
              <a:rPr lang="fr-BE" dirty="0" smtClean="0"/>
              <a:t> </a:t>
            </a:r>
            <a:r>
              <a:rPr lang="fr-BE" dirty="0" err="1" smtClean="0"/>
              <a:t>dominates</a:t>
            </a:r>
            <a:r>
              <a:rPr lang="fr-BE" dirty="0" smtClean="0"/>
              <a:t> </a:t>
            </a:r>
            <a:r>
              <a:rPr lang="fr-BE" dirty="0" err="1" smtClean="0"/>
              <a:t>climate</a:t>
            </a:r>
            <a:r>
              <a:rPr lang="fr-BE" dirty="0" smtClean="0"/>
              <a:t> </a:t>
            </a:r>
            <a:r>
              <a:rPr lang="fr-BE" dirty="0" err="1" smtClean="0"/>
              <a:t>uncertainty</a:t>
            </a:r>
            <a:r>
              <a:rPr lang="fr-BE" dirty="0" smtClean="0"/>
              <a:t> for </a:t>
            </a:r>
            <a:r>
              <a:rPr lang="fr-BE" dirty="0" err="1" smtClean="0"/>
              <a:t>predicted</a:t>
            </a:r>
            <a:r>
              <a:rPr lang="fr-BE" dirty="0" smtClean="0"/>
              <a:t> </a:t>
            </a:r>
            <a:r>
              <a:rPr lang="fr-BE" dirty="0" err="1" smtClean="0"/>
              <a:t>droughts</a:t>
            </a:r>
            <a:r>
              <a:rPr lang="fr-BE" dirty="0" smtClean="0"/>
              <a:t>. 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393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0000CC"/>
                </a:solidFill>
              </a:rPr>
              <a:t>Key message </a:t>
            </a:r>
            <a:r>
              <a:rPr lang="fr-BE" b="1" dirty="0" err="1" smtClean="0">
                <a:solidFill>
                  <a:srgbClr val="0000CC"/>
                </a:solidFill>
              </a:rPr>
              <a:t>from</a:t>
            </a:r>
            <a:r>
              <a:rPr lang="fr-BE" b="1" dirty="0" smtClean="0">
                <a:solidFill>
                  <a:srgbClr val="0000CC"/>
                </a:solidFill>
              </a:rPr>
              <a:t> CLIMB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/>
              <a:t>Climate change contributes, yet in strong </a:t>
            </a:r>
            <a:r>
              <a:rPr lang="en-US" sz="2200" dirty="0" smtClean="0"/>
              <a:t>regional variation</a:t>
            </a:r>
            <a:r>
              <a:rPr lang="en-US" sz="2200" dirty="0"/>
              <a:t>, to water scarcity in the Mediterranean; </a:t>
            </a:r>
            <a:r>
              <a:rPr lang="en-US" sz="2200" dirty="0" smtClean="0"/>
              <a:t>other factors</a:t>
            </a:r>
            <a:r>
              <a:rPr lang="en-US" sz="2200" dirty="0"/>
              <a:t>, e.g. pollution or poor management </a:t>
            </a:r>
            <a:r>
              <a:rPr lang="en-US" sz="2200" dirty="0" smtClean="0"/>
              <a:t>practices are </a:t>
            </a:r>
            <a:r>
              <a:rPr lang="en-US" sz="2200" dirty="0"/>
              <a:t>regionally still </a:t>
            </a:r>
            <a:r>
              <a:rPr lang="en-US" sz="2200" dirty="0" smtClean="0"/>
              <a:t>dominant. </a:t>
            </a:r>
          </a:p>
          <a:p>
            <a:r>
              <a:rPr lang="en-US" sz="2200" dirty="0" smtClean="0"/>
              <a:t>Tourism </a:t>
            </a:r>
            <a:r>
              <a:rPr lang="en-US" sz="2200" dirty="0"/>
              <a:t>could benefit in </a:t>
            </a:r>
            <a:r>
              <a:rPr lang="en-US" sz="2200" dirty="0" smtClean="0"/>
              <a:t>colder </a:t>
            </a:r>
            <a:r>
              <a:rPr lang="en-US" sz="2200" dirty="0"/>
              <a:t>seasons, but </a:t>
            </a:r>
            <a:r>
              <a:rPr lang="en-US" sz="2200" dirty="0" smtClean="0"/>
              <a:t>may expect </a:t>
            </a:r>
            <a:r>
              <a:rPr lang="en-US" sz="2200" dirty="0"/>
              <a:t>income losses in the summer peak season </a:t>
            </a:r>
            <a:r>
              <a:rPr lang="en-US" sz="2200" dirty="0" smtClean="0"/>
              <a:t>due to </a:t>
            </a:r>
            <a:r>
              <a:rPr lang="en-US" sz="2200" dirty="0"/>
              <a:t>increasing heat stress.</a:t>
            </a:r>
          </a:p>
          <a:p>
            <a:r>
              <a:rPr lang="en-US" sz="2200" dirty="0"/>
              <a:t>Emerging focus areas are supplies of domestic drinking water, irrigation, hydro-power and livestock </a:t>
            </a:r>
            <a:endParaRPr lang="en-US" sz="2200" dirty="0" smtClean="0"/>
          </a:p>
          <a:p>
            <a:r>
              <a:rPr lang="en-US" sz="2200" dirty="0" smtClean="0"/>
              <a:t>Rain-fed </a:t>
            </a:r>
            <a:r>
              <a:rPr lang="en-US" sz="2200" dirty="0"/>
              <a:t>agriculture needs to adapt to seasonal changes</a:t>
            </a:r>
          </a:p>
          <a:p>
            <a:r>
              <a:rPr lang="en-US" sz="2200" dirty="0"/>
              <a:t>Stable or increasing productivity likely depends on additional irrigation.</a:t>
            </a:r>
          </a:p>
          <a:p>
            <a:r>
              <a:rPr lang="en-US" sz="2200" dirty="0" smtClean="0"/>
              <a:t>Local </a:t>
            </a:r>
            <a:r>
              <a:rPr lang="en-US" sz="2200" dirty="0"/>
              <a:t>&amp; regional water managers and water </a:t>
            </a:r>
            <a:r>
              <a:rPr lang="en-US" sz="2200" dirty="0" smtClean="0"/>
              <a:t>users, lack</a:t>
            </a:r>
            <a:r>
              <a:rPr lang="en-US" sz="2200" dirty="0"/>
              <a:t>, as yet, awareness of climate change </a:t>
            </a:r>
            <a:r>
              <a:rPr lang="en-US" sz="2200" dirty="0" smtClean="0"/>
              <a:t>induced risks</a:t>
            </a:r>
            <a:r>
              <a:rPr lang="en-US" sz="2200" dirty="0"/>
              <a:t>; </a:t>
            </a:r>
            <a:endParaRPr lang="en-US" sz="2200" dirty="0" smtClean="0"/>
          </a:p>
          <a:p>
            <a:r>
              <a:rPr lang="en-US" sz="2200" dirty="0" smtClean="0"/>
              <a:t>Data </a:t>
            </a:r>
            <a:r>
              <a:rPr lang="en-US" sz="2200" dirty="0"/>
              <a:t>and knowledge gaps in climate change </a:t>
            </a:r>
            <a:r>
              <a:rPr lang="en-US" sz="2200" dirty="0" smtClean="0"/>
              <a:t>impact and </a:t>
            </a:r>
            <a:r>
              <a:rPr lang="en-US" sz="2200" dirty="0"/>
              <a:t>risk assessment are still wide-spread and ask </a:t>
            </a:r>
            <a:r>
              <a:rPr lang="en-US" sz="2200" dirty="0" smtClean="0"/>
              <a:t>for extended </a:t>
            </a:r>
            <a:r>
              <a:rPr lang="en-US" sz="2200" dirty="0"/>
              <a:t>and coordinated monitoring programs</a:t>
            </a: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33165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Key messages </a:t>
            </a:r>
            <a:r>
              <a:rPr lang="fr-BE" b="1" dirty="0" err="1" smtClean="0">
                <a:solidFill>
                  <a:srgbClr val="0000CC"/>
                </a:solidFill>
              </a:rPr>
              <a:t>from</a:t>
            </a:r>
            <a:r>
              <a:rPr lang="fr-BE" b="1" dirty="0" smtClean="0">
                <a:solidFill>
                  <a:srgbClr val="0000CC"/>
                </a:solidFill>
              </a:rPr>
              <a:t>: </a:t>
            </a:r>
            <a:r>
              <a:rPr lang="fr-BE" b="1" dirty="0" err="1" smtClean="0">
                <a:solidFill>
                  <a:srgbClr val="0000CC"/>
                </a:solidFill>
              </a:rPr>
              <a:t>Wassermed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warming trend and changes in precipitation </a:t>
            </a:r>
            <a:r>
              <a:rPr lang="en-US" dirty="0" smtClean="0"/>
              <a:t>patterns could </a:t>
            </a:r>
            <a:r>
              <a:rPr lang="en-US" dirty="0"/>
              <a:t>affect the composition and functioning </a:t>
            </a:r>
            <a:r>
              <a:rPr lang="en-US" dirty="0" smtClean="0"/>
              <a:t>of natural </a:t>
            </a:r>
            <a:r>
              <a:rPr lang="en-US" dirty="0"/>
              <a:t>&amp; managed ecosystems.</a:t>
            </a:r>
          </a:p>
          <a:p>
            <a:r>
              <a:rPr lang="en-US" dirty="0"/>
              <a:t>Growing non-agricultural water needs will strongly </a:t>
            </a:r>
            <a:r>
              <a:rPr lang="en-US" dirty="0" smtClean="0"/>
              <a:t>affect agricultural </a:t>
            </a:r>
            <a:r>
              <a:rPr lang="en-US" dirty="0"/>
              <a:t>water shortages in the Southern Mediterranean;</a:t>
            </a:r>
          </a:p>
          <a:p>
            <a:r>
              <a:rPr lang="en-US" dirty="0"/>
              <a:t>Water resources for environmental </a:t>
            </a:r>
            <a:r>
              <a:rPr lang="en-US" dirty="0" smtClean="0"/>
              <a:t>preservation, are </a:t>
            </a:r>
            <a:r>
              <a:rPr lang="en-US" dirty="0"/>
              <a:t>likely to de-crease, especially in the MENA </a:t>
            </a:r>
            <a:r>
              <a:rPr lang="en-US" dirty="0" smtClean="0"/>
              <a:t>region.</a:t>
            </a:r>
          </a:p>
          <a:p>
            <a:r>
              <a:rPr lang="en-US" dirty="0" smtClean="0"/>
              <a:t>Intra-Mediterranean </a:t>
            </a:r>
            <a:r>
              <a:rPr lang="en-US" dirty="0"/>
              <a:t>virtual water trade is likely to </a:t>
            </a:r>
            <a:r>
              <a:rPr lang="en-US" dirty="0" smtClean="0"/>
              <a:t>decline, with </a:t>
            </a:r>
            <a:r>
              <a:rPr lang="en-US" dirty="0"/>
              <a:t>virtual imports from central and northern </a:t>
            </a:r>
            <a:r>
              <a:rPr lang="en-US" dirty="0" smtClean="0"/>
              <a:t>Europe increasing</a:t>
            </a:r>
            <a:r>
              <a:rPr lang="en-US" dirty="0"/>
              <a:t>.</a:t>
            </a:r>
          </a:p>
          <a:p>
            <a:r>
              <a:rPr lang="en-US" dirty="0"/>
              <a:t>Improved water efficiency appears to significantly </a:t>
            </a:r>
            <a:r>
              <a:rPr lang="en-US" dirty="0" smtClean="0"/>
              <a:t>mitigate the </a:t>
            </a:r>
            <a:r>
              <a:rPr lang="en-US" dirty="0"/>
              <a:t>economic impacts of water scarcity, </a:t>
            </a:r>
            <a:r>
              <a:rPr lang="en-US" dirty="0" smtClean="0"/>
              <a:t>especially in </a:t>
            </a:r>
            <a:r>
              <a:rPr lang="en-US" dirty="0"/>
              <a:t>the Northern areas.</a:t>
            </a:r>
          </a:p>
          <a:p>
            <a:r>
              <a:rPr lang="en-US" dirty="0"/>
              <a:t>A seasonal change in tourism is probable due to </a:t>
            </a:r>
            <a:r>
              <a:rPr lang="en-US" dirty="0" smtClean="0"/>
              <a:t>improving climate </a:t>
            </a:r>
            <a:r>
              <a:rPr lang="en-US" dirty="0"/>
              <a:t>conditions in spring and autumn and </a:t>
            </a:r>
            <a:r>
              <a:rPr lang="en-US" dirty="0" smtClean="0"/>
              <a:t>a slight </a:t>
            </a:r>
            <a:r>
              <a:rPr lang="en-US" dirty="0"/>
              <a:t>deterioration in summer.</a:t>
            </a:r>
          </a:p>
          <a:p>
            <a:r>
              <a:rPr lang="en-US" dirty="0"/>
              <a:t>Crop water requirements are very likely to increase </a:t>
            </a:r>
            <a:r>
              <a:rPr lang="en-US" dirty="0" smtClean="0"/>
              <a:t>in all </a:t>
            </a:r>
            <a:r>
              <a:rPr lang="en-US" dirty="0"/>
              <a:t>case studies, requiring specifically adapted </a:t>
            </a:r>
            <a:r>
              <a:rPr lang="en-US" dirty="0" smtClean="0"/>
              <a:t>management practices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00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0000CC"/>
                </a:solidFill>
              </a:rPr>
              <a:t>Key messages </a:t>
            </a:r>
            <a:r>
              <a:rPr lang="fr-BE" b="1" dirty="0" err="1" smtClean="0">
                <a:solidFill>
                  <a:srgbClr val="0000CC"/>
                </a:solidFill>
              </a:rPr>
              <a:t>from</a:t>
            </a:r>
            <a:r>
              <a:rPr lang="fr-BE" b="1" dirty="0" smtClean="0">
                <a:solidFill>
                  <a:srgbClr val="0000CC"/>
                </a:solidFill>
              </a:rPr>
              <a:t>: CLICOL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There is no evidence of a link between </a:t>
            </a:r>
            <a:r>
              <a:rPr lang="en-US" dirty="0" smtClean="0"/>
              <a:t>hydro-climatic variability </a:t>
            </a:r>
            <a:r>
              <a:rPr lang="en-US" dirty="0"/>
              <a:t>and domestic water conflicts.</a:t>
            </a:r>
          </a:p>
          <a:p>
            <a:r>
              <a:rPr lang="en-US" dirty="0"/>
              <a:t>Democracies are likely to have more domestic </a:t>
            </a:r>
            <a:r>
              <a:rPr lang="en-US" dirty="0" smtClean="0"/>
              <a:t>water conflicts </a:t>
            </a:r>
            <a:r>
              <a:rPr lang="en-US" dirty="0"/>
              <a:t>than autocracies, but autocracies are likely </a:t>
            </a:r>
            <a:r>
              <a:rPr lang="en-US" dirty="0" smtClean="0"/>
              <a:t>to have </a:t>
            </a:r>
            <a:r>
              <a:rPr lang="en-US" dirty="0"/>
              <a:t>more violent water conflicts than democracies.</a:t>
            </a:r>
          </a:p>
          <a:p>
            <a:r>
              <a:rPr lang="en-US" dirty="0"/>
              <a:t>Wars and violence increase the vulnerability of the </a:t>
            </a:r>
            <a:r>
              <a:rPr lang="en-US" dirty="0" smtClean="0"/>
              <a:t>population </a:t>
            </a:r>
            <a:r>
              <a:rPr lang="fr-BE" dirty="0" smtClean="0"/>
              <a:t>to </a:t>
            </a:r>
            <a:r>
              <a:rPr lang="fr-BE" dirty="0"/>
              <a:t>hydro-</a:t>
            </a:r>
            <a:r>
              <a:rPr lang="fr-BE" dirty="0" err="1"/>
              <a:t>climatic</a:t>
            </a:r>
            <a:r>
              <a:rPr lang="fr-BE" dirty="0"/>
              <a:t> </a:t>
            </a:r>
            <a:r>
              <a:rPr lang="fr-BE" dirty="0" err="1"/>
              <a:t>hazards</a:t>
            </a:r>
            <a:r>
              <a:rPr lang="fr-BE" dirty="0"/>
              <a:t>.</a:t>
            </a:r>
          </a:p>
          <a:p>
            <a:r>
              <a:rPr lang="en-US" dirty="0"/>
              <a:t>States often </a:t>
            </a:r>
            <a:r>
              <a:rPr lang="en-US" dirty="0" err="1"/>
              <a:t>maladapt</a:t>
            </a:r>
            <a:r>
              <a:rPr lang="en-US" dirty="0"/>
              <a:t>, that is they pursue </a:t>
            </a:r>
            <a:r>
              <a:rPr lang="en-US" dirty="0" smtClean="0"/>
              <a:t>adaptation policies </a:t>
            </a:r>
            <a:r>
              <a:rPr lang="en-US" dirty="0"/>
              <a:t>that end up increasing, instead of </a:t>
            </a:r>
            <a:r>
              <a:rPr lang="en-US" dirty="0" smtClean="0"/>
              <a:t>decreasing, the </a:t>
            </a:r>
            <a:r>
              <a:rPr lang="en-US" dirty="0"/>
              <a:t>vulnerability of large parts of their population.</a:t>
            </a:r>
          </a:p>
          <a:p>
            <a:r>
              <a:rPr lang="en-US" dirty="0"/>
              <a:t>Social security and civil security institutions – such </a:t>
            </a:r>
            <a:r>
              <a:rPr lang="en-US" dirty="0" smtClean="0"/>
              <a:t>as </a:t>
            </a:r>
            <a:r>
              <a:rPr lang="fr-BE" dirty="0" err="1" smtClean="0"/>
              <a:t>entitlement</a:t>
            </a:r>
            <a:r>
              <a:rPr lang="fr-BE" dirty="0" smtClean="0"/>
              <a:t> </a:t>
            </a:r>
            <a:r>
              <a:rPr lang="fr-BE" dirty="0" err="1"/>
              <a:t>schemes</a:t>
            </a:r>
            <a:r>
              <a:rPr lang="fr-BE" dirty="0"/>
              <a:t>, </a:t>
            </a:r>
            <a:r>
              <a:rPr lang="fr-BE" dirty="0" err="1"/>
              <a:t>unemployment</a:t>
            </a:r>
            <a:r>
              <a:rPr lang="fr-BE" dirty="0"/>
              <a:t> </a:t>
            </a:r>
            <a:r>
              <a:rPr lang="fr-BE" dirty="0" err="1"/>
              <a:t>insurance</a:t>
            </a:r>
            <a:r>
              <a:rPr lang="fr-BE" dirty="0"/>
              <a:t>, </a:t>
            </a:r>
            <a:r>
              <a:rPr lang="fr-BE" dirty="0" err="1" smtClean="0"/>
              <a:t>universal</a:t>
            </a:r>
            <a:r>
              <a:rPr lang="fr-BE" dirty="0" smtClean="0"/>
              <a:t> </a:t>
            </a:r>
            <a:r>
              <a:rPr lang="en-US" dirty="0" smtClean="0"/>
              <a:t>health </a:t>
            </a:r>
            <a:r>
              <a:rPr lang="en-US" dirty="0"/>
              <a:t>care, or flood relief agencies – are central </a:t>
            </a:r>
            <a:r>
              <a:rPr lang="en-US" dirty="0" smtClean="0"/>
              <a:t>for reducing </a:t>
            </a:r>
            <a:r>
              <a:rPr lang="en-US" dirty="0"/>
              <a:t>vulnerabilities and providing human security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12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0000CC"/>
                </a:solidFill>
              </a:rPr>
              <a:t>Focus on the </a:t>
            </a:r>
            <a:r>
              <a:rPr lang="fr-BE" b="1" dirty="0" err="1" smtClean="0">
                <a:solidFill>
                  <a:srgbClr val="0000CC"/>
                </a:solidFill>
              </a:rPr>
              <a:t>mediterranean</a:t>
            </a:r>
            <a:endParaRPr lang="fr-BE" b="1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18090"/>
            <a:ext cx="4794299" cy="218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1525"/>
            <a:ext cx="4477396" cy="233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2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err="1" smtClean="0">
                <a:solidFill>
                  <a:srgbClr val="0000CC"/>
                </a:solidFill>
              </a:rPr>
              <a:t>What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we</a:t>
            </a:r>
            <a:r>
              <a:rPr lang="fr-BE" b="1" dirty="0" smtClean="0">
                <a:solidFill>
                  <a:srgbClr val="0000CC"/>
                </a:solidFill>
              </a:rPr>
              <a:t> plan to do in the future:</a:t>
            </a:r>
            <a:br>
              <a:rPr lang="fr-BE" b="1" dirty="0" smtClean="0">
                <a:solidFill>
                  <a:srgbClr val="0000CC"/>
                </a:solidFill>
              </a:rPr>
            </a:br>
            <a:r>
              <a:rPr lang="fr-BE" b="1" dirty="0" err="1" smtClean="0">
                <a:solidFill>
                  <a:srgbClr val="0000CC"/>
                </a:solidFill>
              </a:rPr>
              <a:t>SMARTer</a:t>
            </a:r>
            <a:r>
              <a:rPr lang="fr-BE" b="1" dirty="0" smtClean="0">
                <a:solidFill>
                  <a:srgbClr val="0000CC"/>
                </a:solidFill>
              </a:rPr>
              <a:t>  monitoring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Advanced </a:t>
            </a:r>
            <a:r>
              <a:rPr lang="fr-BE" dirty="0" err="1" smtClean="0"/>
              <a:t>field</a:t>
            </a:r>
            <a:r>
              <a:rPr lang="fr-BE" dirty="0" smtClean="0"/>
              <a:t> data monitoring and assimilation </a:t>
            </a:r>
            <a:r>
              <a:rPr lang="fr-BE" dirty="0" err="1" smtClean="0"/>
              <a:t>studies</a:t>
            </a:r>
            <a:endParaRPr lang="fr-BE" dirty="0" smtClean="0"/>
          </a:p>
          <a:p>
            <a:pPr lvl="1"/>
            <a:r>
              <a:rPr lang="fr-BE" dirty="0" err="1" smtClean="0"/>
              <a:t>Tunisia</a:t>
            </a:r>
            <a:r>
              <a:rPr lang="fr-BE" dirty="0" smtClean="0"/>
              <a:t>: </a:t>
            </a:r>
          </a:p>
          <a:p>
            <a:pPr lvl="2"/>
            <a:r>
              <a:rPr lang="fr-BE" dirty="0" err="1" smtClean="0"/>
              <a:t>Cooperation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DRH, ESIER, FS Tunis, ENIT, INAT, CERTE (EU-JPI, WBI, Erasmus+)</a:t>
            </a:r>
          </a:p>
          <a:p>
            <a:pPr lvl="1"/>
            <a:r>
              <a:rPr lang="fr-BE" dirty="0" smtClean="0"/>
              <a:t>Maroc:</a:t>
            </a:r>
          </a:p>
          <a:p>
            <a:pPr lvl="2"/>
            <a:r>
              <a:rPr lang="fr-BE" dirty="0" err="1" smtClean="0"/>
              <a:t>Cooperation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IAV, UMP, DRH, ORMVA.. (ARES-CCD, WBI, CTB)</a:t>
            </a:r>
          </a:p>
          <a:p>
            <a:pPr lvl="1"/>
            <a:r>
              <a:rPr lang="fr-BE" dirty="0" err="1" smtClean="0"/>
              <a:t>Algerie</a:t>
            </a:r>
            <a:r>
              <a:rPr lang="fr-BE" dirty="0" smtClean="0"/>
              <a:t>: </a:t>
            </a:r>
          </a:p>
          <a:p>
            <a:pPr lvl="2"/>
            <a:r>
              <a:rPr lang="fr-BE" dirty="0" err="1" smtClean="0"/>
              <a:t>Cooperation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U (IDB, CTB)</a:t>
            </a:r>
          </a:p>
          <a:p>
            <a:r>
              <a:rPr lang="fr-BE" dirty="0" smtClean="0"/>
              <a:t>Citizen science  </a:t>
            </a:r>
          </a:p>
        </p:txBody>
      </p:sp>
    </p:spTree>
    <p:extLst>
      <p:ext uri="{BB962C8B-B14F-4D97-AF65-F5344CB8AC3E}">
        <p14:creationId xmlns:p14="http://schemas.microsoft.com/office/powerpoint/2010/main" val="2973945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F:\Boxplot_SWAT_DGRE_sta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680309" cy="53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123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" y="2131591"/>
            <a:ext cx="3142556" cy="2498332"/>
          </a:xfrm>
        </p:spPr>
      </p:pic>
      <p:sp>
        <p:nvSpPr>
          <p:cNvPr id="5" name="Bulle ronde 4"/>
          <p:cNvSpPr/>
          <p:nvPr/>
        </p:nvSpPr>
        <p:spPr>
          <a:xfrm>
            <a:off x="2843808" y="980728"/>
            <a:ext cx="2178422" cy="1436044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Stratégie de sensibilisation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19313"/>
          <a:stretch/>
        </p:blipFill>
        <p:spPr>
          <a:xfrm>
            <a:off x="7545902" y="1940511"/>
            <a:ext cx="2167350" cy="2689412"/>
          </a:xfrm>
          <a:prstGeom prst="rect">
            <a:avLst/>
          </a:prstGeom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816886148"/>
              </p:ext>
            </p:extLst>
          </p:nvPr>
        </p:nvGraphicFramePr>
        <p:xfrm>
          <a:off x="3933019" y="2430178"/>
          <a:ext cx="3642659" cy="136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3516160" y="5028290"/>
            <a:ext cx="4325896" cy="12102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Traitement de l’information et extraction des données</a:t>
            </a:r>
            <a:endParaRPr lang="fr-FR" b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4618974" y="3566958"/>
            <a:ext cx="1810560" cy="1380650"/>
            <a:chOff x="5177273" y="3998174"/>
            <a:chExt cx="1810560" cy="1380650"/>
          </a:xfrm>
        </p:grpSpPr>
        <p:sp>
          <p:nvSpPr>
            <p:cNvPr id="10" name="Flèche droite 9"/>
            <p:cNvSpPr/>
            <p:nvPr/>
          </p:nvSpPr>
          <p:spPr>
            <a:xfrm rot="5400000">
              <a:off x="5576894" y="4434940"/>
              <a:ext cx="1011318" cy="87645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177273" y="3998174"/>
              <a:ext cx="1810560" cy="369332"/>
            </a:xfrm>
            <a:prstGeom prst="rect">
              <a:avLst/>
            </a:prstGeom>
            <a:solidFill>
              <a:srgbClr val="5B9BD5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Global Data Base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4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err="1">
                <a:solidFill>
                  <a:srgbClr val="0000CC"/>
                </a:solidFill>
              </a:rPr>
              <a:t>What</a:t>
            </a:r>
            <a:r>
              <a:rPr lang="fr-BE" b="1" dirty="0">
                <a:solidFill>
                  <a:srgbClr val="0000CC"/>
                </a:solidFill>
              </a:rPr>
              <a:t> </a:t>
            </a:r>
            <a:r>
              <a:rPr lang="fr-BE" b="1" dirty="0" err="1">
                <a:solidFill>
                  <a:srgbClr val="0000CC"/>
                </a:solidFill>
              </a:rPr>
              <a:t>we</a:t>
            </a:r>
            <a:r>
              <a:rPr lang="fr-BE" b="1" dirty="0">
                <a:solidFill>
                  <a:srgbClr val="0000CC"/>
                </a:solidFill>
              </a:rPr>
              <a:t> plan to do in the </a:t>
            </a:r>
            <a:r>
              <a:rPr lang="fr-BE" b="1" dirty="0" smtClean="0">
                <a:solidFill>
                  <a:srgbClr val="0000CC"/>
                </a:solidFill>
              </a:rPr>
              <a:t>future:</a:t>
            </a:r>
            <a:br>
              <a:rPr lang="fr-BE" b="1" dirty="0" smtClean="0">
                <a:solidFill>
                  <a:srgbClr val="0000CC"/>
                </a:solidFill>
              </a:rPr>
            </a:br>
            <a:r>
              <a:rPr lang="fr-BE" b="1" dirty="0" err="1" smtClean="0">
                <a:solidFill>
                  <a:srgbClr val="0000CC"/>
                </a:solidFill>
              </a:rPr>
              <a:t>Integrate</a:t>
            </a:r>
            <a:r>
              <a:rPr lang="fr-BE" b="1" dirty="0" smtClean="0">
                <a:solidFill>
                  <a:srgbClr val="0000CC"/>
                </a:solidFill>
              </a:rPr>
              <a:t> more </a:t>
            </a:r>
            <a:r>
              <a:rPr lang="fr-BE" b="1" dirty="0" err="1" smtClean="0">
                <a:solidFill>
                  <a:srgbClr val="0000CC"/>
                </a:solidFill>
              </a:rPr>
              <a:t>groundwater</a:t>
            </a:r>
            <a:r>
              <a:rPr lang="fr-BE" b="1" dirty="0" smtClean="0">
                <a:solidFill>
                  <a:srgbClr val="0000CC"/>
                </a:solidFill>
              </a:rPr>
              <a:t> in CC adaptation </a:t>
            </a:r>
            <a:r>
              <a:rPr lang="fr-BE" b="1" dirty="0" err="1" smtClean="0">
                <a:solidFill>
                  <a:srgbClr val="0000CC"/>
                </a:solidFill>
              </a:rPr>
              <a:t>strategies</a:t>
            </a:r>
            <a:r>
              <a:rPr lang="fr-BE" b="1" dirty="0" smtClean="0">
                <a:solidFill>
                  <a:srgbClr val="0000CC"/>
                </a:solidFill>
              </a:rPr>
              <a:t/>
            </a:r>
            <a:br>
              <a:rPr lang="fr-BE" b="1" dirty="0" smtClean="0">
                <a:solidFill>
                  <a:srgbClr val="0000CC"/>
                </a:solidFill>
              </a:rPr>
            </a:br>
            <a:r>
              <a:rPr lang="fr-BE" b="1" dirty="0" smtClean="0">
                <a:solidFill>
                  <a:srgbClr val="0000CC"/>
                </a:solidFill>
              </a:rPr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0478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akwa\Desktop\barr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515621" cy="5628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45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akwa\Desktop\le réseau hydro + forage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564904"/>
            <a:ext cx="3168352" cy="3168352"/>
          </a:xfrm>
          <a:prstGeom prst="rect">
            <a:avLst/>
          </a:prstGeom>
          <a:noFill/>
        </p:spPr>
      </p:pic>
      <p:grpSp>
        <p:nvGrpSpPr>
          <p:cNvPr id="5" name="Groupe 4"/>
          <p:cNvGrpSpPr/>
          <p:nvPr/>
        </p:nvGrpSpPr>
        <p:grpSpPr>
          <a:xfrm>
            <a:off x="611560" y="1196752"/>
            <a:ext cx="3995936" cy="3744416"/>
            <a:chOff x="1898828" y="620688"/>
            <a:chExt cx="5317217" cy="4885501"/>
          </a:xfrm>
        </p:grpSpPr>
        <p:pic>
          <p:nvPicPr>
            <p:cNvPr id="6" name="Imag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828" y="620688"/>
              <a:ext cx="5317217" cy="4423836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2051720" y="5044524"/>
              <a:ext cx="5164325" cy="461665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</a:t>
              </a:r>
              <a:r>
                <a:rPr lang="fr-F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6.Extension </a:t>
              </a:r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spatiale de </a:t>
              </a:r>
              <a:r>
                <a:rPr lang="fr-F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 plaine  </a:t>
              </a:r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 </a:t>
              </a:r>
              <a:r>
                <a:rPr lang="fr-F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Kalaa</a:t>
              </a:r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Khasba</a:t>
              </a:r>
              <a:endPara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(Bel </a:t>
              </a:r>
              <a:r>
                <a:rPr lang="fr-F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Haj</a:t>
              </a:r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Ali et al., 1985,modifié par </a:t>
              </a:r>
              <a:r>
                <a:rPr lang="fr-F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Mlayah</a:t>
              </a:r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2010).</a:t>
              </a:r>
              <a:endParaRPr 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7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5" y="980728"/>
            <a:ext cx="7692308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12160" y="6273493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Sellami</a:t>
            </a:r>
            <a:r>
              <a:rPr lang="fr-BE" dirty="0" smtClean="0"/>
              <a:t>  et al., 2014</a:t>
            </a:r>
            <a:endParaRPr lang="fr-BE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b="1" dirty="0" smtClean="0">
                <a:solidFill>
                  <a:srgbClr val="0000CC"/>
                </a:solidFill>
              </a:rPr>
              <a:t>Focus on the </a:t>
            </a:r>
            <a:r>
              <a:rPr lang="fr-BE" b="1" dirty="0" err="1" smtClean="0">
                <a:solidFill>
                  <a:srgbClr val="0000CC"/>
                </a:solidFill>
              </a:rPr>
              <a:t>mediterranean</a:t>
            </a:r>
            <a:endParaRPr lang="fr-BE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Climate Change </a:t>
            </a:r>
            <a:r>
              <a:rPr lang="en-US" dirty="0" smtClean="0"/>
              <a:t>Impacts on </a:t>
            </a:r>
            <a:r>
              <a:rPr lang="en-US" dirty="0"/>
              <a:t>Water and Security in </a:t>
            </a:r>
            <a:r>
              <a:rPr lang="en-US" dirty="0" smtClean="0"/>
              <a:t>Southern Europe </a:t>
            </a:r>
            <a:r>
              <a:rPr lang="en-US" dirty="0"/>
              <a:t>and </a:t>
            </a:r>
            <a:r>
              <a:rPr lang="en-US" dirty="0" err="1"/>
              <a:t>neighbouring</a:t>
            </a:r>
            <a:r>
              <a:rPr lang="en-US" dirty="0"/>
              <a:t> </a:t>
            </a:r>
            <a:r>
              <a:rPr lang="en-US" dirty="0" smtClean="0"/>
              <a:t>regions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(EU-FP7)</a:t>
            </a:r>
          </a:p>
          <a:p>
            <a:pPr marL="0" indent="0" algn="ctr">
              <a:buNone/>
            </a:pPr>
            <a:endParaRPr lang="en-US" dirty="0" smtClean="0"/>
          </a:p>
          <a:p>
            <a:pPr lvl="1"/>
            <a:r>
              <a:rPr lang="en-US" dirty="0" smtClean="0"/>
              <a:t>CLIMB: Climate </a:t>
            </a:r>
            <a:r>
              <a:rPr lang="en-US" dirty="0"/>
              <a:t>Induced Changes on the Hydrology of Mediterranean Basins</a:t>
            </a:r>
          </a:p>
          <a:p>
            <a:pPr lvl="1"/>
            <a:r>
              <a:rPr lang="en-US" dirty="0" smtClean="0"/>
              <a:t>CLICO: Climate </a:t>
            </a:r>
            <a:r>
              <a:rPr lang="en-US" dirty="0"/>
              <a:t>Change, Hydro conflicts and Human Security</a:t>
            </a:r>
          </a:p>
          <a:p>
            <a:pPr lvl="1"/>
            <a:r>
              <a:rPr lang="en-US" dirty="0"/>
              <a:t>WASSER Med </a:t>
            </a:r>
            <a:r>
              <a:rPr lang="en-US" dirty="0" smtClean="0"/>
              <a:t>:Water </a:t>
            </a:r>
            <a:r>
              <a:rPr lang="en-US" dirty="0"/>
              <a:t>Availability and Security in Southern Europe and the Mediterranean</a:t>
            </a: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0000CC"/>
                </a:solidFill>
              </a:rPr>
              <a:t>Focus on the </a:t>
            </a:r>
            <a:r>
              <a:rPr lang="fr-BE" b="1" dirty="0" err="1" smtClean="0">
                <a:solidFill>
                  <a:srgbClr val="0000CC"/>
                </a:solidFill>
              </a:rPr>
              <a:t>mediterranean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12160" y="6273493"/>
            <a:ext cx="20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Ludwig  et al., 2014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16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38225"/>
            <a:ext cx="8610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2160" y="6273493"/>
            <a:ext cx="20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Ludwig  et al., 2014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178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24317"/>
            <a:ext cx="7091500" cy="542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2160" y="6273493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Sellami</a:t>
            </a:r>
            <a:r>
              <a:rPr lang="fr-BE" dirty="0" smtClean="0"/>
              <a:t>  et al., 2014</a:t>
            </a:r>
            <a:endParaRPr lang="fr-BE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err="1" smtClean="0">
                <a:solidFill>
                  <a:srgbClr val="0000CC"/>
                </a:solidFill>
              </a:rPr>
              <a:t>Introducing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uncertainty</a:t>
            </a:r>
            <a:r>
              <a:rPr lang="fr-BE" b="1" dirty="0" smtClean="0">
                <a:solidFill>
                  <a:srgbClr val="0000CC"/>
                </a:solidFill>
              </a:rPr>
              <a:t> in local </a:t>
            </a:r>
            <a:r>
              <a:rPr lang="fr-BE" b="1" dirty="0" err="1" smtClean="0">
                <a:solidFill>
                  <a:srgbClr val="0000CC"/>
                </a:solidFill>
              </a:rPr>
              <a:t>scale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hydrological</a:t>
            </a:r>
            <a:r>
              <a:rPr lang="fr-BE" b="1" dirty="0" smtClean="0">
                <a:solidFill>
                  <a:srgbClr val="0000CC"/>
                </a:solidFill>
              </a:rPr>
              <a:t> impact </a:t>
            </a:r>
            <a:r>
              <a:rPr lang="fr-BE" b="1" dirty="0" err="1" smtClean="0">
                <a:solidFill>
                  <a:srgbClr val="0000CC"/>
                </a:solidFill>
              </a:rPr>
              <a:t>assessments</a:t>
            </a:r>
            <a:endParaRPr lang="fr-BE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002674" y="3201041"/>
            <a:ext cx="4465637" cy="1692275"/>
            <a:chOff x="1927" y="1888"/>
            <a:chExt cx="2813" cy="106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27" y="1888"/>
              <a:ext cx="1475" cy="106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18" y="2001"/>
              <a:ext cx="1293" cy="22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Hydrological Model 1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018" y="2296"/>
              <a:ext cx="1293" cy="22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Hydrological Model 2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018" y="2591"/>
              <a:ext cx="1293" cy="22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Hydrological Model n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606" y="1888"/>
              <a:ext cx="930" cy="106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/>
                <a:t>Hydrological </a:t>
              </a:r>
              <a:br>
                <a:rPr lang="de-DE" sz="1400" b="1"/>
              </a:br>
              <a:r>
                <a:rPr lang="de-DE" sz="1400" b="1"/>
                <a:t>Models </a:t>
              </a:r>
              <a:br>
                <a:rPr lang="de-DE" sz="1400" b="1"/>
              </a:br>
              <a:r>
                <a:rPr lang="de-DE" sz="1400" b="1"/>
                <a:t/>
              </a:r>
              <a:br>
                <a:rPr lang="de-DE" sz="1400" b="1"/>
              </a:br>
              <a:r>
                <a:rPr lang="de-DE" sz="1400" b="1"/>
                <a:t>Audit &amp;</a:t>
              </a:r>
              <a:br>
                <a:rPr lang="de-DE" sz="1400" b="1"/>
              </a:br>
              <a:r>
                <a:rPr lang="de-DE" sz="1400" b="1"/>
                <a:t>Uncertainty </a:t>
              </a:r>
              <a:br>
                <a:rPr lang="de-DE" sz="1400" b="1"/>
              </a:br>
              <a:r>
                <a:rPr lang="de-DE" sz="1400" b="1"/>
                <a:t>Assessment</a:t>
              </a:r>
            </a:p>
          </p:txBody>
        </p:sp>
        <p:cxnSp>
          <p:nvCxnSpPr>
            <p:cNvPr id="10" name="AutoShape 10"/>
            <p:cNvCxnSpPr>
              <a:cxnSpLocks noChangeShapeType="1"/>
              <a:stCxn id="5" idx="3"/>
              <a:endCxn id="9" idx="1"/>
            </p:cNvCxnSpPr>
            <p:nvPr/>
          </p:nvCxnSpPr>
          <p:spPr bwMode="auto">
            <a:xfrm>
              <a:off x="3402" y="2421"/>
              <a:ext cx="20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11"/>
            <p:cNvCxnSpPr>
              <a:cxnSpLocks noChangeShapeType="1"/>
              <a:stCxn id="9" idx="3"/>
              <a:endCxn id="29" idx="1"/>
            </p:cNvCxnSpPr>
            <p:nvPr/>
          </p:nvCxnSpPr>
          <p:spPr bwMode="auto">
            <a:xfrm>
              <a:off x="4536" y="2421"/>
              <a:ext cx="204" cy="31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004262" y="1378049"/>
            <a:ext cx="3241675" cy="1811338"/>
            <a:chOff x="1927" y="754"/>
            <a:chExt cx="2042" cy="1141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927" y="754"/>
              <a:ext cx="635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GCM / RCM</a:t>
              </a:r>
            </a:p>
            <a:p>
              <a:pPr algn="ctr"/>
              <a:r>
                <a:rPr lang="de-DE" sz="1400"/>
                <a:t>1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631" y="754"/>
              <a:ext cx="635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GCM / RCM</a:t>
              </a:r>
            </a:p>
            <a:p>
              <a:pPr algn="ctr"/>
              <a:r>
                <a:rPr lang="de-DE" sz="1400"/>
                <a:t>2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334" y="754"/>
              <a:ext cx="635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GCM / RCM</a:t>
              </a:r>
            </a:p>
            <a:p>
              <a:pPr algn="ctr"/>
              <a:r>
                <a:rPr lang="de-DE" sz="1400"/>
                <a:t>n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927" y="1253"/>
              <a:ext cx="2041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/>
                <a:t>Climate Model </a:t>
              </a:r>
              <a:br>
                <a:rPr lang="de-DE" sz="1400" b="1"/>
              </a:br>
              <a:r>
                <a:rPr lang="de-DE" sz="1400" b="1"/>
                <a:t>Audit &amp; Uncertainty Assessment</a:t>
              </a:r>
            </a:p>
          </p:txBody>
        </p:sp>
        <p:cxnSp>
          <p:nvCxnSpPr>
            <p:cNvPr id="17" name="AutoShape 17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rot="16200000" flipH="1">
              <a:off x="2495" y="799"/>
              <a:ext cx="204" cy="703"/>
            </a:xfrm>
            <a:prstGeom prst="bentConnector3">
              <a:avLst>
                <a:gd name="adj1" fmla="val 4950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" name="AutoShape 18"/>
            <p:cNvCxnSpPr>
              <a:cxnSpLocks noChangeShapeType="1"/>
              <a:stCxn id="15" idx="2"/>
              <a:endCxn id="16" idx="0"/>
            </p:cNvCxnSpPr>
            <p:nvPr/>
          </p:nvCxnSpPr>
          <p:spPr bwMode="auto">
            <a:xfrm rot="5400000">
              <a:off x="3198" y="799"/>
              <a:ext cx="204" cy="704"/>
            </a:xfrm>
            <a:prstGeom prst="bentConnector3">
              <a:avLst>
                <a:gd name="adj1" fmla="val 4950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" name="AutoShape 19"/>
            <p:cNvCxnSpPr>
              <a:cxnSpLocks noChangeShapeType="1"/>
              <a:stCxn id="14" idx="2"/>
              <a:endCxn id="16" idx="0"/>
            </p:cNvCxnSpPr>
            <p:nvPr/>
          </p:nvCxnSpPr>
          <p:spPr bwMode="auto">
            <a:xfrm flipH="1">
              <a:off x="2948" y="1049"/>
              <a:ext cx="1" cy="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20"/>
            <p:cNvCxnSpPr>
              <a:cxnSpLocks noChangeShapeType="1"/>
              <a:stCxn id="16" idx="2"/>
              <a:endCxn id="5" idx="0"/>
            </p:cNvCxnSpPr>
            <p:nvPr/>
          </p:nvCxnSpPr>
          <p:spPr bwMode="auto">
            <a:xfrm rot="5400000">
              <a:off x="2670" y="1617"/>
              <a:ext cx="234" cy="32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230899" y="1400816"/>
            <a:ext cx="2713038" cy="3492500"/>
            <a:chOff x="181" y="754"/>
            <a:chExt cx="1709" cy="2200"/>
          </a:xfrm>
        </p:grpSpPr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81" y="754"/>
              <a:ext cx="1588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 dirty="0"/>
                <a:t>Study Site </a:t>
              </a:r>
              <a:r>
                <a:rPr lang="de-DE" sz="1400" b="1" dirty="0" err="1"/>
                <a:t>Characterization</a:t>
              </a:r>
              <a:endParaRPr lang="de-DE" sz="1400" b="1" dirty="0"/>
            </a:p>
            <a:p>
              <a:pPr algn="ctr"/>
              <a:endParaRPr lang="de-DE" sz="1400" b="1" dirty="0"/>
            </a:p>
            <a:p>
              <a:pPr algn="ctr"/>
              <a:r>
                <a:rPr lang="de-DE" sz="1400" dirty="0" err="1"/>
                <a:t>Conventional</a:t>
              </a:r>
              <a:r>
                <a:rPr lang="de-DE" sz="1400" dirty="0"/>
                <a:t> </a:t>
              </a:r>
              <a:r>
                <a:rPr lang="de-DE" sz="1400" dirty="0" err="1"/>
                <a:t>data</a:t>
              </a:r>
              <a:r>
                <a:rPr lang="de-DE" sz="1400" dirty="0"/>
                <a:t> (</a:t>
              </a:r>
              <a:r>
                <a:rPr lang="de-DE" sz="1400" dirty="0" err="1"/>
                <a:t>soil</a:t>
              </a:r>
              <a:r>
                <a:rPr lang="de-DE" sz="1400" dirty="0"/>
                <a:t>, DEM, </a:t>
              </a:r>
            </a:p>
            <a:p>
              <a:pPr algn="ctr"/>
              <a:r>
                <a:rPr lang="de-DE" sz="1400" dirty="0" err="1"/>
                <a:t>vegetation</a:t>
              </a:r>
              <a:r>
                <a:rPr lang="de-DE" sz="1400" dirty="0"/>
                <a:t>, </a:t>
              </a:r>
              <a:r>
                <a:rPr lang="de-DE" sz="1400" dirty="0" err="1"/>
                <a:t>water</a:t>
              </a:r>
              <a:r>
                <a:rPr lang="de-DE" sz="1400" dirty="0"/>
                <a:t> </a:t>
              </a:r>
              <a:r>
                <a:rPr lang="de-DE" sz="1400" dirty="0" err="1"/>
                <a:t>availability</a:t>
              </a:r>
              <a:r>
                <a:rPr lang="de-DE" sz="1400" dirty="0"/>
                <a:t> </a:t>
              </a:r>
            </a:p>
            <a:p>
              <a:pPr algn="ctr"/>
              <a:r>
                <a:rPr lang="de-DE" sz="1400" dirty="0" err="1"/>
                <a:t>and</a:t>
              </a:r>
              <a:r>
                <a:rPr lang="de-DE" sz="1400" dirty="0"/>
                <a:t> </a:t>
              </a:r>
              <a:r>
                <a:rPr lang="de-DE" sz="1400" dirty="0" err="1"/>
                <a:t>consumption</a:t>
              </a:r>
              <a:r>
                <a:rPr lang="de-DE" sz="1400" dirty="0"/>
                <a:t> etc.)</a:t>
              </a:r>
            </a:p>
          </p:txBody>
        </p:sp>
        <p:cxnSp>
          <p:nvCxnSpPr>
            <p:cNvPr id="23" name="AutoShape 23"/>
            <p:cNvCxnSpPr>
              <a:cxnSpLocks noChangeShapeType="1"/>
              <a:stCxn id="22" idx="1"/>
              <a:endCxn id="5" idx="1"/>
            </p:cNvCxnSpPr>
            <p:nvPr/>
          </p:nvCxnSpPr>
          <p:spPr bwMode="auto">
            <a:xfrm rot="10800000" flipH="1" flipV="1">
              <a:off x="181" y="1208"/>
              <a:ext cx="1709" cy="1206"/>
            </a:xfrm>
            <a:prstGeom prst="bentConnector3">
              <a:avLst>
                <a:gd name="adj1" fmla="val -842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31" y="1888"/>
              <a:ext cx="1338" cy="3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 dirty="0"/>
                <a:t>Remote </a:t>
              </a:r>
              <a:r>
                <a:rPr lang="de-DE" sz="1400" b="1" dirty="0" err="1"/>
                <a:t>Sensing</a:t>
              </a:r>
              <a:endParaRPr lang="de-DE" sz="1400" b="1" dirty="0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31" y="2568"/>
              <a:ext cx="1338" cy="3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 dirty="0" err="1"/>
                <a:t>Geophysical</a:t>
              </a:r>
              <a:r>
                <a:rPr lang="de-DE" sz="1400" b="1" dirty="0"/>
                <a:t> Data </a:t>
              </a:r>
            </a:p>
            <a:p>
              <a:pPr algn="ctr"/>
              <a:r>
                <a:rPr lang="de-DE" sz="1400" b="1" dirty="0" err="1"/>
                <a:t>Acquisition</a:t>
              </a:r>
              <a:endParaRPr lang="de-DE" sz="1400" b="1" dirty="0"/>
            </a:p>
          </p:txBody>
        </p:sp>
        <p:cxnSp>
          <p:nvCxnSpPr>
            <p:cNvPr id="26" name="AutoShape 26"/>
            <p:cNvCxnSpPr>
              <a:cxnSpLocks noChangeShapeType="1"/>
              <a:stCxn id="24" idx="1"/>
              <a:endCxn id="25" idx="1"/>
            </p:cNvCxnSpPr>
            <p:nvPr/>
          </p:nvCxnSpPr>
          <p:spPr bwMode="auto">
            <a:xfrm rot="10800000" flipH="1" flipV="1">
              <a:off x="431" y="2081"/>
              <a:ext cx="1" cy="680"/>
            </a:xfrm>
            <a:prstGeom prst="bent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66" y="2273"/>
              <a:ext cx="102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/>
                <a:t>Parameter retrieval &amp;</a:t>
              </a:r>
            </a:p>
            <a:p>
              <a:pPr algn="ctr"/>
              <a:r>
                <a:rPr lang="de-DE" sz="1400"/>
                <a:t> </a:t>
              </a:r>
              <a:r>
                <a:rPr lang="de-DE" sz="1200"/>
                <a:t>Data assimilation</a:t>
              </a:r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6347538" y="2192979"/>
            <a:ext cx="2452688" cy="3708400"/>
            <a:chOff x="4034" y="1253"/>
            <a:chExt cx="1545" cy="2336"/>
          </a:xfrm>
        </p:grpSpPr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740" y="1888"/>
              <a:ext cx="839" cy="17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/>
                <a:t>Risk Model</a:t>
              </a:r>
            </a:p>
            <a:p>
              <a:pPr algn="ctr"/>
              <a:endParaRPr lang="de-DE" sz="1400" b="1"/>
            </a:p>
            <a:p>
              <a:pPr algn="ctr"/>
              <a:r>
                <a:rPr lang="de-DE" sz="1400"/>
                <a:t>Vulnerability </a:t>
              </a:r>
            </a:p>
            <a:p>
              <a:pPr algn="ctr"/>
              <a:r>
                <a:rPr lang="de-DE" sz="1400"/>
                <a:t>&amp; Risk</a:t>
              </a:r>
            </a:p>
            <a:p>
              <a:pPr algn="ctr"/>
              <a:r>
                <a:rPr lang="de-DE" sz="1400"/>
                <a:t>Assessment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150" y="1253"/>
              <a:ext cx="1429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 dirty="0" err="1"/>
                <a:t>Socioeconomic</a:t>
              </a:r>
              <a:r>
                <a:rPr lang="de-DE" sz="1400" b="1" dirty="0"/>
                <a:t> </a:t>
              </a:r>
              <a:r>
                <a:rPr lang="de-DE" sz="1400" b="1" dirty="0" err="1"/>
                <a:t>Factor</a:t>
              </a:r>
              <a:r>
                <a:rPr lang="de-DE" sz="1400" b="1" dirty="0"/>
                <a:t> </a:t>
              </a:r>
            </a:p>
            <a:p>
              <a:pPr algn="ctr"/>
              <a:r>
                <a:rPr lang="de-DE" sz="1400" b="1" dirty="0"/>
                <a:t>Assessment</a:t>
              </a:r>
            </a:p>
          </p:txBody>
        </p:sp>
        <p:cxnSp>
          <p:nvCxnSpPr>
            <p:cNvPr id="31" name="AutoShape 31"/>
            <p:cNvCxnSpPr>
              <a:cxnSpLocks noChangeShapeType="1"/>
              <a:stCxn id="30" idx="2"/>
              <a:endCxn id="29" idx="0"/>
            </p:cNvCxnSpPr>
            <p:nvPr/>
          </p:nvCxnSpPr>
          <p:spPr bwMode="auto">
            <a:xfrm rot="16200000" flipH="1">
              <a:off x="4899" y="1627"/>
              <a:ext cx="227" cy="295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2" name="AutoShape 33"/>
            <p:cNvCxnSpPr>
              <a:cxnSpLocks noChangeShapeType="1"/>
              <a:stCxn id="9" idx="0"/>
              <a:endCxn id="30" idx="1"/>
            </p:cNvCxnSpPr>
            <p:nvPr/>
          </p:nvCxnSpPr>
          <p:spPr bwMode="auto">
            <a:xfrm rot="5400000" flipH="1" flipV="1">
              <a:off x="3880" y="1611"/>
              <a:ext cx="423" cy="1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33" name="Gruppieren 39"/>
          <p:cNvGrpSpPr>
            <a:grpSpLocks/>
          </p:cNvGrpSpPr>
          <p:nvPr/>
        </p:nvGrpSpPr>
        <p:grpSpPr bwMode="auto">
          <a:xfrm>
            <a:off x="3002674" y="5109216"/>
            <a:ext cx="5132387" cy="1403350"/>
            <a:chOff x="3059832" y="4905758"/>
            <a:chExt cx="5130875" cy="1403562"/>
          </a:xfrm>
          <a:noFill/>
        </p:grpSpPr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3059832" y="4905758"/>
              <a:ext cx="4141068" cy="140356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 dirty="0"/>
                <a:t>Dissemination &amp; </a:t>
              </a:r>
              <a:r>
                <a:rPr lang="de-DE" sz="1400" b="1" dirty="0" err="1"/>
                <a:t>Stakeholder</a:t>
              </a:r>
              <a:r>
                <a:rPr lang="de-DE" sz="1400" b="1" dirty="0"/>
                <a:t> Interaction</a:t>
              </a:r>
            </a:p>
            <a:p>
              <a:pPr algn="ctr"/>
              <a:r>
                <a:rPr lang="de-DE" sz="1400" dirty="0"/>
                <a:t>(Interviews, </a:t>
              </a:r>
              <a:r>
                <a:rPr lang="de-DE" sz="1400" dirty="0" err="1"/>
                <a:t>WebGIS</a:t>
              </a:r>
              <a:r>
                <a:rPr lang="de-DE" sz="1400" dirty="0"/>
                <a:t>, Website, </a:t>
              </a:r>
              <a:r>
                <a:rPr lang="de-DE" b="1" dirty="0" err="1" smtClean="0">
                  <a:solidFill>
                    <a:srgbClr val="2F53A7"/>
                  </a:solidFill>
                </a:rPr>
                <a:t>CLIMBPortal</a:t>
              </a:r>
              <a:r>
                <a:rPr lang="de-DE" sz="1400" dirty="0" smtClean="0"/>
                <a:t>)</a:t>
              </a:r>
              <a:endParaRPr lang="de-DE" sz="1400" dirty="0"/>
            </a:p>
          </p:txBody>
        </p: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 rot="5400000" flipH="1">
              <a:off x="7650163" y="5157788"/>
              <a:ext cx="90488" cy="990600"/>
            </a:xfrm>
            <a:prstGeom prst="bentConnector4">
              <a:avLst>
                <a:gd name="adj1" fmla="val -254005"/>
                <a:gd name="adj2" fmla="val 83639"/>
              </a:avLst>
            </a:prstGeom>
            <a:grp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</p:grpSp>
      <p:sp>
        <p:nvSpPr>
          <p:cNvPr id="36" name="ZoneTexte 35"/>
          <p:cNvSpPr txBox="1"/>
          <p:nvPr/>
        </p:nvSpPr>
        <p:spPr>
          <a:xfrm>
            <a:off x="5955721" y="6477334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Sellami</a:t>
            </a:r>
            <a:r>
              <a:rPr lang="fr-BE" dirty="0" smtClean="0"/>
              <a:t>  et al., 2014</a:t>
            </a:r>
            <a:endParaRPr lang="fr-BE" dirty="0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509506" y="257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err="1" smtClean="0">
                <a:solidFill>
                  <a:srgbClr val="0000CC"/>
                </a:solidFill>
              </a:rPr>
              <a:t>Introducing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uncertainty</a:t>
            </a:r>
            <a:r>
              <a:rPr lang="fr-BE" b="1" dirty="0" smtClean="0">
                <a:solidFill>
                  <a:srgbClr val="0000CC"/>
                </a:solidFill>
              </a:rPr>
              <a:t> in local </a:t>
            </a:r>
            <a:r>
              <a:rPr lang="fr-BE" b="1" dirty="0" err="1" smtClean="0">
                <a:solidFill>
                  <a:srgbClr val="0000CC"/>
                </a:solidFill>
              </a:rPr>
              <a:t>scale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hydrological</a:t>
            </a:r>
            <a:r>
              <a:rPr lang="fr-BE" b="1" dirty="0" smtClean="0">
                <a:solidFill>
                  <a:srgbClr val="0000CC"/>
                </a:solidFill>
              </a:rPr>
              <a:t> impact </a:t>
            </a:r>
            <a:r>
              <a:rPr lang="fr-BE" b="1" dirty="0" err="1" smtClean="0">
                <a:solidFill>
                  <a:srgbClr val="0000CC"/>
                </a:solidFill>
              </a:rPr>
              <a:t>assessments</a:t>
            </a:r>
            <a:endParaRPr lang="fr-BE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58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828800" y="762000"/>
            <a:ext cx="2743200" cy="1295400"/>
            <a:chOff x="1371600" y="762000"/>
            <a:chExt cx="2743200" cy="1295400"/>
          </a:xfrm>
        </p:grpSpPr>
        <p:sp>
          <p:nvSpPr>
            <p:cNvPr id="5" name="Ellipse 4"/>
            <p:cNvSpPr/>
            <p:nvPr/>
          </p:nvSpPr>
          <p:spPr>
            <a:xfrm>
              <a:off x="1371600" y="762000"/>
              <a:ext cx="2743200" cy="12954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447800" y="83820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HCH</a:t>
              </a:r>
            </a:p>
            <a:p>
              <a:pPr algn="ctr"/>
              <a:r>
                <a:rPr lang="en-US" sz="1200" dirty="0">
                  <a:latin typeface="Times New Roman"/>
                  <a:ea typeface="Times New Roman"/>
                </a:rPr>
                <a:t>Hadley </a:t>
              </a:r>
              <a:r>
                <a:rPr lang="en-US" sz="1200" dirty="0" smtClean="0">
                  <a:effectLst/>
                  <a:latin typeface="Times New Roman"/>
                  <a:ea typeface="Times New Roman"/>
                </a:rPr>
                <a:t>Center for Climate Prediction, Met Office, UK. HadCM3 Model (high sensitivity)</a:t>
              </a:r>
              <a:endParaRPr lang="en-US" sz="1200" b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876800" y="762000"/>
            <a:ext cx="2743200" cy="1295400"/>
            <a:chOff x="1371600" y="762000"/>
            <a:chExt cx="2743200" cy="1295400"/>
          </a:xfrm>
        </p:grpSpPr>
        <p:sp>
          <p:nvSpPr>
            <p:cNvPr id="8" name="Ellipse 7"/>
            <p:cNvSpPr/>
            <p:nvPr/>
          </p:nvSpPr>
          <p:spPr>
            <a:xfrm>
              <a:off x="1371600" y="762000"/>
              <a:ext cx="2743200" cy="12954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447800" y="838200"/>
              <a:ext cx="2590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ECH</a:t>
              </a:r>
            </a:p>
            <a:p>
              <a:pPr algn="ctr"/>
              <a:r>
                <a:rPr lang="en-US" sz="1200" dirty="0" smtClean="0">
                  <a:latin typeface="Times New Roman"/>
                  <a:ea typeface="Times New Roman"/>
                </a:rPr>
                <a:t>Max Planck Institute for Meteorology, Germany.</a:t>
              </a:r>
              <a:r>
                <a:rPr lang="en-US" sz="1200" dirty="0">
                  <a:latin typeface="Times New Roman"/>
                  <a:ea typeface="Times New Roman"/>
                </a:rPr>
                <a:t> </a:t>
              </a:r>
              <a:r>
                <a:rPr lang="en-US" sz="1200" dirty="0" smtClean="0">
                  <a:latin typeface="Times New Roman"/>
                  <a:ea typeface="Times New Roman"/>
                </a:rPr>
                <a:t>ECHAM5/MPI OM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838200" y="2738275"/>
            <a:ext cx="2667000" cy="1066800"/>
            <a:chOff x="1104900" y="2743200"/>
            <a:chExt cx="2667000" cy="1066800"/>
          </a:xfrm>
        </p:grpSpPr>
        <p:sp>
          <p:nvSpPr>
            <p:cNvPr id="11" name="Ellipse 10"/>
            <p:cNvSpPr/>
            <p:nvPr/>
          </p:nvSpPr>
          <p:spPr>
            <a:xfrm>
              <a:off x="1104900" y="2743200"/>
              <a:ext cx="2667000" cy="10668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104900" y="2819400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RCA</a:t>
              </a:r>
            </a:p>
            <a:p>
              <a:pPr algn="ctr"/>
              <a:r>
                <a:rPr lang="en-US" sz="1200" dirty="0" smtClean="0">
                  <a:effectLst/>
                  <a:latin typeface="Times New Roman"/>
                  <a:ea typeface="Times New Roman"/>
                </a:rPr>
                <a:t>Swedish Meteorological and Hydrological Institute (SMHI), Sweden</a:t>
              </a:r>
              <a:endParaRPr lang="fr-BE" sz="1200" dirty="0" smtClean="0">
                <a:effectLst/>
                <a:latin typeface="Times New Roman"/>
                <a:ea typeface="Times New Roman"/>
              </a:endParaRPr>
            </a:p>
            <a:p>
              <a:pPr algn="ctr"/>
              <a:r>
                <a:rPr lang="en-US" sz="1200" dirty="0" smtClean="0">
                  <a:effectLst/>
                  <a:latin typeface="Times New Roman"/>
                  <a:ea typeface="Times New Roman"/>
                </a:rPr>
                <a:t>RCA Model</a:t>
              </a:r>
              <a:endParaRPr lang="en-US" sz="1200" b="1" dirty="0" smtClean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543300" y="2738275"/>
            <a:ext cx="2667000" cy="1066800"/>
            <a:chOff x="1104900" y="2743200"/>
            <a:chExt cx="2667000" cy="1066800"/>
          </a:xfrm>
        </p:grpSpPr>
        <p:sp>
          <p:nvSpPr>
            <p:cNvPr id="14" name="Ellipse 13"/>
            <p:cNvSpPr/>
            <p:nvPr/>
          </p:nvSpPr>
          <p:spPr>
            <a:xfrm>
              <a:off x="1104900" y="2743200"/>
              <a:ext cx="2667000" cy="10668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104900" y="2819400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REM</a:t>
              </a:r>
            </a:p>
            <a:p>
              <a:pPr algn="ctr"/>
              <a:r>
                <a:rPr lang="en-US" sz="1200" dirty="0" smtClean="0">
                  <a:effectLst/>
                  <a:latin typeface="Times New Roman"/>
                  <a:ea typeface="Times New Roman"/>
                </a:rPr>
                <a:t>Max Planck Institute for Meteorology, Hamburg, Germany</a:t>
              </a:r>
            </a:p>
            <a:p>
              <a:pPr algn="ctr"/>
              <a:r>
                <a:rPr lang="en-US" sz="1200" dirty="0" smtClean="0">
                  <a:effectLst/>
                  <a:latin typeface="Times New Roman"/>
                  <a:ea typeface="Times New Roman"/>
                </a:rPr>
                <a:t>REMO Model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248400" y="2729039"/>
            <a:ext cx="2667000" cy="1066800"/>
            <a:chOff x="1104900" y="2743200"/>
            <a:chExt cx="2667000" cy="1066800"/>
          </a:xfrm>
        </p:grpSpPr>
        <p:sp>
          <p:nvSpPr>
            <p:cNvPr id="17" name="Ellipse 16"/>
            <p:cNvSpPr/>
            <p:nvPr/>
          </p:nvSpPr>
          <p:spPr>
            <a:xfrm>
              <a:off x="1104900" y="2743200"/>
              <a:ext cx="2667000" cy="10668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04900" y="2819400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RMO</a:t>
              </a:r>
            </a:p>
            <a:p>
              <a:pPr algn="ctr"/>
              <a:r>
                <a:rPr lang="en-US" sz="1200" dirty="0" smtClean="0">
                  <a:effectLst/>
                  <a:latin typeface="Times New Roman"/>
                  <a:ea typeface="Times New Roman"/>
                </a:rPr>
                <a:t>Royal Netherlands Meteorological Institute (KNMI), Netherlands</a:t>
              </a:r>
            </a:p>
            <a:p>
              <a:pPr algn="ctr"/>
              <a:r>
                <a:rPr lang="en-US" sz="1200" dirty="0" smtClean="0">
                  <a:effectLst/>
                  <a:latin typeface="Times New Roman"/>
                  <a:ea typeface="Times New Roman"/>
                </a:rPr>
                <a:t>RACMO2 Model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427181" y="838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GCM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7181" y="228201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RCM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1" name="Connecteur droit avec flèche 20"/>
          <p:cNvCxnSpPr>
            <a:stCxn id="5" idx="4"/>
            <a:endCxn id="11" idx="0"/>
          </p:cNvCxnSpPr>
          <p:nvPr/>
        </p:nvCxnSpPr>
        <p:spPr>
          <a:xfrm flipH="1">
            <a:off x="2171700" y="2057400"/>
            <a:ext cx="1028700" cy="680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5" idx="4"/>
            <a:endCxn id="14" idx="0"/>
          </p:cNvCxnSpPr>
          <p:nvPr/>
        </p:nvCxnSpPr>
        <p:spPr>
          <a:xfrm>
            <a:off x="3200400" y="2057400"/>
            <a:ext cx="1676400" cy="680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5" idx="4"/>
            <a:endCxn id="17" idx="0"/>
          </p:cNvCxnSpPr>
          <p:nvPr/>
        </p:nvCxnSpPr>
        <p:spPr>
          <a:xfrm>
            <a:off x="3200400" y="2057400"/>
            <a:ext cx="4381500" cy="6716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8" idx="4"/>
            <a:endCxn id="17" idx="0"/>
          </p:cNvCxnSpPr>
          <p:nvPr/>
        </p:nvCxnSpPr>
        <p:spPr>
          <a:xfrm>
            <a:off x="6248400" y="2057400"/>
            <a:ext cx="1333500" cy="6716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8" idx="4"/>
            <a:endCxn id="14" idx="0"/>
          </p:cNvCxnSpPr>
          <p:nvPr/>
        </p:nvCxnSpPr>
        <p:spPr>
          <a:xfrm flipH="1">
            <a:off x="4876800" y="2057400"/>
            <a:ext cx="1371600" cy="680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8" idx="4"/>
            <a:endCxn id="11" idx="0"/>
          </p:cNvCxnSpPr>
          <p:nvPr/>
        </p:nvCxnSpPr>
        <p:spPr>
          <a:xfrm flipH="1">
            <a:off x="2171700" y="2057400"/>
            <a:ext cx="4076700" cy="680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261998" y="5240482"/>
            <a:ext cx="1553203" cy="533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e 27"/>
          <p:cNvGrpSpPr/>
          <p:nvPr/>
        </p:nvGrpSpPr>
        <p:grpSpPr>
          <a:xfrm>
            <a:off x="1395098" y="5240482"/>
            <a:ext cx="1553203" cy="533400"/>
            <a:chOff x="1395098" y="4724400"/>
            <a:chExt cx="1553203" cy="533400"/>
          </a:xfrm>
        </p:grpSpPr>
        <p:sp>
          <p:nvSpPr>
            <p:cNvPr id="29" name="Rectangle 28"/>
            <p:cNvSpPr/>
            <p:nvPr/>
          </p:nvSpPr>
          <p:spPr>
            <a:xfrm>
              <a:off x="1395098" y="4724400"/>
              <a:ext cx="1553203" cy="5334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447799" y="4806434"/>
              <a:ext cx="1447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HCH-RCA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3367401" y="532251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ECH-RCA</a:t>
            </a:r>
            <a:endParaRPr lang="en-US" b="1" dirty="0"/>
          </a:p>
        </p:txBody>
      </p:sp>
      <p:grpSp>
        <p:nvGrpSpPr>
          <p:cNvPr id="32" name="Groupe 31"/>
          <p:cNvGrpSpPr/>
          <p:nvPr/>
        </p:nvGrpSpPr>
        <p:grpSpPr>
          <a:xfrm>
            <a:off x="5130392" y="5240482"/>
            <a:ext cx="1553203" cy="533400"/>
            <a:chOff x="5105400" y="4741718"/>
            <a:chExt cx="1553203" cy="533400"/>
          </a:xfrm>
        </p:grpSpPr>
        <p:sp>
          <p:nvSpPr>
            <p:cNvPr id="33" name="Rectangle 32"/>
            <p:cNvSpPr/>
            <p:nvPr/>
          </p:nvSpPr>
          <p:spPr>
            <a:xfrm>
              <a:off x="5105400" y="4741718"/>
              <a:ext cx="1553203" cy="5334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183094" y="4823752"/>
              <a:ext cx="1447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ECH-REM</a:t>
              </a:r>
              <a:endParaRPr lang="en-US" b="1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989788" y="5240482"/>
            <a:ext cx="1555512" cy="533400"/>
            <a:chOff x="6935932" y="4741718"/>
            <a:chExt cx="1555512" cy="533400"/>
          </a:xfrm>
        </p:grpSpPr>
        <p:sp>
          <p:nvSpPr>
            <p:cNvPr id="36" name="Rectangle 35"/>
            <p:cNvSpPr/>
            <p:nvPr/>
          </p:nvSpPr>
          <p:spPr>
            <a:xfrm>
              <a:off x="6935932" y="4741718"/>
              <a:ext cx="1553203" cy="5334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043644" y="4823752"/>
              <a:ext cx="1447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ECH-RMO</a:t>
              </a:r>
              <a:endParaRPr lang="en-US" b="1" dirty="0"/>
            </a:p>
          </p:txBody>
        </p:sp>
      </p:grpSp>
      <p:sp>
        <p:nvSpPr>
          <p:cNvPr id="38" name="Flèche vers le bas 37"/>
          <p:cNvSpPr/>
          <p:nvPr/>
        </p:nvSpPr>
        <p:spPr>
          <a:xfrm>
            <a:off x="1905001" y="4595152"/>
            <a:ext cx="266699" cy="457200"/>
          </a:xfrm>
          <a:prstGeom prst="down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èche vers le bas 38"/>
          <p:cNvSpPr/>
          <p:nvPr/>
        </p:nvSpPr>
        <p:spPr>
          <a:xfrm>
            <a:off x="3889085" y="4595152"/>
            <a:ext cx="266699" cy="457200"/>
          </a:xfrm>
          <a:prstGeom prst="down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èche vers le bas 39"/>
          <p:cNvSpPr/>
          <p:nvPr/>
        </p:nvSpPr>
        <p:spPr>
          <a:xfrm>
            <a:off x="5769364" y="4595152"/>
            <a:ext cx="266699" cy="457200"/>
          </a:xfrm>
          <a:prstGeom prst="down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èche vers le bas 40"/>
          <p:cNvSpPr/>
          <p:nvPr/>
        </p:nvSpPr>
        <p:spPr>
          <a:xfrm>
            <a:off x="7581900" y="4595152"/>
            <a:ext cx="266699" cy="457200"/>
          </a:xfrm>
          <a:prstGeom prst="down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ZoneTexte 41"/>
          <p:cNvSpPr txBox="1"/>
          <p:nvPr/>
        </p:nvSpPr>
        <p:spPr>
          <a:xfrm>
            <a:off x="427181" y="41148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Selected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GCM-RCM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948301" y="1688068"/>
            <a:ext cx="94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(A1B)</a:t>
            </a:r>
            <a:endParaRPr lang="en-US" dirty="0"/>
          </a:p>
        </p:txBody>
      </p:sp>
      <p:sp>
        <p:nvSpPr>
          <p:cNvPr id="44" name="ZoneTexte 43"/>
          <p:cNvSpPr txBox="1"/>
          <p:nvPr/>
        </p:nvSpPr>
        <p:spPr>
          <a:xfrm>
            <a:off x="6016677" y="1688068"/>
            <a:ext cx="94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(A1B)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1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422532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:\MON_Doctorat\THèse\Thèse_compilation\Final_PhD_versions\For_PHD_presentations\P-tha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61466"/>
            <a:ext cx="4267200" cy="34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1000" y="151233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Chiba catchment (Tunisia)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67300" y="151233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Thau catchment (France)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7109" y="5638800"/>
            <a:ext cx="487449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0" hangingPunct="0">
              <a:spcBef>
                <a:spcPct val="50000"/>
              </a:spcBef>
              <a:buFont typeface="Wingdings" pitchFamily="2" charset="2"/>
              <a:buChar char="à"/>
              <a:tabLst>
                <a:tab pos="357188" algn="l"/>
              </a:tabLst>
            </a:pPr>
            <a:endParaRPr lang="en-US" dirty="0">
              <a:solidFill>
                <a:srgbClr val="2F53A7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7145" y="5545282"/>
            <a:ext cx="8915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0" hangingPunct="0">
              <a:spcBef>
                <a:spcPct val="10000"/>
              </a:spcBef>
              <a:tabLst>
                <a:tab pos="357188" algn="l"/>
              </a:tabLst>
            </a:pPr>
            <a:r>
              <a:rPr lang="en-US" dirty="0" smtClean="0">
                <a:solidFill>
                  <a:srgbClr val="2F53A7"/>
                </a:solidFill>
                <a:latin typeface="Verdana" pitchFamily="34" charset="0"/>
                <a:sym typeface="Wingdings" pitchFamily="2" charset="2"/>
              </a:rPr>
              <a:t>        General decrease in precipitation (1971-200 Vs 2041-2070)</a:t>
            </a:r>
            <a:endParaRPr lang="en-US" dirty="0">
              <a:solidFill>
                <a:srgbClr val="2F53A7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381000" y="5638800"/>
            <a:ext cx="609600" cy="1922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12160" y="6273493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Sellami</a:t>
            </a:r>
            <a:r>
              <a:rPr lang="fr-BE" dirty="0" smtClean="0"/>
              <a:t>  et al., 2014</a:t>
            </a:r>
            <a:endParaRPr lang="fr-BE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err="1" smtClean="0">
                <a:solidFill>
                  <a:srgbClr val="0000CC"/>
                </a:solidFill>
              </a:rPr>
              <a:t>Introducing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uncertainty</a:t>
            </a:r>
            <a:r>
              <a:rPr lang="fr-BE" b="1" dirty="0" smtClean="0">
                <a:solidFill>
                  <a:srgbClr val="0000CC"/>
                </a:solidFill>
              </a:rPr>
              <a:t> in local </a:t>
            </a:r>
            <a:r>
              <a:rPr lang="fr-BE" b="1" dirty="0" err="1" smtClean="0">
                <a:solidFill>
                  <a:srgbClr val="0000CC"/>
                </a:solidFill>
              </a:rPr>
              <a:t>scale</a:t>
            </a:r>
            <a:r>
              <a:rPr lang="fr-BE" b="1" dirty="0" smtClean="0">
                <a:solidFill>
                  <a:srgbClr val="0000CC"/>
                </a:solidFill>
              </a:rPr>
              <a:t> </a:t>
            </a:r>
            <a:r>
              <a:rPr lang="fr-BE" b="1" dirty="0" err="1" smtClean="0">
                <a:solidFill>
                  <a:srgbClr val="0000CC"/>
                </a:solidFill>
              </a:rPr>
              <a:t>hydrological</a:t>
            </a:r>
            <a:r>
              <a:rPr lang="fr-BE" b="1" dirty="0" smtClean="0">
                <a:solidFill>
                  <a:srgbClr val="0000CC"/>
                </a:solidFill>
              </a:rPr>
              <a:t> impact </a:t>
            </a:r>
            <a:r>
              <a:rPr lang="fr-BE" b="1" dirty="0" err="1" smtClean="0">
                <a:solidFill>
                  <a:srgbClr val="0000CC"/>
                </a:solidFill>
              </a:rPr>
              <a:t>assessments</a:t>
            </a:r>
            <a:endParaRPr lang="fr-BE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16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4031</TotalTime>
  <Words>1037</Words>
  <Application>Microsoft Office PowerPoint</Application>
  <PresentationFormat>Affichage à l'écran (4:3)</PresentationFormat>
  <Paragraphs>160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Thème Office</vt:lpstr>
      <vt:lpstr>Présentation PowerPoint</vt:lpstr>
      <vt:lpstr>Focus on the mediterranean</vt:lpstr>
      <vt:lpstr>Focus on the mediterranean</vt:lpstr>
      <vt:lpstr>Focus on the mediterranean</vt:lpstr>
      <vt:lpstr>Présentation PowerPoint</vt:lpstr>
      <vt:lpstr>Introducing uncertainty in local scale hydrological impact assessments</vt:lpstr>
      <vt:lpstr>Introducing uncertainty in local scale hydrological impact assessments</vt:lpstr>
      <vt:lpstr>Présentation PowerPoint</vt:lpstr>
      <vt:lpstr>Introducing uncertainty in local scale hydrological impact assessments</vt:lpstr>
      <vt:lpstr>Introducing uncertainty in local scale hydrological impact assessments</vt:lpstr>
      <vt:lpstr>Introducing uncertainty in local scale hydrological impact assessments</vt:lpstr>
      <vt:lpstr>Introducing uncertainty in local scale hydrological impact assessments</vt:lpstr>
      <vt:lpstr>Introducing uncertainty in local scale hydrological impact assessments</vt:lpstr>
      <vt:lpstr>Introducing uncertainty in local scale hydrological impact assessments</vt:lpstr>
      <vt:lpstr>Introducing uncertainty in local scale hydrological impact assessments</vt:lpstr>
      <vt:lpstr>Lessons that I’ve learned</vt:lpstr>
      <vt:lpstr>Key message from CLIMB</vt:lpstr>
      <vt:lpstr>Key messages from: Wassermed</vt:lpstr>
      <vt:lpstr>Key messages from: CLICOL</vt:lpstr>
      <vt:lpstr>What we plan to do in the future: SMARTer  monitoring </vt:lpstr>
      <vt:lpstr>Présentation PowerPoint</vt:lpstr>
      <vt:lpstr>Présentation PowerPoint</vt:lpstr>
      <vt:lpstr>What we plan to do in the future: Integrate more groundwater in CC adaptation strategies  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SIWS</dc:creator>
  <cp:lastModifiedBy>Marnik Vanclooster</cp:lastModifiedBy>
  <cp:revision>193</cp:revision>
  <dcterms:created xsi:type="dcterms:W3CDTF">2015-03-17T07:33:24Z</dcterms:created>
  <dcterms:modified xsi:type="dcterms:W3CDTF">2016-02-23T18:19:11Z</dcterms:modified>
</cp:coreProperties>
</file>