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19" r:id="rId3"/>
    <p:sldId id="308" r:id="rId4"/>
    <p:sldId id="309" r:id="rId5"/>
    <p:sldId id="307" r:id="rId6"/>
    <p:sldId id="317" r:id="rId7"/>
    <p:sldId id="310" r:id="rId8"/>
    <p:sldId id="311" r:id="rId9"/>
    <p:sldId id="293" r:id="rId10"/>
    <p:sldId id="294" r:id="rId11"/>
    <p:sldId id="295" r:id="rId12"/>
    <p:sldId id="313" r:id="rId13"/>
    <p:sldId id="269" r:id="rId14"/>
    <p:sldId id="315" r:id="rId15"/>
    <p:sldId id="316" r:id="rId16"/>
    <p:sldId id="312" r:id="rId17"/>
    <p:sldId id="318" r:id="rId18"/>
    <p:sldId id="320" r:id="rId19"/>
    <p:sldId id="297" r:id="rId20"/>
    <p:sldId id="298" r:id="rId21"/>
    <p:sldId id="303" r:id="rId22"/>
    <p:sldId id="305" r:id="rId2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7" d="100"/>
          <a:sy n="57" d="100"/>
        </p:scale>
        <p:origin x="-8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A657A9-6B4E-4A56-BA7A-F2A19D9878EC}" type="datetimeFigureOut">
              <a:rPr lang="es-CO" smtClean="0"/>
              <a:pPr/>
              <a:t>25/02/2016</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D656C-3DC0-4689-A5FD-B191490B7165}"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1</a:t>
            </a:fld>
            <a:endParaRPr lang="es-C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10</a:t>
            </a:fld>
            <a:endParaRPr lang="es-C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11</a:t>
            </a:fld>
            <a:endParaRPr lang="es-C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12</a:t>
            </a:fld>
            <a:endParaRPr lang="es-C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13</a:t>
            </a:fld>
            <a:endParaRPr lang="es-C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15</a:t>
            </a:fld>
            <a:endParaRPr lang="es-C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dirty="0"/>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17</a:t>
            </a:fld>
            <a:endParaRPr lang="es-C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18</a:t>
            </a:fld>
            <a:endParaRPr lang="es-C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19</a:t>
            </a:fld>
            <a:endParaRPr lang="es-C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20</a:t>
            </a:fld>
            <a:endParaRPr lang="es-C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dirty="0"/>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21</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2</a:t>
            </a:fld>
            <a:endParaRPr lang="es-C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dirty="0"/>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22</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58C7E-9174-40A4-9686-452F33AA4B26}" type="slidenum">
              <a:rPr lang="es-BO" smtClean="0">
                <a:latin typeface="Arial" pitchFamily="34" charset="0"/>
              </a:rPr>
              <a:pPr/>
              <a:t>3</a:t>
            </a:fld>
            <a:endParaRPr lang="es-BO"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58C7E-9174-40A4-9686-452F33AA4B26}" type="slidenum">
              <a:rPr lang="es-BO" smtClean="0">
                <a:latin typeface="Arial" pitchFamily="34" charset="0"/>
              </a:rPr>
              <a:pPr/>
              <a:t>4</a:t>
            </a:fld>
            <a:endParaRPr lang="es-BO"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58C7E-9174-40A4-9686-452F33AA4B26}" type="slidenum">
              <a:rPr lang="es-BO" smtClean="0">
                <a:latin typeface="Arial" pitchFamily="34" charset="0"/>
              </a:rPr>
              <a:pPr/>
              <a:t>5</a:t>
            </a:fld>
            <a:endParaRPr lang="es-BO"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ED967C-E71D-49DB-AEA4-C2AD986D0992}" type="slidenum">
              <a:rPr lang="es-BO" smtClean="0">
                <a:latin typeface="Arial" pitchFamily="34" charset="0"/>
              </a:rPr>
              <a:pPr/>
              <a:t>6</a:t>
            </a:fld>
            <a:endParaRPr lang="es-BO"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BO" smtClean="0"/>
          </a:p>
        </p:txBody>
      </p:sp>
      <p:sp>
        <p:nvSpPr>
          <p:cNvPr id="297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CBB65E-C22C-486F-867A-D5790D275099}" type="slidenum">
              <a:rPr lang="es-BO" smtClean="0">
                <a:latin typeface="Arial" pitchFamily="34" charset="0"/>
              </a:rPr>
              <a:pPr/>
              <a:t>7</a:t>
            </a:fld>
            <a:endParaRPr lang="es-BO"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8</a:t>
            </a:fld>
            <a:endParaRPr lang="es-C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BO"/>
          </a:p>
        </p:txBody>
      </p:sp>
      <p:sp>
        <p:nvSpPr>
          <p:cNvPr id="4" name="3 Marcador de número de diapositiva"/>
          <p:cNvSpPr>
            <a:spLocks noGrp="1"/>
          </p:cNvSpPr>
          <p:nvPr>
            <p:ph type="sldNum" sz="quarter" idx="10"/>
          </p:nvPr>
        </p:nvSpPr>
        <p:spPr/>
        <p:txBody>
          <a:bodyPr/>
          <a:lstStyle/>
          <a:p>
            <a:fld id="{821D656C-3DC0-4689-A5FD-B191490B7165}" type="slidenum">
              <a:rPr lang="es-CO" smtClean="0"/>
              <a:pPr/>
              <a:t>9</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EDAD743-1FF5-4DB5-8640-3092AA8EEF68}"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157EB53-3895-4D57-BCA7-190D538F00D8}"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AA561A2-8EE7-4C2A-90F3-5DD64E36EA31}"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7D7A25C-7A73-48D5-BEEC-B742E862544F}"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052013A-30CF-4953-953F-4AB7C6FF717D}"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9845D03-E4DD-42A6-B723-20AEC1066CBC}"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481AA071-2B80-441E-B8C5-0CC7C8676D9D}"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EE899315-55EE-47CB-A164-6F82FADC3395}"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5F0809D8-3034-44D4-861C-E63A6F43B824}"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8394A7A-51DB-4672-B32E-8DC74E91DF8E}"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2A44333-B53C-4DED-81E0-5307631140E1}"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35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38417AE-6178-4814-9F7A-F8E4A167A9EB}"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hyperlink" Target="http://www.cnnexpansion.com/photos/2007/11/01/la-migracion-de-mujeres-tiene-efectos-positivos-para-la-economia-mexicana-especial.2007-11-26.747465493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hyperlink" Target="http://www.cnnexpansion.com/photos/2007/11/01/la-migracion-de-mujeres-tiene-efectos-positivos-para-la-economia-mexicana-especial.2007-11-26.747465493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hyperlink" Target="http://www.cnnexpansion.com/photos/2007/11/01/la-migracion-de-mujeres-tiene-efectos-positivos-para-la-economia-mexicana-especial.2007-11-26.747465493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nnexpansion.com/photos/2007/11/01/la-migracion-de-mujeres-tiene-efectos-positivos-para-la-economia-mexicana-especial.2007-11-26.747465493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http://www.cnnexpansion.com/photos/2007/11/01/la-migracion-de-mujeres-tiene-efectos-positivos-para-la-economia-mexicana-especial.2007-11-26.747465493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atmosfera"/>
          <p:cNvPicPr>
            <a:picLocks noChangeAspect="1" noChangeArrowheads="1"/>
          </p:cNvPicPr>
          <p:nvPr/>
        </p:nvPicPr>
        <p:blipFill>
          <a:blip r:embed="rId3">
            <a:lum bright="65000" contrast="-59000"/>
          </a:blip>
          <a:srcRect/>
          <a:stretch>
            <a:fillRect/>
          </a:stretch>
        </p:blipFill>
        <p:spPr bwMode="auto">
          <a:xfrm>
            <a:off x="-6350" y="-24"/>
            <a:ext cx="9144000" cy="6858000"/>
          </a:xfrm>
          <a:prstGeom prst="rect">
            <a:avLst/>
          </a:prstGeom>
          <a:noFill/>
        </p:spPr>
      </p:pic>
      <p:sp>
        <p:nvSpPr>
          <p:cNvPr id="2050" name="Rectangle 2"/>
          <p:cNvSpPr>
            <a:spLocks noGrp="1" noChangeArrowheads="1"/>
          </p:cNvSpPr>
          <p:nvPr>
            <p:ph type="ctrTitle"/>
          </p:nvPr>
        </p:nvSpPr>
        <p:spPr>
          <a:xfrm>
            <a:off x="785786" y="1500174"/>
            <a:ext cx="7772400" cy="1470025"/>
          </a:xfrm>
        </p:spPr>
        <p:txBody>
          <a:bodyPr/>
          <a:lstStyle/>
          <a:p>
            <a:r>
              <a:rPr lang="en-GB" sz="3200" b="1" dirty="0" smtClean="0"/>
              <a:t>Potentiality of using deficit irrigation for quinoa in the Bolivian Altiplano</a:t>
            </a:r>
            <a:br>
              <a:rPr lang="en-GB" sz="3200" b="1" dirty="0" smtClean="0"/>
            </a:br>
            <a:r>
              <a:rPr lang="en-GB" sz="3200" b="1" dirty="0" smtClean="0"/>
              <a:t>Lessons learnt</a:t>
            </a:r>
            <a:endParaRPr lang="es-ES" sz="3200" dirty="0"/>
          </a:p>
        </p:txBody>
      </p:sp>
      <p:pic>
        <p:nvPicPr>
          <p:cNvPr id="2054" name="Picture 658" descr="LOGO FAC"/>
          <p:cNvPicPr>
            <a:picLocks noChangeAspect="1" noChangeArrowheads="1"/>
          </p:cNvPicPr>
          <p:nvPr/>
        </p:nvPicPr>
        <p:blipFill>
          <a:blip r:embed="rId4"/>
          <a:srcRect/>
          <a:stretch>
            <a:fillRect/>
          </a:stretch>
        </p:blipFill>
        <p:spPr bwMode="auto">
          <a:xfrm>
            <a:off x="500034" y="142852"/>
            <a:ext cx="901700" cy="1271588"/>
          </a:xfrm>
          <a:prstGeom prst="rect">
            <a:avLst/>
          </a:prstGeom>
          <a:noFill/>
          <a:ln w="9525">
            <a:noFill/>
            <a:miter lim="800000"/>
            <a:headEnd/>
            <a:tailEnd/>
          </a:ln>
        </p:spPr>
      </p:pic>
      <p:pic>
        <p:nvPicPr>
          <p:cNvPr id="1026" name="Imagen 39"/>
          <p:cNvPicPr>
            <a:picLocks noChangeAspect="1" noChangeArrowheads="1"/>
          </p:cNvPicPr>
          <p:nvPr/>
        </p:nvPicPr>
        <p:blipFill>
          <a:blip r:embed="rId5"/>
          <a:srcRect t="10135" b="8784"/>
          <a:stretch>
            <a:fillRect/>
          </a:stretch>
        </p:blipFill>
        <p:spPr bwMode="auto">
          <a:xfrm>
            <a:off x="6429388" y="357166"/>
            <a:ext cx="2005013" cy="914400"/>
          </a:xfrm>
          <a:prstGeom prst="rect">
            <a:avLst/>
          </a:prstGeom>
          <a:noFill/>
          <a:ln w="9525">
            <a:noFill/>
            <a:miter lim="800000"/>
            <a:headEnd/>
            <a:tailEnd/>
          </a:ln>
        </p:spPr>
      </p:pic>
      <p:pic>
        <p:nvPicPr>
          <p:cNvPr id="1028" name="Picture 4" descr="http://www.coincabol.org/apc-aa-files/sala_prensa/items/boli_Quinua_2.jpg"/>
          <p:cNvPicPr>
            <a:picLocks noChangeAspect="1" noChangeArrowheads="1"/>
          </p:cNvPicPr>
          <p:nvPr/>
        </p:nvPicPr>
        <p:blipFill>
          <a:blip r:embed="rId6"/>
          <a:srcRect/>
          <a:stretch>
            <a:fillRect/>
          </a:stretch>
        </p:blipFill>
        <p:spPr bwMode="auto">
          <a:xfrm>
            <a:off x="6396044" y="4708045"/>
            <a:ext cx="2747956" cy="2149955"/>
          </a:xfrm>
          <a:prstGeom prst="rect">
            <a:avLst/>
          </a:prstGeom>
          <a:noFill/>
        </p:spPr>
      </p:pic>
      <p:sp>
        <p:nvSpPr>
          <p:cNvPr id="2051" name="Rectangle 3"/>
          <p:cNvSpPr>
            <a:spLocks noGrp="1" noChangeArrowheads="1"/>
          </p:cNvSpPr>
          <p:nvPr>
            <p:ph type="subTitle" idx="1"/>
          </p:nvPr>
        </p:nvSpPr>
        <p:spPr>
          <a:xfrm>
            <a:off x="714348" y="3071810"/>
            <a:ext cx="7186618" cy="785818"/>
          </a:xfrm>
        </p:spPr>
        <p:txBody>
          <a:bodyPr/>
          <a:lstStyle/>
          <a:p>
            <a:r>
              <a:rPr lang="es-ES" sz="2400" dirty="0" smtClean="0"/>
              <a:t>QUINAGUA VLIR-UMSA</a:t>
            </a:r>
          </a:p>
          <a:p>
            <a:pPr algn="just"/>
            <a:r>
              <a:rPr lang="es-ES" sz="2400" dirty="0" err="1" smtClean="0"/>
              <a:t>Coordinators</a:t>
            </a:r>
            <a:r>
              <a:rPr lang="es-ES" sz="2400" dirty="0" smtClean="0"/>
              <a:t>:</a:t>
            </a:r>
            <a:r>
              <a:rPr lang="es-ES" sz="2400" dirty="0"/>
              <a:t> </a:t>
            </a:r>
            <a:endParaRPr lang="es-ES" sz="2400" dirty="0" smtClean="0"/>
          </a:p>
          <a:p>
            <a:pPr algn="just"/>
            <a:r>
              <a:rPr lang="es-ES" sz="2400" dirty="0" smtClean="0"/>
              <a:t>Prof. Dr. </a:t>
            </a:r>
            <a:r>
              <a:rPr lang="es-ES" sz="2400" dirty="0" err="1" smtClean="0"/>
              <a:t>Dirk</a:t>
            </a:r>
            <a:r>
              <a:rPr lang="es-ES" sz="2400" dirty="0" smtClean="0"/>
              <a:t> Raes (</a:t>
            </a:r>
            <a:r>
              <a:rPr lang="es-ES" sz="2400" dirty="0" err="1" smtClean="0"/>
              <a:t>KULeuven</a:t>
            </a:r>
            <a:r>
              <a:rPr lang="es-ES" sz="2400" dirty="0" smtClean="0"/>
              <a:t>)</a:t>
            </a:r>
          </a:p>
          <a:p>
            <a:pPr algn="just"/>
            <a:r>
              <a:rPr lang="es-ES" sz="2400" dirty="0" smtClean="0"/>
              <a:t>Prof. Dr. Magali </a:t>
            </a:r>
            <a:r>
              <a:rPr lang="es-ES" sz="2400" dirty="0" err="1" smtClean="0"/>
              <a:t>Garcia</a:t>
            </a:r>
            <a:r>
              <a:rPr lang="es-ES" sz="2400" dirty="0" smtClean="0"/>
              <a:t> (</a:t>
            </a:r>
            <a:r>
              <a:rPr lang="es-ES" sz="2400" dirty="0" err="1" smtClean="0"/>
              <a:t>Fac</a:t>
            </a:r>
            <a:r>
              <a:rPr lang="es-ES" sz="2400" dirty="0" smtClean="0"/>
              <a:t>. </a:t>
            </a:r>
            <a:r>
              <a:rPr lang="es-ES" sz="2400" dirty="0" err="1" smtClean="0"/>
              <a:t>Agronomia</a:t>
            </a:r>
            <a:r>
              <a:rPr lang="es-ES" sz="2400" dirty="0" smtClean="0"/>
              <a:t>-UMSA)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l="20312" t="17500" r="17708" b="7500"/>
          <a:stretch>
            <a:fillRect/>
          </a:stretch>
        </p:blipFill>
        <p:spPr bwMode="auto">
          <a:xfrm>
            <a:off x="714348" y="857232"/>
            <a:ext cx="7858180" cy="5727046"/>
          </a:xfrm>
          <a:prstGeom prst="rect">
            <a:avLst/>
          </a:prstGeom>
          <a:noFill/>
          <a:ln w="9525">
            <a:noFill/>
            <a:miter lim="800000"/>
            <a:headEnd/>
            <a:tailEnd/>
          </a:ln>
          <a:effectLst/>
        </p:spPr>
      </p:pic>
      <p:sp>
        <p:nvSpPr>
          <p:cNvPr id="4" name="Text Box 5"/>
          <p:cNvSpPr txBox="1">
            <a:spLocks noChangeArrowheads="1"/>
          </p:cNvSpPr>
          <p:nvPr/>
        </p:nvSpPr>
        <p:spPr bwMode="auto">
          <a:xfrm>
            <a:off x="642910" y="0"/>
            <a:ext cx="8001024" cy="861774"/>
          </a:xfrm>
          <a:prstGeom prst="rect">
            <a:avLst/>
          </a:prstGeom>
          <a:noFill/>
          <a:ln w="9525">
            <a:noFill/>
            <a:miter lim="800000"/>
            <a:headEnd/>
            <a:tailEnd/>
          </a:ln>
        </p:spPr>
        <p:txBody>
          <a:bodyPr wrap="square">
            <a:spAutoFit/>
          </a:bodyPr>
          <a:lstStyle/>
          <a:p>
            <a:pPr algn="ctr"/>
            <a:r>
              <a:rPr lang="es-ES" sz="2500" b="1" kern="0" dirty="0" err="1" smtClean="0">
                <a:solidFill>
                  <a:srgbClr val="7030A0"/>
                </a:solidFill>
                <a:effectLst>
                  <a:outerShdw blurRad="38100" dist="38100" dir="2700000" algn="tl">
                    <a:srgbClr val="C0C0C0"/>
                  </a:outerShdw>
                </a:effectLst>
                <a:ea typeface="+mj-ea"/>
                <a:cs typeface="+mj-cs"/>
                <a:sym typeface="Gill Sans" pitchFamily="1" charset="0"/>
              </a:rPr>
              <a:t>Conclusions</a:t>
            </a:r>
            <a:r>
              <a:rPr lang="es-ES" sz="25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500" b="1" kern="0" dirty="0" err="1" smtClean="0">
                <a:solidFill>
                  <a:srgbClr val="7030A0"/>
                </a:solidFill>
                <a:effectLst>
                  <a:outerShdw blurRad="38100" dist="38100" dir="2700000" algn="tl">
                    <a:srgbClr val="C0C0C0"/>
                  </a:outerShdw>
                </a:effectLst>
                <a:ea typeface="+mj-ea"/>
                <a:cs typeface="+mj-cs"/>
                <a:sym typeface="Gill Sans" pitchFamily="1" charset="0"/>
              </a:rPr>
              <a:t>about</a:t>
            </a:r>
            <a:r>
              <a:rPr lang="es-ES" sz="25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500" b="1" kern="0" dirty="0" err="1" smtClean="0">
                <a:solidFill>
                  <a:srgbClr val="7030A0"/>
                </a:solidFill>
                <a:effectLst>
                  <a:outerShdw blurRad="38100" dist="38100" dir="2700000" algn="tl">
                    <a:srgbClr val="C0C0C0"/>
                  </a:outerShdw>
                </a:effectLst>
                <a:ea typeface="+mj-ea"/>
                <a:cs typeface="+mj-cs"/>
                <a:sym typeface="Gill Sans" pitchFamily="1" charset="0"/>
              </a:rPr>
              <a:t>timing</a:t>
            </a:r>
            <a:r>
              <a:rPr lang="es-ES" sz="2500" b="1" kern="0" dirty="0" smtClean="0">
                <a:solidFill>
                  <a:srgbClr val="7030A0"/>
                </a:solidFill>
                <a:effectLst>
                  <a:outerShdw blurRad="38100" dist="38100" dir="2700000" algn="tl">
                    <a:srgbClr val="C0C0C0"/>
                  </a:outerShdw>
                </a:effectLst>
                <a:ea typeface="+mj-ea"/>
                <a:cs typeface="+mj-cs"/>
                <a:sym typeface="Gill Sans" pitchFamily="1" charset="0"/>
              </a:rPr>
              <a:t> of </a:t>
            </a:r>
            <a:r>
              <a:rPr lang="es-ES" sz="2500" b="1" kern="0" dirty="0" err="1" smtClean="0">
                <a:solidFill>
                  <a:srgbClr val="7030A0"/>
                </a:solidFill>
                <a:effectLst>
                  <a:outerShdw blurRad="38100" dist="38100" dir="2700000" algn="tl">
                    <a:srgbClr val="C0C0C0"/>
                  </a:outerShdw>
                </a:effectLst>
                <a:ea typeface="+mj-ea"/>
                <a:cs typeface="+mj-cs"/>
                <a:sym typeface="Gill Sans" pitchFamily="1" charset="0"/>
              </a:rPr>
              <a:t>deficit</a:t>
            </a:r>
            <a:r>
              <a:rPr lang="es-ES" sz="25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500" b="1" kern="0" dirty="0" err="1" smtClean="0">
                <a:solidFill>
                  <a:srgbClr val="7030A0"/>
                </a:solidFill>
                <a:effectLst>
                  <a:outerShdw blurRad="38100" dist="38100" dir="2700000" algn="tl">
                    <a:srgbClr val="C0C0C0"/>
                  </a:outerShdw>
                </a:effectLst>
                <a:ea typeface="+mj-ea"/>
                <a:cs typeface="+mj-cs"/>
                <a:sym typeface="Gill Sans" pitchFamily="1" charset="0"/>
              </a:rPr>
              <a:t>irrigation</a:t>
            </a:r>
            <a:r>
              <a:rPr lang="es-ES" sz="25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500" b="1" kern="0" dirty="0" err="1" smtClean="0">
                <a:solidFill>
                  <a:srgbClr val="7030A0"/>
                </a:solidFill>
                <a:effectLst>
                  <a:outerShdw blurRad="38100" dist="38100" dir="2700000" algn="tl">
                    <a:srgbClr val="C0C0C0"/>
                  </a:outerShdw>
                </a:effectLst>
                <a:ea typeface="+mj-ea"/>
                <a:cs typeface="+mj-cs"/>
                <a:sym typeface="Gill Sans" pitchFamily="1" charset="0"/>
              </a:rPr>
              <a:t>assuming</a:t>
            </a:r>
            <a:r>
              <a:rPr lang="es-ES" sz="2500" b="1" kern="0" dirty="0" smtClean="0">
                <a:solidFill>
                  <a:srgbClr val="7030A0"/>
                </a:solidFill>
                <a:effectLst>
                  <a:outerShdw blurRad="38100" dist="38100" dir="2700000" algn="tl">
                    <a:srgbClr val="C0C0C0"/>
                  </a:outerShdw>
                </a:effectLst>
                <a:ea typeface="+mj-ea"/>
                <a:cs typeface="+mj-cs"/>
                <a:sym typeface="Gill Sans" pitchFamily="1" charset="0"/>
              </a:rPr>
              <a:t> a </a:t>
            </a:r>
            <a:r>
              <a:rPr lang="es-ES" sz="2500" b="1" kern="0" dirty="0" err="1" smtClean="0">
                <a:solidFill>
                  <a:srgbClr val="7030A0"/>
                </a:solidFill>
                <a:effectLst>
                  <a:outerShdw blurRad="38100" dist="38100" dir="2700000" algn="tl">
                    <a:srgbClr val="C0C0C0"/>
                  </a:outerShdw>
                </a:effectLst>
                <a:ea typeface="+mj-ea"/>
                <a:cs typeface="+mj-cs"/>
                <a:sym typeface="Gill Sans" pitchFamily="1" charset="0"/>
              </a:rPr>
              <a:t>well</a:t>
            </a:r>
            <a:r>
              <a:rPr lang="es-ES" sz="25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500" b="1" kern="0" dirty="0" err="1" smtClean="0">
                <a:solidFill>
                  <a:srgbClr val="7030A0"/>
                </a:solidFill>
                <a:effectLst>
                  <a:outerShdw blurRad="38100" dist="38100" dir="2700000" algn="tl">
                    <a:srgbClr val="C0C0C0"/>
                  </a:outerShdw>
                </a:effectLst>
                <a:ea typeface="+mj-ea"/>
                <a:cs typeface="+mj-cs"/>
                <a:sym typeface="Gill Sans" pitchFamily="1" charset="0"/>
              </a:rPr>
              <a:t>fertilized</a:t>
            </a:r>
            <a:r>
              <a:rPr lang="es-ES" sz="25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500" b="1" kern="0" dirty="0" err="1" smtClean="0">
                <a:solidFill>
                  <a:srgbClr val="7030A0"/>
                </a:solidFill>
                <a:effectLst>
                  <a:outerShdw blurRad="38100" dist="38100" dir="2700000" algn="tl">
                    <a:srgbClr val="C0C0C0"/>
                  </a:outerShdw>
                </a:effectLst>
                <a:ea typeface="+mj-ea"/>
                <a:cs typeface="+mj-cs"/>
                <a:sym typeface="Gill Sans" pitchFamily="1" charset="0"/>
              </a:rPr>
              <a:t>soil</a:t>
            </a:r>
            <a:r>
              <a:rPr lang="es-ES" sz="2500" b="1" kern="0" dirty="0" smtClean="0">
                <a:solidFill>
                  <a:srgbClr val="7030A0"/>
                </a:solidFill>
                <a:effectLst>
                  <a:outerShdw blurRad="38100" dist="38100" dir="2700000" algn="tl">
                    <a:srgbClr val="C0C0C0"/>
                  </a:outerShdw>
                </a:effectLst>
                <a:ea typeface="+mj-ea"/>
                <a:cs typeface="+mj-cs"/>
                <a:sym typeface="Gill Sans" pitchFamily="1" charset="0"/>
              </a:rPr>
              <a:t>)</a:t>
            </a:r>
          </a:p>
        </p:txBody>
      </p:sp>
      <p:sp>
        <p:nvSpPr>
          <p:cNvPr id="5" name="Text Box 5"/>
          <p:cNvSpPr txBox="1">
            <a:spLocks noChangeArrowheads="1"/>
          </p:cNvSpPr>
          <p:nvPr/>
        </p:nvSpPr>
        <p:spPr bwMode="auto">
          <a:xfrm>
            <a:off x="1357290" y="1857364"/>
            <a:ext cx="6286544" cy="861774"/>
          </a:xfrm>
          <a:prstGeom prst="rect">
            <a:avLst/>
          </a:prstGeom>
          <a:solidFill>
            <a:schemeClr val="accent4">
              <a:lumMod val="75000"/>
              <a:lumOff val="25000"/>
            </a:schemeClr>
          </a:solidFill>
          <a:ln w="9525">
            <a:noFill/>
            <a:miter lim="800000"/>
            <a:headEnd/>
            <a:tailEnd/>
          </a:ln>
        </p:spPr>
        <p:txBody>
          <a:bodyPr wrap="square">
            <a:spAutoFit/>
          </a:bodyPr>
          <a:lstStyle/>
          <a:p>
            <a:pPr algn="ctr"/>
            <a:r>
              <a:rPr lang="es-ES" sz="2500" b="1" kern="0" dirty="0" err="1" smtClean="0">
                <a:solidFill>
                  <a:schemeClr val="bg1">
                    <a:lumMod val="95000"/>
                  </a:schemeClr>
                </a:solidFill>
                <a:ea typeface="+mj-ea"/>
                <a:cs typeface="+mj-cs"/>
                <a:sym typeface="Gill Sans" pitchFamily="1" charset="0"/>
              </a:rPr>
              <a:t>Plant</a:t>
            </a:r>
            <a:r>
              <a:rPr lang="es-ES" sz="2500" b="1" kern="0" dirty="0" smtClean="0">
                <a:solidFill>
                  <a:schemeClr val="bg1">
                    <a:lumMod val="95000"/>
                  </a:schemeClr>
                </a:solidFill>
                <a:ea typeface="+mj-ea"/>
                <a:cs typeface="+mj-cs"/>
                <a:sym typeface="Gill Sans" pitchFamily="1" charset="0"/>
              </a:rPr>
              <a:t> </a:t>
            </a:r>
            <a:r>
              <a:rPr lang="es-ES" sz="2500" b="1" kern="0" dirty="0" err="1" smtClean="0">
                <a:solidFill>
                  <a:schemeClr val="bg1">
                    <a:lumMod val="95000"/>
                  </a:schemeClr>
                </a:solidFill>
                <a:ea typeface="+mj-ea"/>
                <a:cs typeface="+mj-cs"/>
                <a:sym typeface="Gill Sans" pitchFamily="1" charset="0"/>
              </a:rPr>
              <a:t>water</a:t>
            </a:r>
            <a:r>
              <a:rPr lang="es-ES" sz="2500" b="1" kern="0" dirty="0" smtClean="0">
                <a:solidFill>
                  <a:schemeClr val="bg1">
                    <a:lumMod val="95000"/>
                  </a:schemeClr>
                </a:solidFill>
                <a:ea typeface="+mj-ea"/>
                <a:cs typeface="+mj-cs"/>
                <a:sym typeface="Gill Sans" pitchFamily="1" charset="0"/>
              </a:rPr>
              <a:t> use </a:t>
            </a:r>
            <a:r>
              <a:rPr lang="es-ES" sz="2500" b="1" kern="0" dirty="0" err="1" smtClean="0">
                <a:solidFill>
                  <a:schemeClr val="bg1">
                    <a:lumMod val="95000"/>
                  </a:schemeClr>
                </a:solidFill>
                <a:ea typeface="+mj-ea"/>
                <a:cs typeface="+mj-cs"/>
                <a:sym typeface="Gill Sans" pitchFamily="1" charset="0"/>
              </a:rPr>
              <a:t>before</a:t>
            </a:r>
            <a:r>
              <a:rPr lang="es-ES" sz="2500" b="1" kern="0" dirty="0" smtClean="0">
                <a:solidFill>
                  <a:schemeClr val="bg1">
                    <a:lumMod val="95000"/>
                  </a:schemeClr>
                </a:solidFill>
                <a:ea typeface="+mj-ea"/>
                <a:cs typeface="+mj-cs"/>
                <a:sym typeface="Gill Sans" pitchFamily="1" charset="0"/>
              </a:rPr>
              <a:t> and </a:t>
            </a:r>
            <a:r>
              <a:rPr lang="es-ES" sz="2500" b="1" kern="0" dirty="0" err="1" smtClean="0">
                <a:solidFill>
                  <a:schemeClr val="bg1">
                    <a:lumMod val="95000"/>
                  </a:schemeClr>
                </a:solidFill>
                <a:ea typeface="+mj-ea"/>
                <a:cs typeface="+mj-cs"/>
                <a:sym typeface="Gill Sans" pitchFamily="1" charset="0"/>
              </a:rPr>
              <a:t>after</a:t>
            </a:r>
            <a:r>
              <a:rPr lang="es-ES" sz="2500" b="1" kern="0" dirty="0" smtClean="0">
                <a:solidFill>
                  <a:schemeClr val="bg1">
                    <a:lumMod val="95000"/>
                  </a:schemeClr>
                </a:solidFill>
                <a:ea typeface="+mj-ea"/>
                <a:cs typeface="+mj-cs"/>
                <a:sym typeface="Gill Sans" pitchFamily="1" charset="0"/>
              </a:rPr>
              <a:t> anthesis</a:t>
            </a:r>
          </a:p>
        </p:txBody>
      </p:sp>
      <p:sp>
        <p:nvSpPr>
          <p:cNvPr id="6" name="Text Box 5"/>
          <p:cNvSpPr txBox="1">
            <a:spLocks noChangeArrowheads="1"/>
          </p:cNvSpPr>
          <p:nvPr/>
        </p:nvSpPr>
        <p:spPr bwMode="auto">
          <a:xfrm>
            <a:off x="1214414" y="3214686"/>
            <a:ext cx="6858048" cy="707886"/>
          </a:xfrm>
          <a:prstGeom prst="rect">
            <a:avLst/>
          </a:prstGeom>
          <a:solidFill>
            <a:schemeClr val="accent4">
              <a:lumMod val="75000"/>
              <a:lumOff val="25000"/>
            </a:schemeClr>
          </a:solidFill>
          <a:ln w="9525">
            <a:noFill/>
            <a:miter lim="800000"/>
            <a:headEnd/>
            <a:tailEnd/>
          </a:ln>
        </p:spPr>
        <p:txBody>
          <a:bodyPr wrap="square">
            <a:spAutoFit/>
          </a:bodyPr>
          <a:lstStyle/>
          <a:p>
            <a:pPr algn="ctr"/>
            <a:r>
              <a:rPr lang="es-ES" sz="2000" b="1" kern="0" dirty="0" err="1" smtClean="0">
                <a:solidFill>
                  <a:schemeClr val="bg1">
                    <a:lumMod val="95000"/>
                  </a:schemeClr>
                </a:solidFill>
                <a:ea typeface="+mj-ea"/>
                <a:cs typeface="+mj-cs"/>
                <a:sym typeface="Gill Sans" pitchFamily="1" charset="0"/>
              </a:rPr>
              <a:t>Before</a:t>
            </a:r>
            <a:r>
              <a:rPr lang="es-ES" sz="2000" b="1" kern="0" dirty="0" smtClean="0">
                <a:solidFill>
                  <a:schemeClr val="bg1">
                    <a:lumMod val="95000"/>
                  </a:schemeClr>
                </a:solidFill>
                <a:ea typeface="+mj-ea"/>
                <a:cs typeface="+mj-cs"/>
                <a:sym typeface="Gill Sans" pitchFamily="1" charset="0"/>
              </a:rPr>
              <a:t>          </a:t>
            </a:r>
            <a:r>
              <a:rPr lang="es-ES" sz="2000" b="1" kern="0" dirty="0" err="1" smtClean="0">
                <a:solidFill>
                  <a:schemeClr val="bg1">
                    <a:lumMod val="95000"/>
                  </a:schemeClr>
                </a:solidFill>
                <a:ea typeface="+mj-ea"/>
                <a:cs typeface="+mj-cs"/>
                <a:sym typeface="Gill Sans" pitchFamily="1" charset="0"/>
              </a:rPr>
              <a:t>During</a:t>
            </a:r>
            <a:r>
              <a:rPr lang="es-ES" sz="2000" b="1" kern="0" dirty="0" smtClean="0">
                <a:solidFill>
                  <a:schemeClr val="bg1">
                    <a:lumMod val="95000"/>
                  </a:schemeClr>
                </a:solidFill>
                <a:ea typeface="+mj-ea"/>
                <a:cs typeface="+mj-cs"/>
                <a:sym typeface="Gill Sans" pitchFamily="1" charset="0"/>
              </a:rPr>
              <a:t> and </a:t>
            </a:r>
            <a:r>
              <a:rPr lang="es-ES" sz="2000" b="1" kern="0" dirty="0" err="1" smtClean="0">
                <a:solidFill>
                  <a:schemeClr val="bg1">
                    <a:lumMod val="95000"/>
                  </a:schemeClr>
                </a:solidFill>
                <a:ea typeface="+mj-ea"/>
                <a:cs typeface="+mj-cs"/>
                <a:sym typeface="Gill Sans" pitchFamily="1" charset="0"/>
              </a:rPr>
              <a:t>after</a:t>
            </a:r>
            <a:r>
              <a:rPr lang="es-ES" sz="2000" b="1" kern="0" dirty="0" smtClean="0">
                <a:solidFill>
                  <a:schemeClr val="bg1">
                    <a:lumMod val="95000"/>
                  </a:schemeClr>
                </a:solidFill>
                <a:ea typeface="+mj-ea"/>
                <a:cs typeface="+mj-cs"/>
                <a:sym typeface="Gill Sans" pitchFamily="1" charset="0"/>
              </a:rPr>
              <a:t>       WUE</a:t>
            </a:r>
          </a:p>
          <a:p>
            <a:pPr algn="ctr"/>
            <a:r>
              <a:rPr lang="es-ES" sz="2000" b="1" kern="0" dirty="0" smtClean="0">
                <a:solidFill>
                  <a:schemeClr val="bg1">
                    <a:lumMod val="95000"/>
                  </a:schemeClr>
                </a:solidFill>
                <a:ea typeface="+mj-ea"/>
                <a:cs typeface="+mj-cs"/>
                <a:sym typeface="Gill Sans" pitchFamily="1"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714348" y="428604"/>
            <a:ext cx="8001024" cy="584775"/>
          </a:xfrm>
          <a:prstGeom prst="rect">
            <a:avLst/>
          </a:prstGeom>
          <a:noFill/>
          <a:ln w="9525">
            <a:noFill/>
            <a:miter lim="800000"/>
            <a:headEnd/>
            <a:tailEnd/>
          </a:ln>
        </p:spPr>
        <p:txBody>
          <a:bodyPr wrap="square">
            <a:spAutoFit/>
          </a:bodyPr>
          <a:lstStyle/>
          <a:p>
            <a:pPr algn="ct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COMPONENTE RIEGO DEFICITARIO</a:t>
            </a:r>
          </a:p>
        </p:txBody>
      </p:sp>
      <p:pic>
        <p:nvPicPr>
          <p:cNvPr id="53250" name="Picture 2"/>
          <p:cNvPicPr>
            <a:picLocks noChangeAspect="1" noChangeArrowheads="1"/>
          </p:cNvPicPr>
          <p:nvPr/>
        </p:nvPicPr>
        <p:blipFill>
          <a:blip r:embed="rId3"/>
          <a:srcRect l="20312" t="20833" r="17708" b="8333"/>
          <a:stretch>
            <a:fillRect/>
          </a:stretch>
        </p:blipFill>
        <p:spPr bwMode="auto">
          <a:xfrm>
            <a:off x="428596" y="928670"/>
            <a:ext cx="8072462" cy="5766044"/>
          </a:xfrm>
          <a:prstGeom prst="rect">
            <a:avLst/>
          </a:prstGeom>
          <a:noFill/>
          <a:ln w="9525">
            <a:noFill/>
            <a:miter lim="800000"/>
            <a:headEnd/>
            <a:tailEnd/>
          </a:ln>
          <a:effectLst/>
        </p:spPr>
      </p:pic>
      <p:sp>
        <p:nvSpPr>
          <p:cNvPr id="4" name="Text Box 5"/>
          <p:cNvSpPr txBox="1">
            <a:spLocks noChangeArrowheads="1"/>
          </p:cNvSpPr>
          <p:nvPr/>
        </p:nvSpPr>
        <p:spPr bwMode="auto">
          <a:xfrm>
            <a:off x="1142976" y="2071678"/>
            <a:ext cx="6286544" cy="861774"/>
          </a:xfrm>
          <a:prstGeom prst="rect">
            <a:avLst/>
          </a:prstGeom>
          <a:solidFill>
            <a:schemeClr val="accent4">
              <a:lumMod val="75000"/>
              <a:lumOff val="25000"/>
            </a:schemeClr>
          </a:solidFill>
          <a:ln w="9525">
            <a:noFill/>
            <a:miter lim="800000"/>
            <a:headEnd/>
            <a:tailEnd/>
          </a:ln>
        </p:spPr>
        <p:txBody>
          <a:bodyPr wrap="square">
            <a:spAutoFit/>
          </a:bodyPr>
          <a:lstStyle/>
          <a:p>
            <a:pPr algn="ctr"/>
            <a:r>
              <a:rPr lang="es-ES" sz="2500" b="1" kern="0" dirty="0" err="1" smtClean="0">
                <a:solidFill>
                  <a:schemeClr val="bg1">
                    <a:lumMod val="95000"/>
                  </a:schemeClr>
                </a:solidFill>
                <a:ea typeface="+mj-ea"/>
                <a:cs typeface="+mj-cs"/>
                <a:sym typeface="Gill Sans" pitchFamily="1" charset="0"/>
              </a:rPr>
              <a:t>Plant</a:t>
            </a:r>
            <a:r>
              <a:rPr lang="es-ES" sz="2500" b="1" kern="0" dirty="0" smtClean="0">
                <a:solidFill>
                  <a:schemeClr val="bg1">
                    <a:lumMod val="95000"/>
                  </a:schemeClr>
                </a:solidFill>
                <a:ea typeface="+mj-ea"/>
                <a:cs typeface="+mj-cs"/>
                <a:sym typeface="Gill Sans" pitchFamily="1" charset="0"/>
              </a:rPr>
              <a:t> </a:t>
            </a:r>
            <a:r>
              <a:rPr lang="es-ES" sz="2500" b="1" kern="0" dirty="0" err="1" smtClean="0">
                <a:solidFill>
                  <a:schemeClr val="bg1">
                    <a:lumMod val="95000"/>
                  </a:schemeClr>
                </a:solidFill>
                <a:ea typeface="+mj-ea"/>
                <a:cs typeface="+mj-cs"/>
                <a:sym typeface="Gill Sans" pitchFamily="1" charset="0"/>
              </a:rPr>
              <a:t>water</a:t>
            </a:r>
            <a:r>
              <a:rPr lang="es-ES" sz="2500" b="1" kern="0" dirty="0" smtClean="0">
                <a:solidFill>
                  <a:schemeClr val="bg1">
                    <a:lumMod val="95000"/>
                  </a:schemeClr>
                </a:solidFill>
                <a:ea typeface="+mj-ea"/>
                <a:cs typeface="+mj-cs"/>
                <a:sym typeface="Gill Sans" pitchFamily="1" charset="0"/>
              </a:rPr>
              <a:t> use </a:t>
            </a:r>
            <a:r>
              <a:rPr lang="es-ES" sz="2500" b="1" kern="0" dirty="0" err="1" smtClean="0">
                <a:solidFill>
                  <a:schemeClr val="bg1">
                    <a:lumMod val="95000"/>
                  </a:schemeClr>
                </a:solidFill>
                <a:ea typeface="+mj-ea"/>
                <a:cs typeface="+mj-cs"/>
                <a:sym typeface="Gill Sans" pitchFamily="1" charset="0"/>
              </a:rPr>
              <a:t>before</a:t>
            </a:r>
            <a:r>
              <a:rPr lang="es-ES" sz="2500" b="1" kern="0" dirty="0" smtClean="0">
                <a:solidFill>
                  <a:schemeClr val="bg1">
                    <a:lumMod val="95000"/>
                  </a:schemeClr>
                </a:solidFill>
                <a:ea typeface="+mj-ea"/>
                <a:cs typeface="+mj-cs"/>
                <a:sym typeface="Gill Sans" pitchFamily="1" charset="0"/>
              </a:rPr>
              <a:t> and </a:t>
            </a:r>
            <a:r>
              <a:rPr lang="es-ES" sz="2500" b="1" kern="0" dirty="0" err="1" smtClean="0">
                <a:solidFill>
                  <a:schemeClr val="bg1">
                    <a:lumMod val="95000"/>
                  </a:schemeClr>
                </a:solidFill>
                <a:ea typeface="+mj-ea"/>
                <a:cs typeface="+mj-cs"/>
                <a:sym typeface="Gill Sans" pitchFamily="1" charset="0"/>
              </a:rPr>
              <a:t>after</a:t>
            </a:r>
            <a:r>
              <a:rPr lang="es-ES" sz="2500" b="1" kern="0" dirty="0" smtClean="0">
                <a:solidFill>
                  <a:schemeClr val="bg1">
                    <a:lumMod val="95000"/>
                  </a:schemeClr>
                </a:solidFill>
                <a:ea typeface="+mj-ea"/>
                <a:cs typeface="+mj-cs"/>
                <a:sym typeface="Gill Sans" pitchFamily="1" charset="0"/>
              </a:rPr>
              <a:t> anthesis</a:t>
            </a:r>
          </a:p>
        </p:txBody>
      </p:sp>
      <p:sp>
        <p:nvSpPr>
          <p:cNvPr id="5" name="Text Box 5"/>
          <p:cNvSpPr txBox="1">
            <a:spLocks noChangeArrowheads="1"/>
          </p:cNvSpPr>
          <p:nvPr/>
        </p:nvSpPr>
        <p:spPr bwMode="auto">
          <a:xfrm>
            <a:off x="714348" y="2928934"/>
            <a:ext cx="6858048" cy="707886"/>
          </a:xfrm>
          <a:prstGeom prst="rect">
            <a:avLst/>
          </a:prstGeom>
          <a:solidFill>
            <a:schemeClr val="accent4">
              <a:lumMod val="75000"/>
              <a:lumOff val="25000"/>
            </a:schemeClr>
          </a:solidFill>
          <a:ln w="9525">
            <a:noFill/>
            <a:miter lim="800000"/>
            <a:headEnd/>
            <a:tailEnd/>
          </a:ln>
        </p:spPr>
        <p:txBody>
          <a:bodyPr wrap="square">
            <a:spAutoFit/>
          </a:bodyPr>
          <a:lstStyle/>
          <a:p>
            <a:pPr algn="ctr"/>
            <a:r>
              <a:rPr lang="es-ES" sz="2000" b="1" kern="0" dirty="0" err="1" smtClean="0">
                <a:solidFill>
                  <a:schemeClr val="bg1">
                    <a:lumMod val="95000"/>
                  </a:schemeClr>
                </a:solidFill>
                <a:ea typeface="+mj-ea"/>
                <a:cs typeface="+mj-cs"/>
                <a:sym typeface="Gill Sans" pitchFamily="1" charset="0"/>
              </a:rPr>
              <a:t>Before</a:t>
            </a:r>
            <a:r>
              <a:rPr lang="es-ES" sz="2000" b="1" kern="0" dirty="0" smtClean="0">
                <a:solidFill>
                  <a:schemeClr val="bg1">
                    <a:lumMod val="95000"/>
                  </a:schemeClr>
                </a:solidFill>
                <a:ea typeface="+mj-ea"/>
                <a:cs typeface="+mj-cs"/>
                <a:sym typeface="Gill Sans" pitchFamily="1" charset="0"/>
              </a:rPr>
              <a:t>          </a:t>
            </a:r>
            <a:r>
              <a:rPr lang="es-ES" sz="2000" b="1" kern="0" dirty="0" err="1" smtClean="0">
                <a:solidFill>
                  <a:schemeClr val="bg1">
                    <a:lumMod val="95000"/>
                  </a:schemeClr>
                </a:solidFill>
                <a:ea typeface="+mj-ea"/>
                <a:cs typeface="+mj-cs"/>
                <a:sym typeface="Gill Sans" pitchFamily="1" charset="0"/>
              </a:rPr>
              <a:t>During</a:t>
            </a:r>
            <a:r>
              <a:rPr lang="es-ES" sz="2000" b="1" kern="0" dirty="0" smtClean="0">
                <a:solidFill>
                  <a:schemeClr val="bg1">
                    <a:lumMod val="95000"/>
                  </a:schemeClr>
                </a:solidFill>
                <a:ea typeface="+mj-ea"/>
                <a:cs typeface="+mj-cs"/>
                <a:sym typeface="Gill Sans" pitchFamily="1" charset="0"/>
              </a:rPr>
              <a:t> and </a:t>
            </a:r>
            <a:r>
              <a:rPr lang="es-ES" sz="2000" b="1" kern="0" dirty="0" err="1" smtClean="0">
                <a:solidFill>
                  <a:schemeClr val="bg1">
                    <a:lumMod val="95000"/>
                  </a:schemeClr>
                </a:solidFill>
                <a:ea typeface="+mj-ea"/>
                <a:cs typeface="+mj-cs"/>
                <a:sym typeface="Gill Sans" pitchFamily="1" charset="0"/>
              </a:rPr>
              <a:t>after</a:t>
            </a:r>
            <a:r>
              <a:rPr lang="es-ES" sz="2000" b="1" kern="0" dirty="0" smtClean="0">
                <a:solidFill>
                  <a:schemeClr val="bg1">
                    <a:lumMod val="95000"/>
                  </a:schemeClr>
                </a:solidFill>
                <a:ea typeface="+mj-ea"/>
                <a:cs typeface="+mj-cs"/>
                <a:sym typeface="Gill Sans" pitchFamily="1" charset="0"/>
              </a:rPr>
              <a:t>                         WUE</a:t>
            </a:r>
          </a:p>
          <a:p>
            <a:pPr algn="ctr"/>
            <a:r>
              <a:rPr lang="es-ES" sz="2000" b="1" kern="0" dirty="0" smtClean="0">
                <a:solidFill>
                  <a:schemeClr val="bg1">
                    <a:lumMod val="95000"/>
                  </a:schemeClr>
                </a:solidFill>
                <a:ea typeface="+mj-ea"/>
                <a:cs typeface="+mj-cs"/>
                <a:sym typeface="Gill Sans" pitchFamily="1"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714348" y="142852"/>
            <a:ext cx="8001024" cy="1077218"/>
          </a:xfrm>
          <a:prstGeom prst="rect">
            <a:avLst/>
          </a:prstGeom>
          <a:noFill/>
          <a:ln w="9525">
            <a:noFill/>
            <a:miter lim="800000"/>
            <a:headEnd/>
            <a:tailEnd/>
          </a:ln>
        </p:spPr>
        <p:txBody>
          <a:bodyPr wrap="square">
            <a:spAutoFit/>
          </a:bodyPr>
          <a:lstStyle/>
          <a:p>
            <a:pPr algn="ct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PHENOLOGY ADJUSTMENTS</a:t>
            </a:r>
          </a:p>
          <a:p>
            <a:pPr algn="ct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IN RESPONSE TO DROUGTH</a:t>
            </a:r>
            <a:endParaRPr lang="es-ES" sz="3200" b="1" kern="0" dirty="0" smtClean="0">
              <a:solidFill>
                <a:srgbClr val="7030A0"/>
              </a:solidFill>
              <a:effectLst>
                <a:outerShdw blurRad="38100" dist="38100" dir="2700000" algn="tl">
                  <a:srgbClr val="C0C0C0"/>
                </a:outerShdw>
              </a:effectLst>
              <a:ea typeface="+mj-ea"/>
              <a:cs typeface="+mj-cs"/>
              <a:sym typeface="Gill Sans" pitchFamily="1" charset="0"/>
            </a:endParaRPr>
          </a:p>
        </p:txBody>
      </p:sp>
      <p:pic>
        <p:nvPicPr>
          <p:cNvPr id="69634" name="Picture 2"/>
          <p:cNvPicPr>
            <a:picLocks noChangeAspect="1" noChangeArrowheads="1"/>
          </p:cNvPicPr>
          <p:nvPr/>
        </p:nvPicPr>
        <p:blipFill>
          <a:blip r:embed="rId3"/>
          <a:srcRect t="1825" b="66234"/>
          <a:stretch>
            <a:fillRect/>
          </a:stretch>
        </p:blipFill>
        <p:spPr bwMode="auto">
          <a:xfrm>
            <a:off x="285720" y="1214422"/>
            <a:ext cx="8496300" cy="2571768"/>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t="69957"/>
          <a:stretch>
            <a:fillRect/>
          </a:stretch>
        </p:blipFill>
        <p:spPr bwMode="auto">
          <a:xfrm>
            <a:off x="285720" y="4000504"/>
            <a:ext cx="8496300"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srcRect l="22917" t="19166" r="21875" b="15833"/>
          <a:stretch>
            <a:fillRect/>
          </a:stretch>
        </p:blipFill>
        <p:spPr bwMode="auto">
          <a:xfrm>
            <a:off x="1428728" y="1714488"/>
            <a:ext cx="6500858" cy="4783650"/>
          </a:xfrm>
          <a:prstGeom prst="rect">
            <a:avLst/>
          </a:prstGeom>
          <a:noFill/>
          <a:ln w="9525">
            <a:noFill/>
            <a:miter lim="800000"/>
            <a:headEnd/>
            <a:tailEnd/>
          </a:ln>
          <a:effectLst/>
        </p:spPr>
      </p:pic>
      <p:sp>
        <p:nvSpPr>
          <p:cNvPr id="17" name="Text Box 5"/>
          <p:cNvSpPr txBox="1">
            <a:spLocks noChangeArrowheads="1"/>
          </p:cNvSpPr>
          <p:nvPr/>
        </p:nvSpPr>
        <p:spPr bwMode="auto">
          <a:xfrm>
            <a:off x="714348" y="428604"/>
            <a:ext cx="8001024" cy="1077218"/>
          </a:xfrm>
          <a:prstGeom prst="rect">
            <a:avLst/>
          </a:prstGeom>
          <a:noFill/>
          <a:ln w="9525">
            <a:noFill/>
            <a:miter lim="800000"/>
            <a:headEnd/>
            <a:tailEnd/>
          </a:ln>
        </p:spPr>
        <p:txBody>
          <a:bodyPr wrap="square">
            <a:spAutoFit/>
          </a:bodyPr>
          <a:lstStyle/>
          <a:p>
            <a:pPr algn="ct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Modelling</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Deficit</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Irrigation</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impacts</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on</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yields</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applying</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Aquacrop</a:t>
            </a:r>
            <a:endParaRPr lang="es-ES" sz="3200" b="1" kern="0" dirty="0" smtClean="0">
              <a:solidFill>
                <a:srgbClr val="7030A0"/>
              </a:solidFill>
              <a:effectLst>
                <a:outerShdw blurRad="38100" dist="38100" dir="2700000" algn="tl">
                  <a:srgbClr val="C0C0C0"/>
                </a:outerShdw>
              </a:effectLst>
              <a:ea typeface="+mj-ea"/>
              <a:cs typeface="+mj-cs"/>
              <a:sym typeface="Gill Sans" pitchFamily="1" charset="0"/>
            </a:endParaRPr>
          </a:p>
        </p:txBody>
      </p:sp>
      <p:sp>
        <p:nvSpPr>
          <p:cNvPr id="5" name="4 Rectángulo"/>
          <p:cNvSpPr/>
          <p:nvPr/>
        </p:nvSpPr>
        <p:spPr>
          <a:xfrm>
            <a:off x="2000232" y="5143512"/>
            <a:ext cx="4455130" cy="369332"/>
          </a:xfrm>
          <a:prstGeom prst="rect">
            <a:avLst/>
          </a:prstGeom>
        </p:spPr>
        <p:txBody>
          <a:bodyPr wrap="none">
            <a:spAutoFit/>
          </a:bodyPr>
          <a:lstStyle/>
          <a:p>
            <a:r>
              <a:rPr lang="es-BO" dirty="0" smtClean="0"/>
              <a:t>http://www.fao.org/nr/water/aquacrop.html</a:t>
            </a:r>
            <a:endParaRPr lang="es-B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714348" y="428604"/>
            <a:ext cx="8001024" cy="1077218"/>
          </a:xfrm>
          <a:prstGeom prst="rect">
            <a:avLst/>
          </a:prstGeom>
          <a:noFill/>
          <a:ln w="9525">
            <a:noFill/>
            <a:miter lim="800000"/>
            <a:headEnd/>
            <a:tailEnd/>
          </a:ln>
        </p:spPr>
        <p:txBody>
          <a:bodyPr wrap="square">
            <a:spAutoFit/>
          </a:bodyPr>
          <a:lstStyle/>
          <a:p>
            <a:pPr algn="ct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Modelling</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the</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adjustment</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in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biomass</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and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yields</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due</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to</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water</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stresss</a:t>
            </a:r>
            <a:endParaRPr lang="es-ES" sz="3200" b="1" kern="0" dirty="0" smtClean="0">
              <a:solidFill>
                <a:srgbClr val="7030A0"/>
              </a:solidFill>
              <a:effectLst>
                <a:outerShdw blurRad="38100" dist="38100" dir="2700000" algn="tl">
                  <a:srgbClr val="C0C0C0"/>
                </a:outerShdw>
              </a:effectLst>
              <a:ea typeface="+mj-ea"/>
              <a:cs typeface="+mj-cs"/>
              <a:sym typeface="Gill Sans" pitchFamily="1" charset="0"/>
            </a:endParaRPr>
          </a:p>
        </p:txBody>
      </p:sp>
      <p:sp>
        <p:nvSpPr>
          <p:cNvPr id="6" name="5 Marcador de contenido"/>
          <p:cNvSpPr>
            <a:spLocks noGrp="1"/>
          </p:cNvSpPr>
          <p:nvPr>
            <p:ph idx="1"/>
          </p:nvPr>
        </p:nvSpPr>
        <p:spPr/>
        <p:txBody>
          <a:bodyPr/>
          <a:lstStyle/>
          <a:p>
            <a:endParaRPr lang="es-BO" dirty="0"/>
          </a:p>
        </p:txBody>
      </p:sp>
      <p:pic>
        <p:nvPicPr>
          <p:cNvPr id="70658" name="Picture 2"/>
          <p:cNvPicPr>
            <a:picLocks noChangeAspect="1" noChangeArrowheads="1"/>
          </p:cNvPicPr>
          <p:nvPr/>
        </p:nvPicPr>
        <p:blipFill>
          <a:blip r:embed="rId2"/>
          <a:srcRect/>
          <a:stretch>
            <a:fillRect/>
          </a:stretch>
        </p:blipFill>
        <p:spPr bwMode="auto">
          <a:xfrm>
            <a:off x="714348" y="1643050"/>
            <a:ext cx="8001024" cy="3952506"/>
          </a:xfrm>
          <a:prstGeom prst="rect">
            <a:avLst/>
          </a:prstGeom>
          <a:noFill/>
          <a:ln w="9525">
            <a:noFill/>
            <a:miter lim="800000"/>
            <a:headEnd/>
            <a:tailEnd/>
          </a:ln>
          <a:effectLst/>
        </p:spPr>
      </p:pic>
    </p:spTree>
    <p:extLst>
      <p:ext uri="{BB962C8B-B14F-4D97-AF65-F5344CB8AC3E}">
        <p14:creationId xmlns:p14="http://schemas.microsoft.com/office/powerpoint/2010/main" xmlns="" val="2602281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642910" y="0"/>
            <a:ext cx="8001024" cy="646331"/>
          </a:xfrm>
          <a:prstGeom prst="rect">
            <a:avLst/>
          </a:prstGeom>
          <a:noFill/>
          <a:ln w="9525">
            <a:noFill/>
            <a:miter lim="800000"/>
            <a:headEnd/>
            <a:tailEnd/>
          </a:ln>
        </p:spPr>
        <p:txBody>
          <a:bodyPr wrap="square">
            <a:spAutoFit/>
          </a:bodyPr>
          <a:lstStyle/>
          <a:p>
            <a:pPr algn="ctr"/>
            <a:r>
              <a:rPr lang="es-ES" b="1" kern="0" dirty="0" smtClean="0">
                <a:effectLst>
                  <a:outerShdw blurRad="38100" dist="38100" dir="2700000" algn="tl">
                    <a:srgbClr val="C0C0C0"/>
                  </a:outerShdw>
                </a:effectLst>
                <a:ea typeface="+mj-ea"/>
                <a:cs typeface="+mj-cs"/>
                <a:sym typeface="Gill Sans" pitchFamily="1" charset="0"/>
              </a:rPr>
              <a:t>THE MODEL COULD ALSO BE USEFUL FOR ECONOMIC ANALYSIS OF</a:t>
            </a:r>
          </a:p>
          <a:p>
            <a:pPr algn="ctr"/>
            <a:r>
              <a:rPr lang="es-ES" b="1" kern="0" dirty="0" smtClean="0">
                <a:effectLst>
                  <a:outerShdw blurRad="38100" dist="38100" dir="2700000" algn="tl">
                    <a:srgbClr val="C0C0C0"/>
                  </a:outerShdw>
                </a:effectLst>
                <a:ea typeface="+mj-ea"/>
                <a:cs typeface="+mj-cs"/>
                <a:sym typeface="Gill Sans" pitchFamily="1" charset="0"/>
              </a:rPr>
              <a:t>YIELDS AND BEST WATER USE EFFICIENCY RATES</a:t>
            </a:r>
          </a:p>
        </p:txBody>
      </p:sp>
      <p:pic>
        <p:nvPicPr>
          <p:cNvPr id="91138" name="Picture 2"/>
          <p:cNvPicPr>
            <a:picLocks noChangeAspect="1" noChangeArrowheads="1"/>
          </p:cNvPicPr>
          <p:nvPr/>
        </p:nvPicPr>
        <p:blipFill>
          <a:blip r:embed="rId3"/>
          <a:srcRect/>
          <a:stretch>
            <a:fillRect/>
          </a:stretch>
        </p:blipFill>
        <p:spPr bwMode="auto">
          <a:xfrm>
            <a:off x="1857356" y="785794"/>
            <a:ext cx="4643470"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2912" t="34609" r="37060" b="20393"/>
          <a:stretch/>
        </p:blipFill>
        <p:spPr bwMode="auto">
          <a:xfrm>
            <a:off x="2285984" y="4071942"/>
            <a:ext cx="4929222" cy="2531979"/>
          </a:xfrm>
          <a:prstGeom prst="rect">
            <a:avLst/>
          </a:prstGeom>
          <a:ln>
            <a:noFill/>
          </a:ln>
          <a:extLst>
            <a:ext uri="{53640926-AAD7-44D8-BBD7-CCE9431645EC}">
              <a14:shadowObscured xmlns:a14="http://schemas.microsoft.com/office/drawing/2010/main" xmlns=""/>
            </a:ext>
          </a:extLst>
        </p:spPr>
      </p:pic>
      <p:pic>
        <p:nvPicPr>
          <p:cNvPr id="8" name="Imagen 7"/>
          <p:cNvPicPr/>
          <p:nvPr/>
        </p:nvPicPr>
        <p:blipFill rotWithShape="1">
          <a:blip r:embed="rId3"/>
          <a:srcRect l="36317" t="38469" r="32884" b="33129"/>
          <a:stretch/>
        </p:blipFill>
        <p:spPr bwMode="auto">
          <a:xfrm>
            <a:off x="2357422" y="1214422"/>
            <a:ext cx="4500594" cy="2643206"/>
          </a:xfrm>
          <a:prstGeom prst="rect">
            <a:avLst/>
          </a:prstGeom>
          <a:ln>
            <a:noFill/>
          </a:ln>
          <a:extLst>
            <a:ext uri="{53640926-AAD7-44D8-BBD7-CCE9431645EC}">
              <a14:shadowObscured xmlns:a14="http://schemas.microsoft.com/office/drawing/2010/main" xmlns=""/>
            </a:ext>
          </a:extLst>
        </p:spPr>
      </p:pic>
      <p:sp>
        <p:nvSpPr>
          <p:cNvPr id="7" name="Text Box 5"/>
          <p:cNvSpPr txBox="1">
            <a:spLocks noChangeArrowheads="1"/>
          </p:cNvSpPr>
          <p:nvPr/>
        </p:nvSpPr>
        <p:spPr bwMode="auto">
          <a:xfrm>
            <a:off x="642910" y="214290"/>
            <a:ext cx="8001024" cy="830997"/>
          </a:xfrm>
          <a:prstGeom prst="rect">
            <a:avLst/>
          </a:prstGeom>
          <a:noFill/>
          <a:ln w="9525">
            <a:noFill/>
            <a:miter lim="800000"/>
            <a:headEnd/>
            <a:tailEnd/>
          </a:ln>
        </p:spPr>
        <p:txBody>
          <a:bodyPr wrap="square">
            <a:spAutoFit/>
          </a:bodyPr>
          <a:lstStyle/>
          <a:p>
            <a:pPr algn="ct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The</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model</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also</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reflects</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the</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adjustment</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in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yields</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due</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to</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water</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stresss</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integrated</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to</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fertility</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stress</a:t>
            </a:r>
          </a:p>
        </p:txBody>
      </p:sp>
    </p:spTree>
    <p:extLst>
      <p:ext uri="{BB962C8B-B14F-4D97-AF65-F5344CB8AC3E}">
        <p14:creationId xmlns:p14="http://schemas.microsoft.com/office/powerpoint/2010/main" xmlns="" val="2602281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285720" y="0"/>
            <a:ext cx="8572528" cy="830997"/>
          </a:xfrm>
          <a:prstGeom prst="rect">
            <a:avLst/>
          </a:prstGeom>
          <a:noFill/>
          <a:ln w="9525">
            <a:noFill/>
            <a:miter lim="800000"/>
            <a:headEnd/>
            <a:tailEnd/>
          </a:ln>
        </p:spPr>
        <p:txBody>
          <a:bodyPr wrap="square">
            <a:spAutoFit/>
          </a:bodyPr>
          <a:lstStyle/>
          <a:p>
            <a:pPr algn="ct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Relationship</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between</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soil</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fertility</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and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soil</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water</a:t>
            </a:r>
            <a:r>
              <a:rPr lang="es-ES" sz="24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400" b="1" kern="0" dirty="0" err="1" smtClean="0">
                <a:solidFill>
                  <a:srgbClr val="7030A0"/>
                </a:solidFill>
                <a:effectLst>
                  <a:outerShdw blurRad="38100" dist="38100" dir="2700000" algn="tl">
                    <a:srgbClr val="C0C0C0"/>
                  </a:outerShdw>
                </a:effectLst>
                <a:ea typeface="+mj-ea"/>
                <a:cs typeface="+mj-cs"/>
                <a:sym typeface="Gill Sans" pitchFamily="1" charset="0"/>
              </a:rPr>
              <a:t>availability</a:t>
            </a:r>
            <a:endParaRPr lang="es-ES" sz="2400" b="1" kern="0" dirty="0" smtClean="0">
              <a:solidFill>
                <a:srgbClr val="7030A0"/>
              </a:solidFill>
              <a:effectLst>
                <a:outerShdw blurRad="38100" dist="38100" dir="2700000" algn="tl">
                  <a:srgbClr val="C0C0C0"/>
                </a:outerShdw>
              </a:effectLst>
              <a:ea typeface="+mj-ea"/>
              <a:cs typeface="+mj-cs"/>
              <a:sym typeface="Gill Sans" pitchFamily="1" charset="0"/>
            </a:endParaRPr>
          </a:p>
        </p:txBody>
      </p:sp>
      <p:pic>
        <p:nvPicPr>
          <p:cNvPr id="71683" name="Picture 3"/>
          <p:cNvPicPr>
            <a:picLocks noChangeAspect="1" noChangeArrowheads="1"/>
          </p:cNvPicPr>
          <p:nvPr/>
        </p:nvPicPr>
        <p:blipFill>
          <a:blip r:embed="rId3"/>
          <a:srcRect l="20716" t="23128" r="3633" b="13567"/>
          <a:stretch>
            <a:fillRect/>
          </a:stretch>
        </p:blipFill>
        <p:spPr bwMode="auto">
          <a:xfrm>
            <a:off x="0" y="785794"/>
            <a:ext cx="6643734" cy="4214842"/>
          </a:xfrm>
          <a:prstGeom prst="rect">
            <a:avLst/>
          </a:prstGeom>
          <a:noFill/>
          <a:ln w="9525">
            <a:noFill/>
            <a:miter lim="800000"/>
            <a:headEnd/>
            <a:tailEnd/>
          </a:ln>
          <a:effectLst/>
        </p:spPr>
      </p:pic>
      <p:pic>
        <p:nvPicPr>
          <p:cNvPr id="71682" name="Picture 2"/>
          <p:cNvPicPr>
            <a:picLocks noChangeAspect="1" noChangeArrowheads="1"/>
          </p:cNvPicPr>
          <p:nvPr/>
        </p:nvPicPr>
        <p:blipFill>
          <a:blip r:embed="rId4"/>
          <a:srcRect l="17845" t="16974" r="1768" b="14941"/>
          <a:stretch>
            <a:fillRect/>
          </a:stretch>
        </p:blipFill>
        <p:spPr bwMode="auto">
          <a:xfrm>
            <a:off x="3000364" y="2928934"/>
            <a:ext cx="5929354" cy="3794787"/>
          </a:xfrm>
          <a:prstGeom prst="rect">
            <a:avLst/>
          </a:prstGeom>
          <a:noFill/>
          <a:ln w="9525">
            <a:noFill/>
            <a:miter lim="800000"/>
            <a:headEnd/>
            <a:tailEnd/>
          </a:ln>
          <a:effectLst/>
        </p:spPr>
      </p:pic>
      <p:sp>
        <p:nvSpPr>
          <p:cNvPr id="5" name="Text Box 5"/>
          <p:cNvSpPr txBox="1">
            <a:spLocks noChangeArrowheads="1"/>
          </p:cNvSpPr>
          <p:nvPr/>
        </p:nvSpPr>
        <p:spPr bwMode="auto">
          <a:xfrm>
            <a:off x="0" y="4919008"/>
            <a:ext cx="3286148" cy="1323439"/>
          </a:xfrm>
          <a:prstGeom prst="rect">
            <a:avLst/>
          </a:prstGeom>
          <a:noFill/>
          <a:ln w="9525">
            <a:noFill/>
            <a:miter lim="800000"/>
            <a:headEnd/>
            <a:tailEnd/>
          </a:ln>
        </p:spPr>
        <p:txBody>
          <a:bodyPr wrap="square">
            <a:spAutoFit/>
          </a:bodyPr>
          <a:lstStyle/>
          <a:p>
            <a:pPr algn="just"/>
            <a:r>
              <a:rPr lang="es-ES" sz="2000" b="1" kern="0" dirty="0" err="1" smtClean="0">
                <a:solidFill>
                  <a:srgbClr val="7030A0"/>
                </a:solidFill>
                <a:effectLst>
                  <a:outerShdw blurRad="38100" dist="38100" dir="2700000" algn="tl">
                    <a:srgbClr val="C0C0C0"/>
                  </a:outerShdw>
                </a:effectLst>
                <a:ea typeface="+mj-ea"/>
                <a:cs typeface="+mj-cs"/>
                <a:sym typeface="Gill Sans" pitchFamily="1" charset="0"/>
              </a:rPr>
              <a:t>Reduced</a:t>
            </a:r>
            <a:r>
              <a:rPr lang="es-ES" sz="20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000" b="1" kern="0" dirty="0" err="1" smtClean="0">
                <a:solidFill>
                  <a:srgbClr val="7030A0"/>
                </a:solidFill>
                <a:effectLst>
                  <a:outerShdw blurRad="38100" dist="38100" dir="2700000" algn="tl">
                    <a:srgbClr val="C0C0C0"/>
                  </a:outerShdw>
                </a:effectLst>
                <a:ea typeface="+mj-ea"/>
                <a:cs typeface="+mj-cs"/>
                <a:sym typeface="Gill Sans" pitchFamily="1" charset="0"/>
              </a:rPr>
              <a:t>soil</a:t>
            </a:r>
            <a:r>
              <a:rPr lang="es-ES" sz="20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000" b="1" kern="0" dirty="0" err="1" smtClean="0">
                <a:solidFill>
                  <a:srgbClr val="7030A0"/>
                </a:solidFill>
                <a:effectLst>
                  <a:outerShdw blurRad="38100" dist="38100" dir="2700000" algn="tl">
                    <a:srgbClr val="C0C0C0"/>
                  </a:outerShdw>
                </a:effectLst>
                <a:ea typeface="+mj-ea"/>
                <a:cs typeface="+mj-cs"/>
                <a:sym typeface="Gill Sans" pitchFamily="1" charset="0"/>
              </a:rPr>
              <a:t>nitrogen</a:t>
            </a:r>
            <a:r>
              <a:rPr lang="es-ES" sz="2000" b="1" kern="0" dirty="0" smtClean="0">
                <a:solidFill>
                  <a:srgbClr val="7030A0"/>
                </a:solidFill>
                <a:effectLst>
                  <a:outerShdw blurRad="38100" dist="38100" dir="2700000" algn="tl">
                    <a:srgbClr val="C0C0C0"/>
                  </a:outerShdw>
                </a:effectLst>
                <a:ea typeface="+mj-ea"/>
                <a:cs typeface="+mj-cs"/>
                <a:sym typeface="Gill Sans" pitchFamily="1" charset="0"/>
              </a:rPr>
              <a:t> use </a:t>
            </a:r>
            <a:r>
              <a:rPr lang="es-ES" sz="2000" b="1" kern="0" dirty="0" err="1" smtClean="0">
                <a:solidFill>
                  <a:srgbClr val="7030A0"/>
                </a:solidFill>
                <a:effectLst>
                  <a:outerShdw blurRad="38100" dist="38100" dir="2700000" algn="tl">
                    <a:srgbClr val="C0C0C0"/>
                  </a:outerShdw>
                </a:effectLst>
                <a:ea typeface="+mj-ea"/>
                <a:cs typeface="+mj-cs"/>
                <a:sym typeface="Gill Sans" pitchFamily="1" charset="0"/>
              </a:rPr>
              <a:t>efficiency</a:t>
            </a:r>
            <a:r>
              <a:rPr lang="es-ES" sz="20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000" b="1" kern="0" dirty="0" err="1" smtClean="0">
                <a:solidFill>
                  <a:srgbClr val="7030A0"/>
                </a:solidFill>
                <a:effectLst>
                  <a:outerShdw blurRad="38100" dist="38100" dir="2700000" algn="tl">
                    <a:srgbClr val="C0C0C0"/>
                  </a:outerShdw>
                </a:effectLst>
                <a:ea typeface="+mj-ea"/>
                <a:cs typeface="+mj-cs"/>
                <a:sym typeface="Gill Sans" pitchFamily="1" charset="0"/>
              </a:rPr>
              <a:t>under</a:t>
            </a:r>
            <a:r>
              <a:rPr lang="es-ES" sz="20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000" b="1" kern="0" dirty="0" err="1" smtClean="0">
                <a:solidFill>
                  <a:srgbClr val="7030A0"/>
                </a:solidFill>
                <a:effectLst>
                  <a:outerShdw blurRad="38100" dist="38100" dir="2700000" algn="tl">
                    <a:srgbClr val="C0C0C0"/>
                  </a:outerShdw>
                </a:effectLst>
                <a:ea typeface="+mj-ea"/>
                <a:cs typeface="+mj-cs"/>
                <a:sym typeface="Gill Sans" pitchFamily="1" charset="0"/>
              </a:rPr>
              <a:t>water</a:t>
            </a:r>
            <a:r>
              <a:rPr lang="es-ES" sz="2000" b="1" kern="0" dirty="0" smtClean="0">
                <a:solidFill>
                  <a:srgbClr val="7030A0"/>
                </a:solidFill>
                <a:effectLst>
                  <a:outerShdw blurRad="38100" dist="38100" dir="2700000" algn="tl">
                    <a:srgbClr val="C0C0C0"/>
                  </a:outerShdw>
                </a:effectLst>
                <a:ea typeface="+mj-ea"/>
                <a:cs typeface="+mj-cs"/>
                <a:sym typeface="Gill Sans" pitchFamily="1" charset="0"/>
              </a:rPr>
              <a:t> stress (</a:t>
            </a:r>
            <a:r>
              <a:rPr lang="es-ES" sz="2000" b="1" kern="0" dirty="0" err="1" smtClean="0">
                <a:solidFill>
                  <a:srgbClr val="7030A0"/>
                </a:solidFill>
                <a:effectLst>
                  <a:outerShdw blurRad="38100" dist="38100" dir="2700000" algn="tl">
                    <a:srgbClr val="C0C0C0"/>
                  </a:outerShdw>
                </a:effectLst>
                <a:ea typeface="+mj-ea"/>
                <a:cs typeface="+mj-cs"/>
                <a:sym typeface="Gill Sans" pitchFamily="1" charset="0"/>
              </a:rPr>
              <a:t>to</a:t>
            </a:r>
            <a:r>
              <a:rPr lang="es-ES" sz="20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000" b="1" kern="0" dirty="0" err="1" smtClean="0">
                <a:solidFill>
                  <a:srgbClr val="7030A0"/>
                </a:solidFill>
                <a:effectLst>
                  <a:outerShdw blurRad="38100" dist="38100" dir="2700000" algn="tl">
                    <a:srgbClr val="C0C0C0"/>
                  </a:outerShdw>
                </a:effectLst>
                <a:ea typeface="+mj-ea"/>
                <a:cs typeface="+mj-cs"/>
                <a:sym typeface="Gill Sans" pitchFamily="1" charset="0"/>
              </a:rPr>
              <a:t>be</a:t>
            </a:r>
            <a:r>
              <a:rPr lang="es-ES" sz="20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2000" b="1" kern="0" dirty="0" err="1" smtClean="0">
                <a:solidFill>
                  <a:srgbClr val="7030A0"/>
                </a:solidFill>
                <a:effectLst>
                  <a:outerShdw blurRad="38100" dist="38100" dir="2700000" algn="tl">
                    <a:srgbClr val="C0C0C0"/>
                  </a:outerShdw>
                </a:effectLst>
                <a:ea typeface="+mj-ea"/>
                <a:cs typeface="+mj-cs"/>
                <a:sym typeface="Gill Sans" pitchFamily="1" charset="0"/>
              </a:rPr>
              <a:t>considered</a:t>
            </a:r>
            <a:r>
              <a:rPr lang="es-ES" sz="2000" b="1" kern="0" dirty="0" smtClean="0">
                <a:solidFill>
                  <a:srgbClr val="7030A0"/>
                </a:solidFill>
                <a:effectLst>
                  <a:outerShdw blurRad="38100" dist="38100" dir="2700000" algn="tl">
                    <a:srgbClr val="C0C0C0"/>
                  </a:outerShdw>
                </a:effectLst>
                <a:ea typeface="+mj-ea"/>
                <a:cs typeface="+mj-cs"/>
                <a:sym typeface="Gill Sans" pitchFamily="1"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285720" y="0"/>
            <a:ext cx="8572528" cy="584775"/>
          </a:xfrm>
          <a:prstGeom prst="rect">
            <a:avLst/>
          </a:prstGeom>
          <a:noFill/>
          <a:ln w="9525">
            <a:noFill/>
            <a:miter lim="800000"/>
            <a:headEnd/>
            <a:tailEnd/>
          </a:ln>
        </p:spPr>
        <p:txBody>
          <a:bodyPr wrap="square">
            <a:spAutoFit/>
          </a:bodyPr>
          <a:lstStyle/>
          <a:p>
            <a:pPr algn="ct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Water</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savings</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according</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to</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the</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locations</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p>
        </p:txBody>
      </p:sp>
      <p:pic>
        <p:nvPicPr>
          <p:cNvPr id="68611" name="Picture 3"/>
          <p:cNvPicPr>
            <a:picLocks noChangeAspect="1" noChangeArrowheads="1"/>
          </p:cNvPicPr>
          <p:nvPr/>
        </p:nvPicPr>
        <p:blipFill>
          <a:blip r:embed="rId3"/>
          <a:srcRect l="30208" t="7500" r="30208" b="10833"/>
          <a:stretch>
            <a:fillRect/>
          </a:stretch>
        </p:blipFill>
        <p:spPr bwMode="auto">
          <a:xfrm>
            <a:off x="2500298" y="775455"/>
            <a:ext cx="4286280" cy="52967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285720" y="142852"/>
            <a:ext cx="8572528" cy="1077218"/>
          </a:xfrm>
          <a:prstGeom prst="rect">
            <a:avLst/>
          </a:prstGeom>
          <a:noFill/>
          <a:ln w="9525">
            <a:noFill/>
            <a:miter lim="800000"/>
            <a:headEnd/>
            <a:tailEnd/>
          </a:ln>
        </p:spPr>
        <p:txBody>
          <a:bodyPr wrap="square">
            <a:spAutoFit/>
          </a:bodyPr>
          <a:lstStyle/>
          <a:p>
            <a:pPr algn="ct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Estimated</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yields</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under</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Climate</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change</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conditions</a:t>
            </a:r>
            <a:endParaRPr lang="es-ES" sz="3200" b="1" kern="0" dirty="0" smtClean="0">
              <a:solidFill>
                <a:srgbClr val="7030A0"/>
              </a:solidFill>
              <a:effectLst>
                <a:outerShdw blurRad="38100" dist="38100" dir="2700000" algn="tl">
                  <a:srgbClr val="C0C0C0"/>
                </a:outerShdw>
              </a:effectLst>
              <a:ea typeface="+mj-ea"/>
              <a:cs typeface="+mj-cs"/>
              <a:sym typeface="Gill Sans" pitchFamily="1" charset="0"/>
            </a:endParaRPr>
          </a:p>
        </p:txBody>
      </p:sp>
      <p:pic>
        <p:nvPicPr>
          <p:cNvPr id="7" name="Gráfico 19"/>
          <p:cNvPicPr>
            <a:picLocks noChangeArrowheads="1"/>
          </p:cNvPicPr>
          <p:nvPr/>
        </p:nvPicPr>
        <p:blipFill>
          <a:blip r:embed="rId3"/>
          <a:srcRect/>
          <a:stretch>
            <a:fillRect/>
          </a:stretch>
        </p:blipFill>
        <p:spPr bwMode="auto">
          <a:xfrm>
            <a:off x="2143108" y="1428736"/>
            <a:ext cx="4949825" cy="2160588"/>
          </a:xfrm>
          <a:prstGeom prst="rect">
            <a:avLst/>
          </a:prstGeom>
          <a:noFill/>
          <a:ln w="9525">
            <a:noFill/>
            <a:miter lim="800000"/>
            <a:headEnd/>
            <a:tailEnd/>
          </a:ln>
        </p:spPr>
      </p:pic>
      <p:pic>
        <p:nvPicPr>
          <p:cNvPr id="10" name="Gráfico 5"/>
          <p:cNvPicPr>
            <a:picLocks noChangeArrowheads="1"/>
          </p:cNvPicPr>
          <p:nvPr/>
        </p:nvPicPr>
        <p:blipFill>
          <a:blip r:embed="rId4"/>
          <a:srcRect/>
          <a:stretch>
            <a:fillRect/>
          </a:stretch>
        </p:blipFill>
        <p:spPr bwMode="auto">
          <a:xfrm>
            <a:off x="2071670" y="4143380"/>
            <a:ext cx="5632450" cy="2303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3" name="Picture 21" descr="atmosfera"/>
          <p:cNvPicPr>
            <a:picLocks noChangeAspect="1" noChangeArrowheads="1"/>
          </p:cNvPicPr>
          <p:nvPr/>
        </p:nvPicPr>
        <p:blipFill>
          <a:blip r:embed="rId3">
            <a:lum bright="48000" contrast="-48000"/>
          </a:blip>
          <a:srcRect/>
          <a:stretch>
            <a:fillRect/>
          </a:stretch>
        </p:blipFill>
        <p:spPr bwMode="auto">
          <a:xfrm>
            <a:off x="6350" y="-24"/>
            <a:ext cx="9144000" cy="6858000"/>
          </a:xfrm>
          <a:prstGeom prst="rect">
            <a:avLst/>
          </a:prstGeom>
          <a:noFill/>
        </p:spPr>
      </p:pic>
      <p:sp>
        <p:nvSpPr>
          <p:cNvPr id="3074" name="Rectangle 2"/>
          <p:cNvSpPr>
            <a:spLocks noGrp="1" noChangeArrowheads="1"/>
          </p:cNvSpPr>
          <p:nvPr>
            <p:ph type="title"/>
          </p:nvPr>
        </p:nvSpPr>
        <p:spPr>
          <a:xfrm>
            <a:off x="457200" y="274638"/>
            <a:ext cx="8229600" cy="706437"/>
          </a:xfrm>
        </p:spPr>
        <p:txBody>
          <a:bodyPr/>
          <a:lstStyle/>
          <a:p>
            <a:r>
              <a:rPr lang="es-ES" dirty="0" err="1" smtClean="0"/>
              <a:t>The</a:t>
            </a:r>
            <a:r>
              <a:rPr lang="es-ES" dirty="0" smtClean="0"/>
              <a:t> </a:t>
            </a:r>
            <a:r>
              <a:rPr lang="es-ES" dirty="0" err="1" smtClean="0"/>
              <a:t>project</a:t>
            </a:r>
            <a:r>
              <a:rPr lang="es-ES" dirty="0" smtClean="0"/>
              <a:t>…..</a:t>
            </a:r>
            <a:endParaRPr lang="es-ES" dirty="0"/>
          </a:p>
        </p:txBody>
      </p:sp>
      <p:sp>
        <p:nvSpPr>
          <p:cNvPr id="8" name="Rectangle 2"/>
          <p:cNvSpPr txBox="1">
            <a:spLocks noChangeArrowheads="1"/>
          </p:cNvSpPr>
          <p:nvPr/>
        </p:nvSpPr>
        <p:spPr bwMode="auto">
          <a:xfrm>
            <a:off x="428596" y="2357430"/>
            <a:ext cx="8229600" cy="706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0" cap="none" spc="0" normalizeH="0" baseline="0" noProof="0" dirty="0" smtClean="0">
                <a:ln>
                  <a:noFill/>
                </a:ln>
                <a:solidFill>
                  <a:schemeClr val="accent1">
                    <a:lumMod val="25000"/>
                  </a:schemeClr>
                </a:solidFill>
                <a:effectLst/>
                <a:uLnTx/>
                <a:uFillTx/>
                <a:latin typeface="+mj-lt"/>
                <a:ea typeface="+mj-ea"/>
                <a:cs typeface="+mj-cs"/>
              </a:rPr>
              <a:t>Objetive: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ES" sz="3200" b="1" i="0" u="none" strike="noStrike" kern="0" cap="none" spc="0" normalizeH="0" baseline="0" noProof="0" dirty="0" smtClean="0">
              <a:ln>
                <a:noFill/>
              </a:ln>
              <a:solidFill>
                <a:schemeClr val="accent1">
                  <a:lumMod val="25000"/>
                </a:schemeClr>
              </a:solidFill>
              <a:effectLst/>
              <a:uLnTx/>
              <a:uFillTx/>
              <a:latin typeface="+mj-lt"/>
              <a:ea typeface="+mj-ea"/>
              <a:cs typeface="+mj-cs"/>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defRPr/>
            </a:pPr>
            <a:r>
              <a:rPr lang="es-ES" sz="3200" b="1" kern="0" dirty="0" err="1" smtClean="0">
                <a:solidFill>
                  <a:schemeClr val="accent1">
                    <a:lumMod val="25000"/>
                  </a:schemeClr>
                </a:solidFill>
                <a:latin typeface="+mj-lt"/>
                <a:ea typeface="+mj-ea"/>
                <a:cs typeface="+mj-cs"/>
              </a:rPr>
              <a:t>To</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evaluate</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the</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feasibility</a:t>
            </a:r>
            <a:r>
              <a:rPr lang="es-ES" sz="3200" b="1" kern="0" dirty="0" smtClean="0">
                <a:solidFill>
                  <a:schemeClr val="accent1">
                    <a:lumMod val="25000"/>
                  </a:schemeClr>
                </a:solidFill>
                <a:latin typeface="+mj-lt"/>
                <a:ea typeface="+mj-ea"/>
                <a:cs typeface="+mj-cs"/>
              </a:rPr>
              <a:t> of </a:t>
            </a:r>
            <a:r>
              <a:rPr lang="es-ES" sz="3200" b="1" kern="0" dirty="0" err="1" smtClean="0">
                <a:solidFill>
                  <a:schemeClr val="accent1">
                    <a:lumMod val="25000"/>
                  </a:schemeClr>
                </a:solidFill>
                <a:latin typeface="+mj-lt"/>
                <a:ea typeface="+mj-ea"/>
                <a:cs typeface="+mj-cs"/>
              </a:rPr>
              <a:t>increasing</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marketable</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yield</a:t>
            </a:r>
            <a:r>
              <a:rPr lang="es-ES" sz="3200" b="1" kern="0" dirty="0" smtClean="0">
                <a:solidFill>
                  <a:schemeClr val="accent1">
                    <a:lumMod val="25000"/>
                  </a:schemeClr>
                </a:solidFill>
                <a:latin typeface="+mj-lt"/>
                <a:ea typeface="+mj-ea"/>
                <a:cs typeface="+mj-cs"/>
              </a:rPr>
              <a:t> of </a:t>
            </a:r>
            <a:r>
              <a:rPr lang="es-ES" sz="3200" b="1" kern="0" dirty="0" err="1" smtClean="0">
                <a:solidFill>
                  <a:schemeClr val="accent1">
                    <a:lumMod val="25000"/>
                  </a:schemeClr>
                </a:solidFill>
                <a:latin typeface="+mj-lt"/>
                <a:ea typeface="+mj-ea"/>
                <a:cs typeface="+mj-cs"/>
              </a:rPr>
              <a:t>quinoa</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production</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systems</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through</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the</a:t>
            </a:r>
            <a:r>
              <a:rPr lang="es-ES" sz="3200" b="1" kern="0" dirty="0" smtClean="0">
                <a:solidFill>
                  <a:schemeClr val="accent1">
                    <a:lumMod val="25000"/>
                  </a:schemeClr>
                </a:solidFill>
                <a:latin typeface="+mj-lt"/>
                <a:ea typeface="+mj-ea"/>
                <a:cs typeface="+mj-cs"/>
              </a:rPr>
              <a:t> use and </a:t>
            </a:r>
            <a:r>
              <a:rPr lang="es-ES" sz="3200" b="1" kern="0" dirty="0" err="1" smtClean="0">
                <a:solidFill>
                  <a:schemeClr val="accent1">
                    <a:lumMod val="25000"/>
                  </a:schemeClr>
                </a:solidFill>
                <a:latin typeface="+mj-lt"/>
                <a:ea typeface="+mj-ea"/>
                <a:cs typeface="+mj-cs"/>
              </a:rPr>
              <a:t>application</a:t>
            </a:r>
            <a:r>
              <a:rPr lang="es-ES" sz="3200" b="1" kern="0" dirty="0" smtClean="0">
                <a:solidFill>
                  <a:schemeClr val="accent1">
                    <a:lumMod val="25000"/>
                  </a:schemeClr>
                </a:solidFill>
                <a:latin typeface="+mj-lt"/>
                <a:ea typeface="+mj-ea"/>
                <a:cs typeface="+mj-cs"/>
              </a:rPr>
              <a:t> of </a:t>
            </a:r>
            <a:r>
              <a:rPr lang="es-ES" sz="3200" b="1" kern="0" dirty="0" err="1" smtClean="0">
                <a:solidFill>
                  <a:schemeClr val="accent1">
                    <a:lumMod val="25000"/>
                  </a:schemeClr>
                </a:solidFill>
                <a:latin typeface="+mj-lt"/>
                <a:ea typeface="+mj-ea"/>
                <a:cs typeface="+mj-cs"/>
              </a:rPr>
              <a:t>Deficit</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Irrigation</a:t>
            </a:r>
            <a:r>
              <a:rPr lang="es-ES" sz="3200" b="1" kern="0" dirty="0" smtClean="0">
                <a:solidFill>
                  <a:schemeClr val="accent1">
                    <a:lumMod val="25000"/>
                  </a:schemeClr>
                </a:solidFill>
                <a:latin typeface="+mj-lt"/>
                <a:ea typeface="+mj-ea"/>
                <a:cs typeface="+mj-cs"/>
              </a:rPr>
              <a:t> in </a:t>
            </a:r>
            <a:r>
              <a:rPr lang="es-ES" sz="3200" b="1" kern="0" dirty="0" err="1" smtClean="0">
                <a:solidFill>
                  <a:schemeClr val="accent1">
                    <a:lumMod val="25000"/>
                  </a:schemeClr>
                </a:solidFill>
                <a:latin typeface="+mj-lt"/>
                <a:ea typeface="+mj-ea"/>
                <a:cs typeface="+mj-cs"/>
              </a:rPr>
              <a:t>the</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Bolivian</a:t>
            </a:r>
            <a:r>
              <a:rPr lang="es-ES" sz="3200" b="1" kern="0" dirty="0" smtClean="0">
                <a:solidFill>
                  <a:schemeClr val="accent1">
                    <a:lumMod val="25000"/>
                  </a:schemeClr>
                </a:solidFill>
                <a:latin typeface="+mj-lt"/>
                <a:ea typeface="+mj-ea"/>
                <a:cs typeface="+mj-cs"/>
              </a:rPr>
              <a:t> </a:t>
            </a:r>
            <a:r>
              <a:rPr lang="es-ES" sz="3200" b="1" kern="0" dirty="0" err="1" smtClean="0">
                <a:solidFill>
                  <a:schemeClr val="accent1">
                    <a:lumMod val="25000"/>
                  </a:schemeClr>
                </a:solidFill>
                <a:latin typeface="+mj-lt"/>
                <a:ea typeface="+mj-ea"/>
                <a:cs typeface="+mj-cs"/>
              </a:rPr>
              <a:t>Highlands</a:t>
            </a:r>
            <a:r>
              <a:rPr lang="es-ES" sz="3200" b="1" kern="0" dirty="0" smtClean="0">
                <a:solidFill>
                  <a:schemeClr val="accent1">
                    <a:lumMod val="25000"/>
                  </a:schemeClr>
                </a:solidFill>
                <a:latin typeface="+mj-lt"/>
                <a:ea typeface="+mj-ea"/>
                <a:cs typeface="+mj-cs"/>
              </a:rPr>
              <a:t>.</a:t>
            </a:r>
            <a:endParaRPr kumimoji="0" lang="es-ES" sz="3200" b="1" i="0" u="none" strike="noStrike" kern="0" cap="none" spc="0" normalizeH="0" baseline="0" noProof="0" dirty="0">
              <a:ln>
                <a:noFill/>
              </a:ln>
              <a:solidFill>
                <a:schemeClr val="accent1">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285720" y="0"/>
            <a:ext cx="8572528" cy="1077218"/>
          </a:xfrm>
          <a:prstGeom prst="rect">
            <a:avLst/>
          </a:prstGeom>
          <a:noFill/>
          <a:ln w="9525">
            <a:noFill/>
            <a:miter lim="800000"/>
            <a:headEnd/>
            <a:tailEnd/>
          </a:ln>
        </p:spPr>
        <p:txBody>
          <a:bodyPr wrap="square">
            <a:spAutoFit/>
          </a:bodyPr>
          <a:lstStyle/>
          <a:p>
            <a:pPr algn="ct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Tools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for</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adequate</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cropping</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and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deficit</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irrigation</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management</a:t>
            </a:r>
            <a:endParaRPr lang="es-ES" sz="3200" b="1" kern="0" dirty="0" smtClean="0">
              <a:solidFill>
                <a:srgbClr val="7030A0"/>
              </a:solidFill>
              <a:effectLst>
                <a:outerShdw blurRad="38100" dist="38100" dir="2700000" algn="tl">
                  <a:srgbClr val="C0C0C0"/>
                </a:outerShdw>
              </a:effectLst>
              <a:ea typeface="+mj-ea"/>
              <a:cs typeface="+mj-cs"/>
              <a:sym typeface="Gill Sans" pitchFamily="1" charset="0"/>
            </a:endParaRPr>
          </a:p>
        </p:txBody>
      </p:sp>
      <p:pic>
        <p:nvPicPr>
          <p:cNvPr id="5" name="4 Imagen" descr="calendario"/>
          <p:cNvPicPr/>
          <p:nvPr/>
        </p:nvPicPr>
        <p:blipFill>
          <a:blip r:embed="rId3" cstate="print"/>
          <a:srcRect/>
          <a:stretch>
            <a:fillRect/>
          </a:stretch>
        </p:blipFill>
        <p:spPr bwMode="auto">
          <a:xfrm>
            <a:off x="2085975" y="1285859"/>
            <a:ext cx="4343413" cy="5572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214282" y="571480"/>
            <a:ext cx="8572528" cy="5632311"/>
          </a:xfrm>
          <a:prstGeom prst="rect">
            <a:avLst/>
          </a:prstGeom>
          <a:noFill/>
          <a:ln w="9525">
            <a:noFill/>
            <a:miter lim="800000"/>
            <a:headEnd/>
            <a:tailEnd/>
          </a:ln>
        </p:spPr>
        <p:txBody>
          <a:bodyPr wrap="square">
            <a:spAutoFit/>
          </a:bodyPr>
          <a:lstStyle/>
          <a:p>
            <a:pPr algn="just">
              <a:buFont typeface="Arial" pitchFamily="34" charset="0"/>
              <a:buChar char="•"/>
            </a:pPr>
            <a:r>
              <a:rPr lang="en-US" dirty="0" smtClean="0"/>
              <a:t>Technological innovations · deficit irrigation, </a:t>
            </a:r>
            <a:r>
              <a:rPr lang="en-US" dirty="0" err="1" smtClean="0"/>
              <a:t>mechanised</a:t>
            </a:r>
            <a:r>
              <a:rPr lang="en-US" dirty="0" smtClean="0"/>
              <a:t> raised bed farming and soil improvement techniques · increase production while using natural resources more efficiently in the Highlands, (as much as in other part of the world), but could enhance much more the locally positive impacts of climate change (reduced frost risk).</a:t>
            </a:r>
          </a:p>
          <a:p>
            <a:pPr algn="just">
              <a:buFont typeface="Arial" pitchFamily="34" charset="0"/>
              <a:buChar char="•"/>
            </a:pPr>
            <a:r>
              <a:rPr lang="en-US" dirty="0" smtClean="0"/>
              <a:t>There is a growing trend to model the likely impacts of climate change on crops with (also) modeled data  for the future. However, if the model is not properly calibrated, the results might lead to strong policy mistakes, especially for locally prevalent or endemic crops.</a:t>
            </a:r>
          </a:p>
          <a:p>
            <a:pPr algn="just">
              <a:buFont typeface="Arial" pitchFamily="34" charset="0"/>
              <a:buChar char="•"/>
            </a:pPr>
            <a:r>
              <a:rPr lang="en-US" dirty="0" smtClean="0"/>
              <a:t>It is extremely important to evaluate the combined impacts of fertility and water availability improvements, especially in poor fertility production areas, because water addition under poor soil fertility conditions could only discourage farmers to invest in (deficit) irrigation facilities, since the obtained yields are likely to be low.</a:t>
            </a:r>
          </a:p>
          <a:p>
            <a:pPr algn="just">
              <a:buFont typeface="Arial" pitchFamily="34" charset="0"/>
              <a:buChar char="•"/>
            </a:pPr>
            <a:r>
              <a:rPr lang="en-US" dirty="0" smtClean="0"/>
              <a:t>Governance, effective water users associations are needed to compensate for reduced state involvement in water management at local level; members of water users associations need to feel ownership of their associations for sustainability (several problems with temporal migration in the quinoa production area).</a:t>
            </a:r>
          </a:p>
          <a:p>
            <a:pPr algn="just">
              <a:buFont typeface="Arial" pitchFamily="34" charset="0"/>
              <a:buChar char="•"/>
            </a:pPr>
            <a:r>
              <a:rPr lang="en-US" dirty="0" smtClean="0"/>
              <a:t>It is extremely important to understand the need to </a:t>
            </a:r>
            <a:r>
              <a:rPr lang="en-US" dirty="0" err="1" smtClean="0"/>
              <a:t>organise</a:t>
            </a:r>
            <a:r>
              <a:rPr lang="en-US" dirty="0" smtClean="0"/>
              <a:t> and prepare farmers for market variations, because higher yields could lead to collapsing prices and all investments would be useless, discouraging farmers to invest in WUE facilities.</a:t>
            </a:r>
          </a:p>
        </p:txBody>
      </p:sp>
      <p:sp>
        <p:nvSpPr>
          <p:cNvPr id="3" name="Text Box 5"/>
          <p:cNvSpPr txBox="1">
            <a:spLocks noChangeArrowheads="1"/>
          </p:cNvSpPr>
          <p:nvPr/>
        </p:nvSpPr>
        <p:spPr bwMode="auto">
          <a:xfrm>
            <a:off x="285720" y="0"/>
            <a:ext cx="8572528" cy="584775"/>
          </a:xfrm>
          <a:prstGeom prst="rect">
            <a:avLst/>
          </a:prstGeom>
          <a:noFill/>
          <a:ln w="9525">
            <a:noFill/>
            <a:miter lim="800000"/>
            <a:headEnd/>
            <a:tailEnd/>
          </a:ln>
        </p:spPr>
        <p:txBody>
          <a:bodyPr wrap="square">
            <a:spAutoFit/>
          </a:bodyPr>
          <a:lstStyle/>
          <a:p>
            <a:pPr algn="ct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Lessons</a:t>
            </a: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 </a:t>
            </a:r>
            <a:r>
              <a:rPr lang="es-ES" sz="3200" b="1" kern="0" dirty="0" err="1" smtClean="0">
                <a:solidFill>
                  <a:srgbClr val="7030A0"/>
                </a:solidFill>
                <a:effectLst>
                  <a:outerShdw blurRad="38100" dist="38100" dir="2700000" algn="tl">
                    <a:srgbClr val="C0C0C0"/>
                  </a:outerShdw>
                </a:effectLst>
                <a:ea typeface="+mj-ea"/>
                <a:cs typeface="+mj-cs"/>
                <a:sym typeface="Gill Sans" pitchFamily="1" charset="0"/>
              </a:rPr>
              <a:t>learnt</a:t>
            </a:r>
            <a:endParaRPr lang="es-ES" sz="3200" b="1" kern="0" dirty="0" smtClean="0">
              <a:solidFill>
                <a:srgbClr val="7030A0"/>
              </a:solidFill>
              <a:effectLst>
                <a:outerShdw blurRad="38100" dist="38100" dir="2700000" algn="tl">
                  <a:srgbClr val="C0C0C0"/>
                </a:outerShdw>
              </a:effectLst>
              <a:ea typeface="+mj-ea"/>
              <a:cs typeface="+mj-cs"/>
              <a:sym typeface="Gill San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285720" y="2786058"/>
            <a:ext cx="8572528" cy="584775"/>
          </a:xfrm>
          <a:prstGeom prst="rect">
            <a:avLst/>
          </a:prstGeom>
          <a:noFill/>
          <a:ln w="9525">
            <a:noFill/>
            <a:miter lim="800000"/>
            <a:headEnd/>
            <a:tailEnd/>
          </a:ln>
        </p:spPr>
        <p:txBody>
          <a:bodyPr wrap="square">
            <a:spAutoFit/>
          </a:bodyPr>
          <a:lstStyle/>
          <a:p>
            <a:pPr algn="ctr"/>
            <a:r>
              <a:rPr lang="es-ES" sz="3200" b="1" kern="0" dirty="0" smtClean="0">
                <a:solidFill>
                  <a:srgbClr val="7030A0"/>
                </a:solidFill>
                <a:effectLst>
                  <a:outerShdw blurRad="38100" dist="38100" dir="2700000" algn="tl">
                    <a:srgbClr val="C0C0C0"/>
                  </a:outerShdw>
                </a:effectLst>
                <a:ea typeface="+mj-ea"/>
                <a:cs typeface="+mj-cs"/>
                <a:sym typeface="Gill Sans" pitchFamily="1"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a:blip r:embed="rId3">
            <a:lum bright="2000"/>
          </a:blip>
          <a:srcRect b="93"/>
          <a:stretch>
            <a:fillRect/>
          </a:stretch>
        </p:blipFill>
        <p:spPr bwMode="auto">
          <a:xfrm>
            <a:off x="0" y="0"/>
            <a:ext cx="1714500" cy="2928938"/>
          </a:xfrm>
          <a:prstGeom prst="rect">
            <a:avLst/>
          </a:prstGeom>
          <a:noFill/>
          <a:ln w="9525" algn="in">
            <a:noFill/>
            <a:miter lim="800000"/>
            <a:headEnd/>
            <a:tailEnd/>
          </a:ln>
        </p:spPr>
      </p:pic>
      <p:sp>
        <p:nvSpPr>
          <p:cNvPr id="7171" name="Text Box 5"/>
          <p:cNvSpPr txBox="1">
            <a:spLocks noChangeArrowheads="1"/>
          </p:cNvSpPr>
          <p:nvPr/>
        </p:nvSpPr>
        <p:spPr bwMode="auto">
          <a:xfrm>
            <a:off x="1928813" y="0"/>
            <a:ext cx="6929437" cy="830997"/>
          </a:xfrm>
          <a:prstGeom prst="rect">
            <a:avLst/>
          </a:prstGeom>
          <a:noFill/>
          <a:ln w="9525">
            <a:noFill/>
            <a:miter lim="800000"/>
            <a:headEnd/>
            <a:tailEnd/>
          </a:ln>
        </p:spPr>
        <p:txBody>
          <a:bodyPr>
            <a:spAutoFit/>
          </a:bodyPr>
          <a:lstStyle/>
          <a:p>
            <a:pPr algn="ctr"/>
            <a:r>
              <a:rPr lang="es-ES" sz="2400" dirty="0" err="1" smtClean="0"/>
              <a:t>Environmental</a:t>
            </a:r>
            <a:r>
              <a:rPr lang="es-ES" sz="2400" dirty="0" smtClean="0"/>
              <a:t> </a:t>
            </a:r>
            <a:r>
              <a:rPr lang="es-ES" sz="2400" dirty="0" err="1" smtClean="0"/>
              <a:t>conditions</a:t>
            </a:r>
            <a:r>
              <a:rPr lang="es-ES" sz="2400" dirty="0" smtClean="0"/>
              <a:t> in </a:t>
            </a:r>
            <a:r>
              <a:rPr lang="es-ES" sz="2400" dirty="0" err="1" smtClean="0"/>
              <a:t>the</a:t>
            </a:r>
            <a:r>
              <a:rPr lang="es-ES" sz="2400" dirty="0" smtClean="0"/>
              <a:t> </a:t>
            </a:r>
            <a:r>
              <a:rPr lang="es-ES" sz="2400" dirty="0" err="1" smtClean="0"/>
              <a:t>Highlands</a:t>
            </a:r>
            <a:r>
              <a:rPr lang="es-ES" sz="2400" dirty="0" smtClean="0"/>
              <a:t> </a:t>
            </a:r>
            <a:r>
              <a:rPr lang="es-ES" sz="2400" dirty="0" err="1" smtClean="0"/>
              <a:t>during</a:t>
            </a:r>
            <a:r>
              <a:rPr lang="es-ES" sz="2400" dirty="0" smtClean="0"/>
              <a:t> </a:t>
            </a:r>
            <a:r>
              <a:rPr lang="es-ES" sz="2400" dirty="0" err="1" smtClean="0"/>
              <a:t>the</a:t>
            </a:r>
            <a:r>
              <a:rPr lang="es-ES" sz="2400" dirty="0" smtClean="0"/>
              <a:t> </a:t>
            </a:r>
            <a:r>
              <a:rPr lang="es-ES" sz="2400" dirty="0" err="1" smtClean="0"/>
              <a:t>recent</a:t>
            </a:r>
            <a:r>
              <a:rPr lang="es-ES" sz="2400" dirty="0" smtClean="0"/>
              <a:t> </a:t>
            </a:r>
            <a:r>
              <a:rPr lang="es-ES" sz="2400" dirty="0" err="1" smtClean="0"/>
              <a:t>past</a:t>
            </a:r>
            <a:endParaRPr lang="es-ES" sz="2400" b="1" dirty="0">
              <a:solidFill>
                <a:srgbClr val="000036"/>
              </a:solidFill>
            </a:endParaRPr>
          </a:p>
        </p:txBody>
      </p:sp>
      <p:sp>
        <p:nvSpPr>
          <p:cNvPr id="7172" name="AutoShape 2" descr="Ver imagen en tamaño completo">
            <a:hlinkClick r:id="rId4"/>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7" name="Text Box 5"/>
          <p:cNvSpPr txBox="1">
            <a:spLocks noChangeArrowheads="1"/>
          </p:cNvSpPr>
          <p:nvPr/>
        </p:nvSpPr>
        <p:spPr bwMode="auto">
          <a:xfrm>
            <a:off x="4357686" y="4143380"/>
            <a:ext cx="4500562" cy="1569660"/>
          </a:xfrm>
          <a:prstGeom prst="rect">
            <a:avLst/>
          </a:prstGeom>
          <a:noFill/>
          <a:ln w="9525">
            <a:noFill/>
            <a:miter lim="800000"/>
            <a:headEnd/>
            <a:tailEnd/>
          </a:ln>
        </p:spPr>
        <p:txBody>
          <a:bodyPr>
            <a:spAutoFit/>
          </a:bodyPr>
          <a:lstStyle/>
          <a:p>
            <a:pPr algn="ctr"/>
            <a:r>
              <a:rPr lang="es-ES" sz="2400" b="1" dirty="0" err="1" smtClean="0">
                <a:solidFill>
                  <a:srgbClr val="000036"/>
                </a:solidFill>
              </a:rPr>
              <a:t>High</a:t>
            </a:r>
            <a:r>
              <a:rPr lang="es-ES" sz="2400" b="1" dirty="0" smtClean="0">
                <a:solidFill>
                  <a:srgbClr val="000036"/>
                </a:solidFill>
              </a:rPr>
              <a:t> </a:t>
            </a:r>
            <a:r>
              <a:rPr lang="es-ES" sz="2400" b="1" dirty="0" err="1" smtClean="0">
                <a:solidFill>
                  <a:srgbClr val="000036"/>
                </a:solidFill>
              </a:rPr>
              <a:t>altitude</a:t>
            </a:r>
            <a:r>
              <a:rPr lang="es-ES" sz="2400" b="1" dirty="0" smtClean="0">
                <a:solidFill>
                  <a:srgbClr val="000036"/>
                </a:solidFill>
              </a:rPr>
              <a:t> (3850 </a:t>
            </a:r>
            <a:r>
              <a:rPr lang="es-ES" sz="2400" b="1" dirty="0" err="1" smtClean="0">
                <a:solidFill>
                  <a:srgbClr val="000036"/>
                </a:solidFill>
              </a:rPr>
              <a:t>m.a.s.l.</a:t>
            </a:r>
            <a:r>
              <a:rPr lang="es-ES" sz="2400" b="1" dirty="0" smtClean="0">
                <a:solidFill>
                  <a:srgbClr val="000036"/>
                </a:solidFill>
              </a:rPr>
              <a:t>),</a:t>
            </a:r>
          </a:p>
          <a:p>
            <a:pPr algn="ctr"/>
            <a:r>
              <a:rPr lang="es-ES" sz="2400" b="1" dirty="0" err="1" smtClean="0">
                <a:solidFill>
                  <a:srgbClr val="000036"/>
                </a:solidFill>
              </a:rPr>
              <a:t>Highest</a:t>
            </a:r>
            <a:r>
              <a:rPr lang="es-ES" sz="2400" b="1" dirty="0" smtClean="0">
                <a:solidFill>
                  <a:srgbClr val="000036"/>
                </a:solidFill>
              </a:rPr>
              <a:t> </a:t>
            </a:r>
            <a:r>
              <a:rPr lang="es-ES" sz="2400" b="1" dirty="0" err="1" smtClean="0">
                <a:solidFill>
                  <a:srgbClr val="000036"/>
                </a:solidFill>
              </a:rPr>
              <a:t>rate</a:t>
            </a:r>
            <a:r>
              <a:rPr lang="es-ES" sz="2400" b="1" dirty="0" smtClean="0">
                <a:solidFill>
                  <a:srgbClr val="000036"/>
                </a:solidFill>
              </a:rPr>
              <a:t> of UV </a:t>
            </a:r>
            <a:r>
              <a:rPr lang="es-ES" sz="2400" b="1" dirty="0" err="1" smtClean="0">
                <a:solidFill>
                  <a:srgbClr val="000036"/>
                </a:solidFill>
              </a:rPr>
              <a:t>radiation</a:t>
            </a:r>
            <a:endParaRPr lang="es-ES" sz="2400" b="1" dirty="0" smtClean="0">
              <a:solidFill>
                <a:srgbClr val="000036"/>
              </a:solidFill>
            </a:endParaRPr>
          </a:p>
          <a:p>
            <a:pPr algn="ctr"/>
            <a:r>
              <a:rPr lang="es-ES" sz="2400" b="1" dirty="0" err="1" smtClean="0">
                <a:solidFill>
                  <a:srgbClr val="000036"/>
                </a:solidFill>
              </a:rPr>
              <a:t>Low</a:t>
            </a:r>
            <a:r>
              <a:rPr lang="es-ES" sz="2400" b="1" dirty="0" smtClean="0">
                <a:solidFill>
                  <a:srgbClr val="000036"/>
                </a:solidFill>
              </a:rPr>
              <a:t> </a:t>
            </a:r>
            <a:r>
              <a:rPr lang="es-ES" sz="2400" b="1" dirty="0" err="1" smtClean="0">
                <a:solidFill>
                  <a:srgbClr val="000036"/>
                </a:solidFill>
              </a:rPr>
              <a:t>temperatures</a:t>
            </a:r>
            <a:r>
              <a:rPr lang="es-ES" sz="2400" b="1" dirty="0" smtClean="0">
                <a:solidFill>
                  <a:srgbClr val="000036"/>
                </a:solidFill>
              </a:rPr>
              <a:t>, </a:t>
            </a:r>
            <a:r>
              <a:rPr lang="es-ES" sz="2400" b="1" dirty="0" err="1" smtClean="0">
                <a:solidFill>
                  <a:srgbClr val="000036"/>
                </a:solidFill>
              </a:rPr>
              <a:t>long</a:t>
            </a:r>
            <a:r>
              <a:rPr lang="es-ES" sz="2400" b="1" dirty="0" smtClean="0">
                <a:solidFill>
                  <a:srgbClr val="000036"/>
                </a:solidFill>
              </a:rPr>
              <a:t> </a:t>
            </a:r>
            <a:r>
              <a:rPr lang="es-ES" sz="2400" b="1" dirty="0" err="1" smtClean="0">
                <a:solidFill>
                  <a:srgbClr val="000036"/>
                </a:solidFill>
              </a:rPr>
              <a:t>growing</a:t>
            </a:r>
            <a:r>
              <a:rPr lang="es-ES" sz="2400" b="1" dirty="0" smtClean="0">
                <a:solidFill>
                  <a:srgbClr val="000036"/>
                </a:solidFill>
              </a:rPr>
              <a:t> </a:t>
            </a:r>
            <a:r>
              <a:rPr lang="es-ES" sz="2400" b="1" dirty="0" err="1" smtClean="0">
                <a:solidFill>
                  <a:srgbClr val="000036"/>
                </a:solidFill>
              </a:rPr>
              <a:t>periods</a:t>
            </a:r>
            <a:endParaRPr lang="es-ES" sz="2400" b="1" dirty="0">
              <a:solidFill>
                <a:srgbClr val="000036"/>
              </a:solidFill>
            </a:endParaRPr>
          </a:p>
        </p:txBody>
      </p:sp>
      <p:pic>
        <p:nvPicPr>
          <p:cNvPr id="2050" name="Picture 2" descr="https://ayya2cochabamba.files.wordpress.com/2010/05/p1010524.jpg"/>
          <p:cNvPicPr>
            <a:picLocks noChangeAspect="1" noChangeArrowheads="1"/>
          </p:cNvPicPr>
          <p:nvPr/>
        </p:nvPicPr>
        <p:blipFill>
          <a:blip r:embed="rId5" cstate="print"/>
          <a:srcRect/>
          <a:stretch>
            <a:fillRect/>
          </a:stretch>
        </p:blipFill>
        <p:spPr bwMode="auto">
          <a:xfrm>
            <a:off x="2500298" y="785794"/>
            <a:ext cx="5715040" cy="2928958"/>
          </a:xfrm>
          <a:prstGeom prst="rect">
            <a:avLst/>
          </a:prstGeom>
          <a:noFill/>
        </p:spPr>
      </p:pic>
      <p:pic>
        <p:nvPicPr>
          <p:cNvPr id="2052" name="Picture 4" descr="http://www.revistasbolivianas.org.bo/img/revistas/rca/v1n4/a06_figura1.gif"/>
          <p:cNvPicPr>
            <a:picLocks noChangeAspect="1" noChangeArrowheads="1"/>
          </p:cNvPicPr>
          <p:nvPr/>
        </p:nvPicPr>
        <p:blipFill>
          <a:blip r:embed="rId6"/>
          <a:srcRect/>
          <a:stretch>
            <a:fillRect/>
          </a:stretch>
        </p:blipFill>
        <p:spPr bwMode="auto">
          <a:xfrm>
            <a:off x="1" y="3786190"/>
            <a:ext cx="4214810" cy="30718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a:blip r:embed="rId3">
            <a:lum bright="2000"/>
          </a:blip>
          <a:srcRect b="93"/>
          <a:stretch>
            <a:fillRect/>
          </a:stretch>
        </p:blipFill>
        <p:spPr bwMode="auto">
          <a:xfrm>
            <a:off x="0" y="0"/>
            <a:ext cx="1714500" cy="2928938"/>
          </a:xfrm>
          <a:prstGeom prst="rect">
            <a:avLst/>
          </a:prstGeom>
          <a:noFill/>
          <a:ln w="9525" algn="in">
            <a:noFill/>
            <a:miter lim="800000"/>
            <a:headEnd/>
            <a:tailEnd/>
          </a:ln>
        </p:spPr>
      </p:pic>
      <p:sp>
        <p:nvSpPr>
          <p:cNvPr id="7172" name="AutoShape 2" descr="Ver imagen en tamaño completo">
            <a:hlinkClick r:id="rId4"/>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7" name="Text Box 5"/>
          <p:cNvSpPr txBox="1">
            <a:spLocks noChangeArrowheads="1"/>
          </p:cNvSpPr>
          <p:nvPr/>
        </p:nvSpPr>
        <p:spPr bwMode="auto">
          <a:xfrm>
            <a:off x="1785918" y="5429264"/>
            <a:ext cx="7072330" cy="1200329"/>
          </a:xfrm>
          <a:prstGeom prst="rect">
            <a:avLst/>
          </a:prstGeom>
          <a:noFill/>
          <a:ln w="9525">
            <a:noFill/>
            <a:miter lim="800000"/>
            <a:headEnd/>
            <a:tailEnd/>
          </a:ln>
        </p:spPr>
        <p:txBody>
          <a:bodyPr wrap="square">
            <a:spAutoFit/>
          </a:bodyPr>
          <a:lstStyle/>
          <a:p>
            <a:pPr algn="just"/>
            <a:r>
              <a:rPr lang="es-ES" sz="2400" b="1" dirty="0" err="1" smtClean="0">
                <a:solidFill>
                  <a:srgbClr val="000036"/>
                </a:solidFill>
              </a:rPr>
              <a:t>Concentrated</a:t>
            </a:r>
            <a:r>
              <a:rPr lang="es-ES" sz="2400" b="1" dirty="0" smtClean="0">
                <a:solidFill>
                  <a:srgbClr val="000036"/>
                </a:solidFill>
              </a:rPr>
              <a:t> </a:t>
            </a:r>
            <a:r>
              <a:rPr lang="es-ES" sz="2400" b="1" dirty="0" err="1" smtClean="0">
                <a:solidFill>
                  <a:srgbClr val="000036"/>
                </a:solidFill>
              </a:rPr>
              <a:t>rainfall</a:t>
            </a:r>
            <a:r>
              <a:rPr lang="es-ES" sz="2400" b="1" dirty="0" smtClean="0">
                <a:solidFill>
                  <a:srgbClr val="000036"/>
                </a:solidFill>
              </a:rPr>
              <a:t> </a:t>
            </a:r>
            <a:r>
              <a:rPr lang="es-ES" sz="2400" b="1" dirty="0" err="1" smtClean="0">
                <a:solidFill>
                  <a:srgbClr val="000036"/>
                </a:solidFill>
              </a:rPr>
              <a:t>distribution</a:t>
            </a:r>
            <a:r>
              <a:rPr lang="es-ES" sz="2400" b="1" dirty="0" smtClean="0">
                <a:solidFill>
                  <a:srgbClr val="000036"/>
                </a:solidFill>
              </a:rPr>
              <a:t>.</a:t>
            </a:r>
          </a:p>
          <a:p>
            <a:pPr algn="just"/>
            <a:r>
              <a:rPr lang="es-ES" sz="2400" b="1" dirty="0" err="1" smtClean="0">
                <a:solidFill>
                  <a:srgbClr val="000036"/>
                </a:solidFill>
              </a:rPr>
              <a:t>Very</a:t>
            </a:r>
            <a:r>
              <a:rPr lang="es-ES" sz="2400" b="1" dirty="0" smtClean="0">
                <a:solidFill>
                  <a:srgbClr val="000036"/>
                </a:solidFill>
              </a:rPr>
              <a:t> </a:t>
            </a:r>
            <a:r>
              <a:rPr lang="es-ES" sz="2400" b="1" dirty="0" err="1" smtClean="0">
                <a:solidFill>
                  <a:srgbClr val="000036"/>
                </a:solidFill>
              </a:rPr>
              <a:t>high</a:t>
            </a:r>
            <a:r>
              <a:rPr lang="es-ES" sz="2400" b="1" dirty="0" smtClean="0">
                <a:solidFill>
                  <a:srgbClr val="000036"/>
                </a:solidFill>
              </a:rPr>
              <a:t> </a:t>
            </a:r>
            <a:r>
              <a:rPr lang="es-ES" sz="2400" b="1" dirty="0" err="1" smtClean="0">
                <a:solidFill>
                  <a:srgbClr val="000036"/>
                </a:solidFill>
              </a:rPr>
              <a:t>frost</a:t>
            </a:r>
            <a:r>
              <a:rPr lang="es-ES" sz="2400" b="1" dirty="0" smtClean="0">
                <a:solidFill>
                  <a:srgbClr val="000036"/>
                </a:solidFill>
              </a:rPr>
              <a:t> </a:t>
            </a:r>
            <a:r>
              <a:rPr lang="es-ES" sz="2400" b="1" dirty="0" err="1" smtClean="0">
                <a:solidFill>
                  <a:srgbClr val="000036"/>
                </a:solidFill>
              </a:rPr>
              <a:t>risk</a:t>
            </a:r>
            <a:r>
              <a:rPr lang="es-ES" sz="2400" b="1" dirty="0" smtClean="0">
                <a:solidFill>
                  <a:srgbClr val="000036"/>
                </a:solidFill>
              </a:rPr>
              <a:t>. In </a:t>
            </a:r>
            <a:r>
              <a:rPr lang="es-ES" sz="2400" b="1" dirty="0" err="1" smtClean="0">
                <a:solidFill>
                  <a:srgbClr val="000036"/>
                </a:solidFill>
              </a:rPr>
              <a:t>average</a:t>
            </a:r>
            <a:r>
              <a:rPr lang="es-ES" sz="2400" b="1" dirty="0" smtClean="0">
                <a:solidFill>
                  <a:srgbClr val="000036"/>
                </a:solidFill>
              </a:rPr>
              <a:t> </a:t>
            </a:r>
            <a:r>
              <a:rPr lang="es-ES" sz="2400" b="1" dirty="0" err="1" smtClean="0">
                <a:solidFill>
                  <a:srgbClr val="000036"/>
                </a:solidFill>
              </a:rPr>
              <a:t>only</a:t>
            </a:r>
            <a:r>
              <a:rPr lang="es-ES" sz="2400" b="1" dirty="0" smtClean="0">
                <a:solidFill>
                  <a:srgbClr val="000036"/>
                </a:solidFill>
              </a:rPr>
              <a:t> 150 </a:t>
            </a:r>
            <a:r>
              <a:rPr lang="es-ES" sz="2400" b="1" dirty="0" err="1" smtClean="0">
                <a:solidFill>
                  <a:srgbClr val="000036"/>
                </a:solidFill>
              </a:rPr>
              <a:t>frost</a:t>
            </a:r>
            <a:r>
              <a:rPr lang="es-ES" sz="2400" b="1" dirty="0" smtClean="0">
                <a:solidFill>
                  <a:srgbClr val="000036"/>
                </a:solidFill>
              </a:rPr>
              <a:t>-free </a:t>
            </a:r>
            <a:r>
              <a:rPr lang="es-ES" sz="2400" b="1" dirty="0" err="1" smtClean="0">
                <a:solidFill>
                  <a:srgbClr val="000036"/>
                </a:solidFill>
              </a:rPr>
              <a:t>days</a:t>
            </a:r>
            <a:endParaRPr lang="es-ES" sz="2400" b="1" dirty="0">
              <a:solidFill>
                <a:srgbClr val="000036"/>
              </a:solidFill>
            </a:endParaRPr>
          </a:p>
        </p:txBody>
      </p:sp>
      <p:pic>
        <p:nvPicPr>
          <p:cNvPr id="9" name="Picture 2"/>
          <p:cNvPicPr>
            <a:picLocks noChangeAspect="1" noChangeArrowheads="1"/>
          </p:cNvPicPr>
          <p:nvPr/>
        </p:nvPicPr>
        <p:blipFill>
          <a:blip r:embed="rId5"/>
          <a:srcRect l="3646" t="30000" r="2083" b="8333"/>
          <a:stretch>
            <a:fillRect/>
          </a:stretch>
        </p:blipFill>
        <p:spPr bwMode="auto">
          <a:xfrm>
            <a:off x="937729" y="1071546"/>
            <a:ext cx="8206271" cy="2643230"/>
          </a:xfrm>
          <a:prstGeom prst="rect">
            <a:avLst/>
          </a:prstGeom>
          <a:noFill/>
          <a:ln w="9525">
            <a:noFill/>
            <a:miter lim="800000"/>
            <a:headEnd/>
            <a:tailEnd/>
          </a:ln>
          <a:effectLst/>
        </p:spPr>
      </p:pic>
      <p:sp>
        <p:nvSpPr>
          <p:cNvPr id="8" name="Text Box 5"/>
          <p:cNvSpPr txBox="1">
            <a:spLocks noChangeArrowheads="1"/>
          </p:cNvSpPr>
          <p:nvPr/>
        </p:nvSpPr>
        <p:spPr bwMode="auto">
          <a:xfrm>
            <a:off x="1928813" y="0"/>
            <a:ext cx="6929437" cy="830997"/>
          </a:xfrm>
          <a:prstGeom prst="rect">
            <a:avLst/>
          </a:prstGeom>
          <a:noFill/>
          <a:ln w="9525">
            <a:noFill/>
            <a:miter lim="800000"/>
            <a:headEnd/>
            <a:tailEnd/>
          </a:ln>
        </p:spPr>
        <p:txBody>
          <a:bodyPr>
            <a:spAutoFit/>
          </a:bodyPr>
          <a:lstStyle/>
          <a:p>
            <a:pPr algn="ctr"/>
            <a:r>
              <a:rPr lang="es-ES" sz="2400" dirty="0" err="1" smtClean="0"/>
              <a:t>Environmental</a:t>
            </a:r>
            <a:r>
              <a:rPr lang="es-ES" sz="2400" dirty="0" smtClean="0"/>
              <a:t> </a:t>
            </a:r>
            <a:r>
              <a:rPr lang="es-ES" sz="2400" dirty="0" err="1" smtClean="0"/>
              <a:t>conditions</a:t>
            </a:r>
            <a:r>
              <a:rPr lang="es-ES" sz="2400" dirty="0" smtClean="0"/>
              <a:t> in </a:t>
            </a:r>
            <a:r>
              <a:rPr lang="es-ES" sz="2400" dirty="0" err="1" smtClean="0"/>
              <a:t>the</a:t>
            </a:r>
            <a:r>
              <a:rPr lang="es-ES" sz="2400" dirty="0" smtClean="0"/>
              <a:t> </a:t>
            </a:r>
            <a:r>
              <a:rPr lang="es-ES" sz="2400" dirty="0" err="1" smtClean="0"/>
              <a:t>Highlands</a:t>
            </a:r>
            <a:r>
              <a:rPr lang="es-ES" sz="2400" dirty="0" smtClean="0"/>
              <a:t> </a:t>
            </a:r>
            <a:r>
              <a:rPr lang="es-ES" sz="2400" dirty="0" err="1" smtClean="0"/>
              <a:t>during</a:t>
            </a:r>
            <a:r>
              <a:rPr lang="es-ES" sz="2400" dirty="0" smtClean="0"/>
              <a:t> </a:t>
            </a:r>
            <a:r>
              <a:rPr lang="es-ES" sz="2400" dirty="0" err="1" smtClean="0"/>
              <a:t>the</a:t>
            </a:r>
            <a:r>
              <a:rPr lang="es-ES" sz="2400" dirty="0" smtClean="0"/>
              <a:t> </a:t>
            </a:r>
            <a:r>
              <a:rPr lang="es-ES" sz="2400" dirty="0" err="1" smtClean="0"/>
              <a:t>recent</a:t>
            </a:r>
            <a:r>
              <a:rPr lang="es-ES" sz="2400" dirty="0" smtClean="0"/>
              <a:t> </a:t>
            </a:r>
            <a:r>
              <a:rPr lang="es-ES" sz="2400" dirty="0" err="1" smtClean="0"/>
              <a:t>past</a:t>
            </a:r>
            <a:endParaRPr lang="es-ES" sz="2400" b="1" dirty="0">
              <a:solidFill>
                <a:srgbClr val="000036"/>
              </a:solidFill>
            </a:endParaRPr>
          </a:p>
        </p:txBody>
      </p:sp>
      <p:pic>
        <p:nvPicPr>
          <p:cNvPr id="10" name="Picture 8"/>
          <p:cNvPicPr>
            <a:picLocks noChangeAspect="1" noChangeArrowheads="1"/>
          </p:cNvPicPr>
          <p:nvPr/>
        </p:nvPicPr>
        <p:blipFill>
          <a:blip r:embed="rId6"/>
          <a:srcRect b="73437"/>
          <a:stretch>
            <a:fillRect/>
          </a:stretch>
        </p:blipFill>
        <p:spPr bwMode="auto">
          <a:xfrm>
            <a:off x="2646509" y="3643314"/>
            <a:ext cx="6497491" cy="15001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a:blip r:embed="rId3">
            <a:lum bright="2000"/>
          </a:blip>
          <a:srcRect b="93"/>
          <a:stretch>
            <a:fillRect/>
          </a:stretch>
        </p:blipFill>
        <p:spPr bwMode="auto">
          <a:xfrm>
            <a:off x="0" y="0"/>
            <a:ext cx="1714500" cy="2928938"/>
          </a:xfrm>
          <a:prstGeom prst="rect">
            <a:avLst/>
          </a:prstGeom>
          <a:noFill/>
          <a:ln w="9525" algn="in">
            <a:noFill/>
            <a:miter lim="800000"/>
            <a:headEnd/>
            <a:tailEnd/>
          </a:ln>
        </p:spPr>
      </p:pic>
      <p:sp>
        <p:nvSpPr>
          <p:cNvPr id="7171" name="Text Box 5"/>
          <p:cNvSpPr txBox="1">
            <a:spLocks noChangeArrowheads="1"/>
          </p:cNvSpPr>
          <p:nvPr/>
        </p:nvSpPr>
        <p:spPr bwMode="auto">
          <a:xfrm>
            <a:off x="1928813" y="0"/>
            <a:ext cx="6929437" cy="830997"/>
          </a:xfrm>
          <a:prstGeom prst="rect">
            <a:avLst/>
          </a:prstGeom>
          <a:noFill/>
          <a:ln w="9525">
            <a:noFill/>
            <a:miter lim="800000"/>
            <a:headEnd/>
            <a:tailEnd/>
          </a:ln>
        </p:spPr>
        <p:txBody>
          <a:bodyPr>
            <a:spAutoFit/>
          </a:bodyPr>
          <a:lstStyle/>
          <a:p>
            <a:pPr algn="ctr"/>
            <a:r>
              <a:rPr lang="es-ES" sz="2400" dirty="0" err="1" smtClean="0"/>
              <a:t>The</a:t>
            </a:r>
            <a:r>
              <a:rPr lang="es-ES" sz="2400" dirty="0" smtClean="0"/>
              <a:t> </a:t>
            </a:r>
            <a:r>
              <a:rPr lang="es-ES" sz="2400" dirty="0" err="1" smtClean="0"/>
              <a:t>foreseen</a:t>
            </a:r>
            <a:r>
              <a:rPr lang="es-ES" sz="2400" dirty="0" smtClean="0"/>
              <a:t> </a:t>
            </a:r>
            <a:r>
              <a:rPr lang="es-ES" sz="2400" dirty="0" err="1" smtClean="0"/>
              <a:t>climatic</a:t>
            </a:r>
            <a:r>
              <a:rPr lang="es-ES" sz="2400" dirty="0" smtClean="0"/>
              <a:t> </a:t>
            </a:r>
            <a:r>
              <a:rPr lang="es-ES" sz="2400" dirty="0" err="1" smtClean="0"/>
              <a:t>conditions</a:t>
            </a:r>
            <a:r>
              <a:rPr lang="es-ES" sz="2400" dirty="0" smtClean="0"/>
              <a:t>….</a:t>
            </a:r>
            <a:r>
              <a:rPr lang="es-ES" sz="2400" dirty="0" err="1" smtClean="0"/>
              <a:t>under</a:t>
            </a:r>
            <a:r>
              <a:rPr lang="es-ES" sz="2400" dirty="0" smtClean="0"/>
              <a:t> </a:t>
            </a:r>
            <a:r>
              <a:rPr lang="es-ES" sz="2400" dirty="0" err="1" smtClean="0"/>
              <a:t>Climate</a:t>
            </a:r>
            <a:r>
              <a:rPr lang="es-ES" sz="2400" dirty="0" smtClean="0"/>
              <a:t> </a:t>
            </a:r>
            <a:r>
              <a:rPr lang="es-ES" sz="2400" dirty="0" err="1" smtClean="0"/>
              <a:t>changed</a:t>
            </a:r>
            <a:r>
              <a:rPr lang="es-ES" sz="2400" dirty="0" smtClean="0"/>
              <a:t> </a:t>
            </a:r>
            <a:r>
              <a:rPr lang="es-ES" sz="2400" dirty="0" err="1" smtClean="0"/>
              <a:t>conditions</a:t>
            </a:r>
            <a:endParaRPr lang="es-ES" sz="2400" b="1" dirty="0">
              <a:solidFill>
                <a:srgbClr val="000036"/>
              </a:solidFill>
            </a:endParaRPr>
          </a:p>
        </p:txBody>
      </p:sp>
      <p:sp>
        <p:nvSpPr>
          <p:cNvPr id="7172" name="AutoShape 2" descr="Ver imagen en tamaño completo">
            <a:hlinkClick r:id="rId4"/>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pic>
        <p:nvPicPr>
          <p:cNvPr id="8" name="Picture 2"/>
          <p:cNvPicPr>
            <a:picLocks noChangeAspect="1" noChangeArrowheads="1"/>
          </p:cNvPicPr>
          <p:nvPr/>
        </p:nvPicPr>
        <p:blipFill>
          <a:blip r:embed="rId5"/>
          <a:srcRect l="5951" t="10863"/>
          <a:stretch>
            <a:fillRect/>
          </a:stretch>
        </p:blipFill>
        <p:spPr bwMode="auto">
          <a:xfrm>
            <a:off x="2143108" y="3357562"/>
            <a:ext cx="4357687" cy="2046287"/>
          </a:xfrm>
          <a:prstGeom prst="rect">
            <a:avLst/>
          </a:prstGeom>
          <a:noFill/>
          <a:ln w="9525">
            <a:solidFill>
              <a:schemeClr val="tx1"/>
            </a:solidFill>
            <a:miter lim="800000"/>
            <a:headEnd/>
            <a:tailEnd/>
          </a:ln>
        </p:spPr>
      </p:pic>
      <p:pic>
        <p:nvPicPr>
          <p:cNvPr id="10" name="Picture 3"/>
          <p:cNvPicPr>
            <a:picLocks noChangeAspect="1" noChangeArrowheads="1"/>
          </p:cNvPicPr>
          <p:nvPr/>
        </p:nvPicPr>
        <p:blipFill>
          <a:blip r:embed="rId6"/>
          <a:srcRect l="44987" t="13304" b="8969"/>
          <a:stretch>
            <a:fillRect/>
          </a:stretch>
        </p:blipFill>
        <p:spPr bwMode="auto">
          <a:xfrm>
            <a:off x="2143108" y="928670"/>
            <a:ext cx="4357718" cy="2354081"/>
          </a:xfrm>
          <a:prstGeom prst="rect">
            <a:avLst/>
          </a:prstGeom>
          <a:noFill/>
          <a:ln w="9525">
            <a:solidFill>
              <a:schemeClr val="tx1"/>
            </a:solidFill>
            <a:miter lim="800000"/>
            <a:headEnd/>
            <a:tailEnd/>
          </a:ln>
        </p:spPr>
      </p:pic>
      <p:sp>
        <p:nvSpPr>
          <p:cNvPr id="12" name="Text Box 5"/>
          <p:cNvSpPr txBox="1">
            <a:spLocks noChangeArrowheads="1"/>
          </p:cNvSpPr>
          <p:nvPr/>
        </p:nvSpPr>
        <p:spPr bwMode="auto">
          <a:xfrm>
            <a:off x="285720" y="5500702"/>
            <a:ext cx="8858280" cy="1015663"/>
          </a:xfrm>
          <a:prstGeom prst="rect">
            <a:avLst/>
          </a:prstGeom>
          <a:noFill/>
          <a:ln w="9525">
            <a:noFill/>
            <a:miter lim="800000"/>
            <a:headEnd/>
            <a:tailEnd/>
          </a:ln>
        </p:spPr>
        <p:txBody>
          <a:bodyPr wrap="square">
            <a:spAutoFit/>
          </a:bodyPr>
          <a:lstStyle/>
          <a:p>
            <a:pPr algn="ctr"/>
            <a:r>
              <a:rPr lang="es-ES" sz="2000" b="1" dirty="0" err="1" smtClean="0">
                <a:solidFill>
                  <a:srgbClr val="000036"/>
                </a:solidFill>
              </a:rPr>
              <a:t>High</a:t>
            </a:r>
            <a:r>
              <a:rPr lang="es-ES" sz="2000" b="1" dirty="0" smtClean="0">
                <a:solidFill>
                  <a:srgbClr val="000036"/>
                </a:solidFill>
              </a:rPr>
              <a:t> </a:t>
            </a:r>
            <a:r>
              <a:rPr lang="es-ES" sz="2000" b="1" dirty="0" err="1" smtClean="0">
                <a:solidFill>
                  <a:srgbClr val="000036"/>
                </a:solidFill>
              </a:rPr>
              <a:t>altitude</a:t>
            </a:r>
            <a:r>
              <a:rPr lang="es-ES" sz="2000" b="1" dirty="0" smtClean="0">
                <a:solidFill>
                  <a:srgbClr val="000036"/>
                </a:solidFill>
              </a:rPr>
              <a:t> (3850 </a:t>
            </a:r>
            <a:r>
              <a:rPr lang="es-ES" sz="2000" b="1" dirty="0" err="1" smtClean="0">
                <a:solidFill>
                  <a:srgbClr val="000036"/>
                </a:solidFill>
              </a:rPr>
              <a:t>m.a.s.l.</a:t>
            </a:r>
            <a:r>
              <a:rPr lang="es-ES" sz="2000" b="1" dirty="0" smtClean="0">
                <a:solidFill>
                  <a:srgbClr val="000036"/>
                </a:solidFill>
              </a:rPr>
              <a:t>), </a:t>
            </a:r>
            <a:r>
              <a:rPr lang="es-ES" sz="2000" b="1" dirty="0" err="1" smtClean="0">
                <a:solidFill>
                  <a:srgbClr val="000036"/>
                </a:solidFill>
              </a:rPr>
              <a:t>high</a:t>
            </a:r>
            <a:r>
              <a:rPr lang="es-ES" sz="2000" b="1" dirty="0" smtClean="0">
                <a:solidFill>
                  <a:srgbClr val="000036"/>
                </a:solidFill>
              </a:rPr>
              <a:t> </a:t>
            </a:r>
            <a:r>
              <a:rPr lang="es-ES" sz="2000" b="1" dirty="0" err="1" smtClean="0">
                <a:solidFill>
                  <a:srgbClr val="000036"/>
                </a:solidFill>
              </a:rPr>
              <a:t>rate</a:t>
            </a:r>
            <a:r>
              <a:rPr lang="es-ES" sz="2000" b="1" dirty="0" smtClean="0">
                <a:solidFill>
                  <a:srgbClr val="000036"/>
                </a:solidFill>
              </a:rPr>
              <a:t> of UV </a:t>
            </a:r>
            <a:r>
              <a:rPr lang="es-ES" sz="2000" b="1" dirty="0" err="1" smtClean="0">
                <a:solidFill>
                  <a:srgbClr val="000036"/>
                </a:solidFill>
              </a:rPr>
              <a:t>radiation</a:t>
            </a:r>
            <a:endParaRPr lang="es-ES" sz="2000" b="1" dirty="0" smtClean="0">
              <a:solidFill>
                <a:srgbClr val="000036"/>
              </a:solidFill>
            </a:endParaRPr>
          </a:p>
          <a:p>
            <a:pPr algn="ctr"/>
            <a:r>
              <a:rPr lang="es-ES" sz="2000" b="1" i="1" dirty="0" err="1" smtClean="0">
                <a:solidFill>
                  <a:srgbClr val="000036"/>
                </a:solidFill>
              </a:rPr>
              <a:t>Higher</a:t>
            </a:r>
            <a:r>
              <a:rPr lang="es-ES" sz="2000" b="1" i="1" dirty="0" smtClean="0">
                <a:solidFill>
                  <a:srgbClr val="000036"/>
                </a:solidFill>
              </a:rPr>
              <a:t>  </a:t>
            </a:r>
            <a:r>
              <a:rPr lang="es-ES" sz="2000" b="1" i="1" dirty="0" err="1" smtClean="0">
                <a:solidFill>
                  <a:srgbClr val="000036"/>
                </a:solidFill>
              </a:rPr>
              <a:t>temperatures</a:t>
            </a:r>
            <a:r>
              <a:rPr lang="es-ES" sz="2000" b="1" i="1" dirty="0" smtClean="0">
                <a:solidFill>
                  <a:srgbClr val="000036"/>
                </a:solidFill>
              </a:rPr>
              <a:t>, </a:t>
            </a:r>
            <a:r>
              <a:rPr lang="es-ES" sz="2000" b="1" i="1" dirty="0" err="1" smtClean="0">
                <a:solidFill>
                  <a:srgbClr val="000036"/>
                </a:solidFill>
              </a:rPr>
              <a:t>shorter</a:t>
            </a:r>
            <a:r>
              <a:rPr lang="es-ES" sz="2000" b="1" i="1" dirty="0" smtClean="0">
                <a:solidFill>
                  <a:srgbClr val="000036"/>
                </a:solidFill>
              </a:rPr>
              <a:t> </a:t>
            </a:r>
            <a:r>
              <a:rPr lang="es-ES" sz="2000" b="1" i="1" dirty="0" err="1" smtClean="0">
                <a:solidFill>
                  <a:srgbClr val="000036"/>
                </a:solidFill>
              </a:rPr>
              <a:t>growing</a:t>
            </a:r>
            <a:r>
              <a:rPr lang="es-ES" sz="2000" b="1" i="1" dirty="0" smtClean="0">
                <a:solidFill>
                  <a:srgbClr val="000036"/>
                </a:solidFill>
              </a:rPr>
              <a:t> </a:t>
            </a:r>
            <a:r>
              <a:rPr lang="es-ES" sz="2000" b="1" i="1" dirty="0" err="1" smtClean="0">
                <a:solidFill>
                  <a:srgbClr val="000036"/>
                </a:solidFill>
              </a:rPr>
              <a:t>periods</a:t>
            </a:r>
            <a:r>
              <a:rPr lang="es-ES" sz="2000" b="1" i="1" dirty="0" smtClean="0">
                <a:solidFill>
                  <a:srgbClr val="000036"/>
                </a:solidFill>
              </a:rPr>
              <a:t>, </a:t>
            </a:r>
            <a:r>
              <a:rPr lang="es-ES" sz="2000" b="1" i="1" dirty="0" err="1" smtClean="0">
                <a:solidFill>
                  <a:srgbClr val="000036"/>
                </a:solidFill>
              </a:rPr>
              <a:t>then</a:t>
            </a:r>
            <a:r>
              <a:rPr lang="es-ES" sz="2000" b="1" i="1" dirty="0" smtClean="0">
                <a:solidFill>
                  <a:srgbClr val="000036"/>
                </a:solidFill>
              </a:rPr>
              <a:t> </a:t>
            </a:r>
            <a:r>
              <a:rPr lang="es-ES" sz="2000" b="1" i="1" dirty="0" err="1" smtClean="0">
                <a:solidFill>
                  <a:srgbClr val="000036"/>
                </a:solidFill>
              </a:rPr>
              <a:t>higher</a:t>
            </a:r>
            <a:r>
              <a:rPr lang="es-ES" sz="2000" b="1" i="1" dirty="0" smtClean="0">
                <a:solidFill>
                  <a:srgbClr val="000036"/>
                </a:solidFill>
              </a:rPr>
              <a:t> and more </a:t>
            </a:r>
            <a:r>
              <a:rPr lang="es-ES" sz="2000" b="1" i="1" dirty="0" err="1" smtClean="0">
                <a:solidFill>
                  <a:srgbClr val="000036"/>
                </a:solidFill>
              </a:rPr>
              <a:t>concentrated</a:t>
            </a:r>
            <a:r>
              <a:rPr lang="es-ES" sz="2000" b="1" i="1" dirty="0" smtClean="0">
                <a:solidFill>
                  <a:srgbClr val="000036"/>
                </a:solidFill>
              </a:rPr>
              <a:t> ET </a:t>
            </a:r>
            <a:r>
              <a:rPr lang="es-ES" sz="2000" b="1" i="1" dirty="0" err="1" smtClean="0">
                <a:solidFill>
                  <a:srgbClr val="000036"/>
                </a:solidFill>
              </a:rPr>
              <a:t>rates</a:t>
            </a:r>
            <a:r>
              <a:rPr lang="es-ES" sz="2000" b="1" i="1" dirty="0" smtClean="0">
                <a:solidFill>
                  <a:srgbClr val="000036"/>
                </a:solidFill>
              </a:rPr>
              <a:t>.  (more) </a:t>
            </a:r>
            <a:r>
              <a:rPr lang="es-ES" sz="2000" b="1" i="1" dirty="0" err="1" smtClean="0">
                <a:solidFill>
                  <a:srgbClr val="000036"/>
                </a:solidFill>
              </a:rPr>
              <a:t>Erratic</a:t>
            </a:r>
            <a:r>
              <a:rPr lang="es-ES" sz="2000" b="1" i="1" dirty="0" smtClean="0">
                <a:solidFill>
                  <a:srgbClr val="000036"/>
                </a:solidFill>
              </a:rPr>
              <a:t> </a:t>
            </a:r>
            <a:r>
              <a:rPr lang="es-ES" sz="2000" b="1" i="1" dirty="0" err="1" smtClean="0">
                <a:solidFill>
                  <a:srgbClr val="000036"/>
                </a:solidFill>
              </a:rPr>
              <a:t>distribution</a:t>
            </a:r>
            <a:r>
              <a:rPr lang="es-ES" sz="2000" b="1" i="1" dirty="0" smtClean="0">
                <a:solidFill>
                  <a:srgbClr val="000036"/>
                </a:solidFill>
              </a:rPr>
              <a:t> of </a:t>
            </a:r>
            <a:r>
              <a:rPr lang="es-ES" sz="2000" b="1" i="1" dirty="0" err="1" smtClean="0">
                <a:solidFill>
                  <a:srgbClr val="000036"/>
                </a:solidFill>
              </a:rPr>
              <a:t>rainfall</a:t>
            </a:r>
            <a:r>
              <a:rPr lang="es-ES" sz="2000" b="1" i="1" dirty="0" smtClean="0">
                <a:solidFill>
                  <a:srgbClr val="000036"/>
                </a:solidFill>
              </a:rPr>
              <a:t>.</a:t>
            </a:r>
            <a:endParaRPr lang="es-ES" sz="2000" b="1" i="1" dirty="0">
              <a:solidFill>
                <a:srgbClr val="00003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descr="Ver imagen en tamaño completo">
            <a:hlinkClick r:id="rId3"/>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sp>
        <p:nvSpPr>
          <p:cNvPr id="16" name="1 Título"/>
          <p:cNvSpPr txBox="1">
            <a:spLocks/>
          </p:cNvSpPr>
          <p:nvPr/>
        </p:nvSpPr>
        <p:spPr bwMode="auto">
          <a:xfrm>
            <a:off x="500034" y="0"/>
            <a:ext cx="8229600" cy="53225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rmAutofit fontScale="97500"/>
          </a:bodyPr>
          <a:lstStyle/>
          <a:p>
            <a:pPr lvl="0" algn="ctr" eaLnBrk="0" hangingPunct="0">
              <a:defRPr/>
            </a:pPr>
            <a:r>
              <a:rPr lang="es-ES" sz="2800" kern="0" dirty="0" err="1" smtClean="0">
                <a:solidFill>
                  <a:schemeClr val="tx2"/>
                </a:solidFill>
              </a:rPr>
              <a:t>S</a:t>
            </a:r>
            <a:r>
              <a:rPr lang="es-ES" sz="2800" kern="0" dirty="0" err="1" smtClean="0">
                <a:solidFill>
                  <a:schemeClr val="tx2"/>
                </a:solidFill>
                <a:latin typeface="+mn-lt"/>
                <a:ea typeface="+mn-ea"/>
                <a:cs typeface="+mn-cs"/>
              </a:rPr>
              <a:t>tatistical</a:t>
            </a:r>
            <a:r>
              <a:rPr lang="es-ES" sz="2800" kern="0" dirty="0" smtClean="0">
                <a:solidFill>
                  <a:schemeClr val="tx2"/>
                </a:solidFill>
                <a:latin typeface="+mn-lt"/>
                <a:ea typeface="+mn-ea"/>
                <a:cs typeface="+mn-cs"/>
              </a:rPr>
              <a:t> </a:t>
            </a:r>
            <a:r>
              <a:rPr lang="es-ES" sz="2800" kern="0" dirty="0" err="1" smtClean="0">
                <a:solidFill>
                  <a:schemeClr val="tx2"/>
                </a:solidFill>
                <a:latin typeface="+mn-lt"/>
                <a:ea typeface="+mn-ea"/>
                <a:cs typeface="+mn-cs"/>
              </a:rPr>
              <a:t>downscaling</a:t>
            </a:r>
            <a:r>
              <a:rPr lang="es-ES" sz="2800" kern="0" dirty="0" smtClean="0">
                <a:solidFill>
                  <a:schemeClr val="tx2"/>
                </a:solidFill>
                <a:latin typeface="+mn-lt"/>
                <a:ea typeface="+mn-ea"/>
                <a:cs typeface="+mn-cs"/>
              </a:rPr>
              <a:t> </a:t>
            </a:r>
            <a:r>
              <a:rPr lang="es-ES" sz="2800" kern="0" dirty="0" err="1" smtClean="0">
                <a:solidFill>
                  <a:schemeClr val="tx2"/>
                </a:solidFill>
                <a:latin typeface="+mn-lt"/>
                <a:ea typeface="+mn-ea"/>
                <a:cs typeface="+mn-cs"/>
              </a:rPr>
              <a:t>results</a:t>
            </a:r>
            <a:r>
              <a:rPr lang="es-ES" sz="2800" kern="0" dirty="0" smtClean="0">
                <a:solidFill>
                  <a:schemeClr val="tx2"/>
                </a:solidFill>
                <a:latin typeface="+mn-lt"/>
                <a:ea typeface="+mn-ea"/>
                <a:cs typeface="+mn-cs"/>
              </a:rPr>
              <a:t> </a:t>
            </a:r>
            <a:r>
              <a:rPr lang="es-ES" sz="2800" kern="0" dirty="0" smtClean="0">
                <a:solidFill>
                  <a:schemeClr val="tx2"/>
                </a:solidFill>
              </a:rPr>
              <a:t>of </a:t>
            </a:r>
            <a:r>
              <a:rPr lang="es-ES" sz="2800" kern="0" dirty="0" err="1" smtClean="0">
                <a:solidFill>
                  <a:schemeClr val="tx2"/>
                </a:solidFill>
              </a:rPr>
              <a:t>climatic</a:t>
            </a:r>
            <a:r>
              <a:rPr lang="es-ES" sz="2800" kern="0" dirty="0" smtClean="0">
                <a:solidFill>
                  <a:schemeClr val="tx2"/>
                </a:solidFill>
              </a:rPr>
              <a:t> </a:t>
            </a:r>
            <a:r>
              <a:rPr lang="es-ES" sz="2800" kern="0" dirty="0" err="1" smtClean="0">
                <a:solidFill>
                  <a:schemeClr val="tx2"/>
                </a:solidFill>
              </a:rPr>
              <a:t>scenarios</a:t>
            </a:r>
            <a:endParaRPr lang="es-ES" sz="2800" kern="0" dirty="0">
              <a:solidFill>
                <a:schemeClr val="tx2"/>
              </a:solidFill>
            </a:endParaRPr>
          </a:p>
        </p:txBody>
      </p:sp>
      <p:pic>
        <p:nvPicPr>
          <p:cNvPr id="5" name="Picture 8"/>
          <p:cNvPicPr>
            <a:picLocks noChangeAspect="1" noChangeArrowheads="1"/>
          </p:cNvPicPr>
          <p:nvPr/>
        </p:nvPicPr>
        <p:blipFill>
          <a:blip r:embed="rId4"/>
          <a:srcRect t="28125"/>
          <a:stretch>
            <a:fillRect/>
          </a:stretch>
        </p:blipFill>
        <p:spPr bwMode="auto">
          <a:xfrm>
            <a:off x="1142976" y="1500174"/>
            <a:ext cx="6497491" cy="3786214"/>
          </a:xfrm>
          <a:prstGeom prst="rect">
            <a:avLst/>
          </a:prstGeom>
          <a:solidFill>
            <a:schemeClr val="bg1"/>
          </a:solidFill>
          <a:ln w="9525">
            <a:noFill/>
            <a:miter lim="800000"/>
            <a:headEnd/>
            <a:tailEnd/>
          </a:ln>
          <a:effectLst/>
        </p:spPr>
      </p:pic>
      <p:sp>
        <p:nvSpPr>
          <p:cNvPr id="6" name="Text Box 5"/>
          <p:cNvSpPr txBox="1">
            <a:spLocks noChangeArrowheads="1"/>
          </p:cNvSpPr>
          <p:nvPr/>
        </p:nvSpPr>
        <p:spPr bwMode="auto">
          <a:xfrm>
            <a:off x="285720" y="5500702"/>
            <a:ext cx="8858280" cy="400110"/>
          </a:xfrm>
          <a:prstGeom prst="rect">
            <a:avLst/>
          </a:prstGeom>
          <a:noFill/>
          <a:ln w="9525">
            <a:noFill/>
            <a:miter lim="800000"/>
            <a:headEnd/>
            <a:tailEnd/>
          </a:ln>
        </p:spPr>
        <p:txBody>
          <a:bodyPr wrap="square">
            <a:spAutoFit/>
          </a:bodyPr>
          <a:lstStyle/>
          <a:p>
            <a:pPr algn="ctr"/>
            <a:r>
              <a:rPr lang="es-ES" sz="2000" b="1" dirty="0" err="1" smtClean="0">
                <a:solidFill>
                  <a:srgbClr val="000036"/>
                </a:solidFill>
              </a:rPr>
              <a:t>Strong</a:t>
            </a:r>
            <a:r>
              <a:rPr lang="es-ES" sz="2000" b="1" dirty="0" smtClean="0">
                <a:solidFill>
                  <a:srgbClr val="000036"/>
                </a:solidFill>
              </a:rPr>
              <a:t> </a:t>
            </a:r>
            <a:r>
              <a:rPr lang="es-ES" sz="2000" b="1" dirty="0" err="1" smtClean="0">
                <a:solidFill>
                  <a:srgbClr val="000036"/>
                </a:solidFill>
              </a:rPr>
              <a:t>reduction</a:t>
            </a:r>
            <a:r>
              <a:rPr lang="es-ES" sz="2000" b="1" dirty="0" smtClean="0">
                <a:solidFill>
                  <a:srgbClr val="000036"/>
                </a:solidFill>
              </a:rPr>
              <a:t> of </a:t>
            </a:r>
            <a:r>
              <a:rPr lang="es-ES" sz="2000" b="1" dirty="0" err="1" smtClean="0">
                <a:solidFill>
                  <a:srgbClr val="000036"/>
                </a:solidFill>
              </a:rPr>
              <a:t>frost</a:t>
            </a:r>
            <a:r>
              <a:rPr lang="es-ES" sz="2000" b="1" dirty="0" smtClean="0">
                <a:solidFill>
                  <a:srgbClr val="000036"/>
                </a:solidFill>
              </a:rPr>
              <a:t> </a:t>
            </a:r>
            <a:r>
              <a:rPr lang="es-ES" sz="2000" b="1" dirty="0" err="1" smtClean="0">
                <a:solidFill>
                  <a:srgbClr val="000036"/>
                </a:solidFill>
              </a:rPr>
              <a:t>risk</a:t>
            </a:r>
            <a:r>
              <a:rPr lang="es-ES" sz="2000" b="1" dirty="0" smtClean="0">
                <a:solidFill>
                  <a:srgbClr val="000036"/>
                </a:solidFill>
              </a:rPr>
              <a:t> and </a:t>
            </a:r>
            <a:r>
              <a:rPr lang="es-ES" sz="2000" b="1" dirty="0" err="1" smtClean="0">
                <a:solidFill>
                  <a:srgbClr val="000036"/>
                </a:solidFill>
              </a:rPr>
              <a:t>larger</a:t>
            </a:r>
            <a:r>
              <a:rPr lang="es-ES" sz="2000" b="1" dirty="0" smtClean="0">
                <a:solidFill>
                  <a:srgbClr val="000036"/>
                </a:solidFill>
              </a:rPr>
              <a:t> </a:t>
            </a:r>
            <a:r>
              <a:rPr lang="es-ES" sz="2000" b="1" dirty="0" err="1" smtClean="0">
                <a:solidFill>
                  <a:srgbClr val="000036"/>
                </a:solidFill>
              </a:rPr>
              <a:t>cropping</a:t>
            </a:r>
            <a:r>
              <a:rPr lang="es-ES" sz="2000" b="1" dirty="0" smtClean="0">
                <a:solidFill>
                  <a:srgbClr val="000036"/>
                </a:solidFill>
              </a:rPr>
              <a:t> </a:t>
            </a:r>
            <a:r>
              <a:rPr lang="es-ES" sz="2000" b="1" dirty="0" err="1" smtClean="0">
                <a:solidFill>
                  <a:srgbClr val="000036"/>
                </a:solidFill>
              </a:rPr>
              <a:t>window</a:t>
            </a:r>
            <a:r>
              <a:rPr lang="es-ES" sz="2000" b="1" dirty="0" smtClean="0">
                <a:solidFill>
                  <a:srgbClr val="000036"/>
                </a:solidFill>
              </a:rPr>
              <a:t>.</a:t>
            </a:r>
            <a:endParaRPr lang="es-ES" sz="2000" b="1" dirty="0">
              <a:solidFill>
                <a:srgbClr val="000036"/>
              </a:solidFill>
            </a:endParaRPr>
          </a:p>
        </p:txBody>
      </p:sp>
      <p:sp>
        <p:nvSpPr>
          <p:cNvPr id="7" name="Text Box 5"/>
          <p:cNvSpPr txBox="1">
            <a:spLocks noChangeArrowheads="1"/>
          </p:cNvSpPr>
          <p:nvPr/>
        </p:nvSpPr>
        <p:spPr bwMode="auto">
          <a:xfrm>
            <a:off x="1428728" y="642918"/>
            <a:ext cx="6929437" cy="830997"/>
          </a:xfrm>
          <a:prstGeom prst="rect">
            <a:avLst/>
          </a:prstGeom>
          <a:noFill/>
          <a:ln w="9525">
            <a:noFill/>
            <a:miter lim="800000"/>
            <a:headEnd/>
            <a:tailEnd/>
          </a:ln>
        </p:spPr>
        <p:txBody>
          <a:bodyPr>
            <a:spAutoFit/>
          </a:bodyPr>
          <a:lstStyle/>
          <a:p>
            <a:pPr algn="ctr"/>
            <a:r>
              <a:rPr lang="es-ES" sz="2400" dirty="0" err="1" smtClean="0"/>
              <a:t>The</a:t>
            </a:r>
            <a:r>
              <a:rPr lang="es-ES" sz="2400" dirty="0" smtClean="0"/>
              <a:t> </a:t>
            </a:r>
            <a:r>
              <a:rPr lang="es-ES" sz="2400" dirty="0" err="1" smtClean="0"/>
              <a:t>foreseen</a:t>
            </a:r>
            <a:r>
              <a:rPr lang="es-ES" sz="2400" dirty="0" smtClean="0"/>
              <a:t> </a:t>
            </a:r>
            <a:r>
              <a:rPr lang="es-ES" sz="2400" dirty="0" err="1" smtClean="0"/>
              <a:t>climatic</a:t>
            </a:r>
            <a:r>
              <a:rPr lang="es-ES" sz="2400" dirty="0" smtClean="0"/>
              <a:t> </a:t>
            </a:r>
            <a:r>
              <a:rPr lang="es-ES" sz="2400" dirty="0" err="1" smtClean="0"/>
              <a:t>conditions</a:t>
            </a:r>
            <a:r>
              <a:rPr lang="es-ES" sz="2400" dirty="0" smtClean="0"/>
              <a:t>….</a:t>
            </a:r>
            <a:r>
              <a:rPr lang="es-ES" sz="2400" dirty="0" err="1" smtClean="0"/>
              <a:t>under</a:t>
            </a:r>
            <a:r>
              <a:rPr lang="es-ES" sz="2400" dirty="0" smtClean="0"/>
              <a:t> </a:t>
            </a:r>
            <a:r>
              <a:rPr lang="es-ES" sz="2400" dirty="0" err="1" smtClean="0"/>
              <a:t>Climate</a:t>
            </a:r>
            <a:r>
              <a:rPr lang="es-ES" sz="2400" dirty="0" smtClean="0"/>
              <a:t> </a:t>
            </a:r>
            <a:r>
              <a:rPr lang="es-ES" sz="2400" dirty="0" err="1" smtClean="0"/>
              <a:t>changed</a:t>
            </a:r>
            <a:r>
              <a:rPr lang="es-ES" sz="2400" dirty="0" smtClean="0"/>
              <a:t> </a:t>
            </a:r>
            <a:r>
              <a:rPr lang="es-ES" sz="2400" dirty="0" err="1" smtClean="0"/>
              <a:t>conditions</a:t>
            </a:r>
            <a:endParaRPr lang="es-ES" sz="2400" b="1" dirty="0">
              <a:solidFill>
                <a:srgbClr val="00003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3">
            <a:lum bright="2000"/>
          </a:blip>
          <a:srcRect b="93"/>
          <a:stretch>
            <a:fillRect/>
          </a:stretch>
        </p:blipFill>
        <p:spPr bwMode="auto">
          <a:xfrm>
            <a:off x="0" y="0"/>
            <a:ext cx="1714500" cy="2928938"/>
          </a:xfrm>
          <a:prstGeom prst="rect">
            <a:avLst/>
          </a:prstGeom>
          <a:noFill/>
          <a:ln w="9525" algn="in">
            <a:noFill/>
            <a:miter lim="800000"/>
            <a:headEnd/>
            <a:tailEnd/>
          </a:ln>
        </p:spPr>
      </p:pic>
      <p:sp>
        <p:nvSpPr>
          <p:cNvPr id="8195" name="Text Box 5"/>
          <p:cNvSpPr txBox="1">
            <a:spLocks noChangeArrowheads="1"/>
          </p:cNvSpPr>
          <p:nvPr/>
        </p:nvSpPr>
        <p:spPr bwMode="auto">
          <a:xfrm>
            <a:off x="1928813" y="0"/>
            <a:ext cx="6929437" cy="461665"/>
          </a:xfrm>
          <a:prstGeom prst="rect">
            <a:avLst/>
          </a:prstGeom>
          <a:noFill/>
          <a:ln w="9525">
            <a:noFill/>
            <a:miter lim="800000"/>
            <a:headEnd/>
            <a:tailEnd/>
          </a:ln>
        </p:spPr>
        <p:txBody>
          <a:bodyPr>
            <a:spAutoFit/>
          </a:bodyPr>
          <a:lstStyle/>
          <a:p>
            <a:pPr algn="ctr"/>
            <a:r>
              <a:rPr lang="es-ES" sz="2400" b="1" dirty="0" smtClean="0">
                <a:solidFill>
                  <a:srgbClr val="000036"/>
                </a:solidFill>
              </a:rPr>
              <a:t>Quinoa marketing </a:t>
            </a:r>
            <a:r>
              <a:rPr lang="es-ES" sz="2400" b="1" dirty="0" err="1" smtClean="0">
                <a:solidFill>
                  <a:srgbClr val="000036"/>
                </a:solidFill>
              </a:rPr>
              <a:t>environment</a:t>
            </a:r>
            <a:endParaRPr lang="es-ES" sz="2400" b="1" dirty="0">
              <a:solidFill>
                <a:srgbClr val="000036"/>
              </a:solidFill>
            </a:endParaRPr>
          </a:p>
        </p:txBody>
      </p:sp>
      <p:sp>
        <p:nvSpPr>
          <p:cNvPr id="8196" name="AutoShape 2" descr="Ver imagen en tamaño completo">
            <a:hlinkClick r:id="rId4"/>
          </p:cNvPr>
          <p:cNvSpPr>
            <a:spLocks noChangeAspect="1" noChangeArrowheads="1"/>
          </p:cNvSpPr>
          <p:nvPr/>
        </p:nvSpPr>
        <p:spPr bwMode="auto">
          <a:xfrm>
            <a:off x="155575" y="-365125"/>
            <a:ext cx="1009650" cy="762000"/>
          </a:xfrm>
          <a:prstGeom prst="rect">
            <a:avLst/>
          </a:prstGeom>
          <a:noFill/>
          <a:ln w="9525">
            <a:noFill/>
            <a:miter lim="800000"/>
            <a:headEnd/>
            <a:tailEnd/>
          </a:ln>
        </p:spPr>
        <p:txBody>
          <a:bodyPr/>
          <a:lstStyle/>
          <a:p>
            <a:endParaRPr lang="es-BO"/>
          </a:p>
        </p:txBody>
      </p:sp>
      <p:pic>
        <p:nvPicPr>
          <p:cNvPr id="10" name="9 Imagen"/>
          <p:cNvPicPr/>
          <p:nvPr/>
        </p:nvPicPr>
        <p:blipFill>
          <a:blip r:embed="rId5" cstate="print"/>
          <a:srcRect l="24587" t="14623" r="41458" b="10377"/>
          <a:stretch>
            <a:fillRect/>
          </a:stretch>
        </p:blipFill>
        <p:spPr bwMode="auto">
          <a:xfrm>
            <a:off x="4071934" y="571480"/>
            <a:ext cx="4786346" cy="5929354"/>
          </a:xfrm>
          <a:prstGeom prst="rect">
            <a:avLst/>
          </a:prstGeom>
          <a:noFill/>
          <a:ln w="9525">
            <a:noFill/>
            <a:miter lim="800000"/>
            <a:headEnd/>
            <a:tailEnd/>
          </a:ln>
        </p:spPr>
      </p:pic>
      <p:sp>
        <p:nvSpPr>
          <p:cNvPr id="79873" name="Rectangle 1"/>
          <p:cNvSpPr>
            <a:spLocks noChangeArrowheads="1"/>
          </p:cNvSpPr>
          <p:nvPr/>
        </p:nvSpPr>
        <p:spPr bwMode="auto">
          <a:xfrm>
            <a:off x="7143768" y="6581001"/>
            <a:ext cx="17145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(from Jacobsen, 2012)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8" name="Picture 2" descr="http://www.patrickfbaur.com/wp-content/uploads/2014/08/Prices.jpg"/>
          <p:cNvPicPr>
            <a:picLocks noChangeAspect="1" noChangeArrowheads="1"/>
          </p:cNvPicPr>
          <p:nvPr/>
        </p:nvPicPr>
        <p:blipFill>
          <a:blip r:embed="rId6"/>
          <a:srcRect/>
          <a:stretch>
            <a:fillRect/>
          </a:stretch>
        </p:blipFill>
        <p:spPr bwMode="auto">
          <a:xfrm>
            <a:off x="0" y="1714488"/>
            <a:ext cx="5214942" cy="3071834"/>
          </a:xfrm>
          <a:prstGeom prst="rect">
            <a:avLst/>
          </a:prstGeom>
          <a:noFill/>
        </p:spPr>
      </p:pic>
      <p:sp>
        <p:nvSpPr>
          <p:cNvPr id="8" name="Rectangle 2"/>
          <p:cNvSpPr txBox="1">
            <a:spLocks noChangeArrowheads="1"/>
          </p:cNvSpPr>
          <p:nvPr/>
        </p:nvSpPr>
        <p:spPr bwMode="auto">
          <a:xfrm>
            <a:off x="0" y="5214950"/>
            <a:ext cx="4143372" cy="706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0" cap="none" spc="0" normalizeH="0" baseline="0" noProof="0" dirty="0" err="1" smtClean="0">
                <a:ln>
                  <a:noFill/>
                </a:ln>
                <a:solidFill>
                  <a:schemeClr val="accent1">
                    <a:lumMod val="25000"/>
                  </a:schemeClr>
                </a:solidFill>
                <a:effectLst/>
                <a:uLnTx/>
                <a:uFillTx/>
                <a:latin typeface="+mj-lt"/>
                <a:ea typeface="+mj-ea"/>
                <a:cs typeface="+mj-cs"/>
              </a:rPr>
              <a:t>Large</a:t>
            </a:r>
            <a:r>
              <a:rPr kumimoji="0" lang="es-ES" sz="2000" b="1" i="0" u="none" strike="noStrike" kern="0" cap="none" spc="0" normalizeH="0" baseline="0" noProof="0" dirty="0" smtClean="0">
                <a:ln>
                  <a:noFill/>
                </a:ln>
                <a:solidFill>
                  <a:schemeClr val="accent1">
                    <a:lumMod val="25000"/>
                  </a:schemeClr>
                </a:solidFill>
                <a:effectLst/>
                <a:uLnTx/>
                <a:uFillTx/>
                <a:latin typeface="+mj-lt"/>
                <a:ea typeface="+mj-ea"/>
                <a:cs typeface="+mj-cs"/>
              </a:rPr>
              <a:t> </a:t>
            </a:r>
            <a:r>
              <a:rPr kumimoji="0" lang="es-ES" sz="2000" b="1" i="0" u="none" strike="noStrike" kern="0" cap="none" spc="0" normalizeH="0" baseline="0" noProof="0" dirty="0" err="1" smtClean="0">
                <a:ln>
                  <a:noFill/>
                </a:ln>
                <a:solidFill>
                  <a:schemeClr val="accent1">
                    <a:lumMod val="25000"/>
                  </a:schemeClr>
                </a:solidFill>
                <a:effectLst/>
                <a:uLnTx/>
                <a:uFillTx/>
                <a:latin typeface="+mj-lt"/>
                <a:ea typeface="+mj-ea"/>
                <a:cs typeface="+mj-cs"/>
              </a:rPr>
              <a:t>pressure</a:t>
            </a:r>
            <a:r>
              <a:rPr kumimoji="0" lang="es-ES" sz="2000" b="1" i="0" u="none" strike="noStrike" kern="0" cap="none" spc="0" normalizeH="0" baseline="0" noProof="0" dirty="0" smtClean="0">
                <a:ln>
                  <a:noFill/>
                </a:ln>
                <a:solidFill>
                  <a:schemeClr val="accent1">
                    <a:lumMod val="25000"/>
                  </a:schemeClr>
                </a:solidFill>
                <a:effectLst/>
                <a:uLnTx/>
                <a:uFillTx/>
                <a:latin typeface="+mj-lt"/>
                <a:ea typeface="+mj-ea"/>
                <a:cs typeface="+mj-cs"/>
              </a:rPr>
              <a:t> </a:t>
            </a:r>
            <a:r>
              <a:rPr kumimoji="0" lang="es-ES" sz="2000" b="1" i="0" u="none" strike="noStrike" kern="0" cap="none" spc="0" normalizeH="0" baseline="0" noProof="0" dirty="0" err="1" smtClean="0">
                <a:ln>
                  <a:noFill/>
                </a:ln>
                <a:solidFill>
                  <a:schemeClr val="accent1">
                    <a:lumMod val="25000"/>
                  </a:schemeClr>
                </a:solidFill>
                <a:effectLst/>
                <a:uLnTx/>
                <a:uFillTx/>
                <a:latin typeface="+mj-lt"/>
                <a:ea typeface="+mj-ea"/>
                <a:cs typeface="+mj-cs"/>
              </a:rPr>
              <a:t>for</a:t>
            </a:r>
            <a:r>
              <a:rPr kumimoji="0" lang="es-ES" sz="2000" b="1" i="0" u="none" strike="noStrike" kern="0" cap="none" spc="0" normalizeH="0" baseline="0" noProof="0" dirty="0" smtClean="0">
                <a:ln>
                  <a:noFill/>
                </a:ln>
                <a:solidFill>
                  <a:schemeClr val="accent1">
                    <a:lumMod val="25000"/>
                  </a:schemeClr>
                </a:solidFill>
                <a:effectLst/>
                <a:uLnTx/>
                <a:uFillTx/>
                <a:latin typeface="+mj-lt"/>
                <a:ea typeface="+mj-ea"/>
                <a:cs typeface="+mj-cs"/>
              </a:rPr>
              <a:t> </a:t>
            </a:r>
            <a:r>
              <a:rPr kumimoji="0" lang="es-ES" sz="2000" b="1" i="0" u="none" strike="noStrike" kern="0" cap="none" spc="0" normalizeH="0" baseline="0" noProof="0" dirty="0" err="1" smtClean="0">
                <a:ln>
                  <a:noFill/>
                </a:ln>
                <a:solidFill>
                  <a:schemeClr val="accent1">
                    <a:lumMod val="25000"/>
                  </a:schemeClr>
                </a:solidFill>
                <a:effectLst/>
                <a:uLnTx/>
                <a:uFillTx/>
                <a:latin typeface="+mj-lt"/>
                <a:ea typeface="+mj-ea"/>
                <a:cs typeface="+mj-cs"/>
              </a:rPr>
              <a:t>better</a:t>
            </a:r>
            <a:r>
              <a:rPr kumimoji="0" lang="es-ES" sz="2000" b="1" i="0" u="none" strike="noStrike" kern="0" cap="none" spc="0" normalizeH="0" baseline="0" noProof="0" dirty="0" smtClean="0">
                <a:ln>
                  <a:noFill/>
                </a:ln>
                <a:solidFill>
                  <a:schemeClr val="accent1">
                    <a:lumMod val="25000"/>
                  </a:schemeClr>
                </a:solidFill>
                <a:effectLst/>
                <a:uLnTx/>
                <a:uFillTx/>
                <a:latin typeface="+mj-lt"/>
                <a:ea typeface="+mj-ea"/>
                <a:cs typeface="+mj-cs"/>
              </a:rPr>
              <a:t> and more </a:t>
            </a:r>
            <a:r>
              <a:rPr kumimoji="0" lang="es-ES" sz="2000" b="1" i="0" u="none" strike="noStrike" kern="0" cap="none" spc="0" normalizeH="0" baseline="0" noProof="0" dirty="0" err="1" smtClean="0">
                <a:ln>
                  <a:noFill/>
                </a:ln>
                <a:solidFill>
                  <a:schemeClr val="accent1">
                    <a:lumMod val="25000"/>
                  </a:schemeClr>
                </a:solidFill>
                <a:effectLst/>
                <a:uLnTx/>
                <a:uFillTx/>
                <a:latin typeface="+mj-lt"/>
                <a:ea typeface="+mj-ea"/>
                <a:cs typeface="+mj-cs"/>
              </a:rPr>
              <a:t>efficient</a:t>
            </a:r>
            <a:r>
              <a:rPr kumimoji="0" lang="es-ES" sz="2000" b="1" i="0" u="none" strike="noStrike" kern="0" cap="none" spc="0" normalizeH="0" baseline="0" noProof="0" dirty="0" smtClean="0">
                <a:ln>
                  <a:noFill/>
                </a:ln>
                <a:solidFill>
                  <a:schemeClr val="accent1">
                    <a:lumMod val="25000"/>
                  </a:schemeClr>
                </a:solidFill>
                <a:effectLst/>
                <a:uLnTx/>
                <a:uFillTx/>
                <a:latin typeface="+mj-lt"/>
                <a:ea typeface="+mj-ea"/>
                <a:cs typeface="+mj-cs"/>
              </a:rPr>
              <a:t> </a:t>
            </a:r>
            <a:r>
              <a:rPr kumimoji="0" lang="es-ES" sz="2000" b="1" i="0" u="none" strike="noStrike" kern="0" cap="none" spc="0" normalizeH="0" baseline="0" noProof="0" dirty="0" err="1" smtClean="0">
                <a:ln>
                  <a:noFill/>
                </a:ln>
                <a:solidFill>
                  <a:schemeClr val="accent1">
                    <a:lumMod val="25000"/>
                  </a:schemeClr>
                </a:solidFill>
                <a:effectLst/>
                <a:uLnTx/>
                <a:uFillTx/>
                <a:latin typeface="+mj-lt"/>
                <a:ea typeface="+mj-ea"/>
                <a:cs typeface="+mj-cs"/>
              </a:rPr>
              <a:t>water</a:t>
            </a:r>
            <a:r>
              <a:rPr kumimoji="0" lang="es-ES" sz="2000" b="1" i="0" u="none" strike="noStrike" kern="0" cap="none" spc="0" normalizeH="0" baseline="0" noProof="0" dirty="0" smtClean="0">
                <a:ln>
                  <a:noFill/>
                </a:ln>
                <a:solidFill>
                  <a:schemeClr val="accent1">
                    <a:lumMod val="25000"/>
                  </a:schemeClr>
                </a:solidFill>
                <a:effectLst/>
                <a:uLnTx/>
                <a:uFillTx/>
                <a:latin typeface="+mj-lt"/>
                <a:ea typeface="+mj-ea"/>
                <a:cs typeface="+mj-cs"/>
              </a:rPr>
              <a:t> use as </a:t>
            </a:r>
            <a:r>
              <a:rPr kumimoji="0" lang="es-ES" sz="2000" b="1" i="0" u="none" strike="noStrike" kern="0" cap="none" spc="0" normalizeH="0" baseline="0" noProof="0" dirty="0" err="1" smtClean="0">
                <a:ln>
                  <a:noFill/>
                </a:ln>
                <a:solidFill>
                  <a:schemeClr val="accent1">
                    <a:lumMod val="25000"/>
                  </a:schemeClr>
                </a:solidFill>
                <a:effectLst/>
                <a:uLnTx/>
                <a:uFillTx/>
                <a:latin typeface="+mj-lt"/>
                <a:ea typeface="+mj-ea"/>
                <a:cs typeface="+mj-cs"/>
              </a:rPr>
              <a:t>complementary</a:t>
            </a:r>
            <a:r>
              <a:rPr kumimoji="0" lang="es-ES" sz="2000" b="1" i="0" u="none" strike="noStrike" kern="0" cap="none" spc="0" normalizeH="0" noProof="0" dirty="0" smtClean="0">
                <a:ln>
                  <a:noFill/>
                </a:ln>
                <a:solidFill>
                  <a:schemeClr val="accent1">
                    <a:lumMod val="25000"/>
                  </a:schemeClr>
                </a:solidFill>
                <a:effectLst/>
                <a:uLnTx/>
                <a:uFillTx/>
                <a:latin typeface="+mj-lt"/>
                <a:ea typeface="+mj-ea"/>
                <a:cs typeface="+mj-cs"/>
              </a:rPr>
              <a:t> </a:t>
            </a:r>
            <a:r>
              <a:rPr kumimoji="0" lang="es-ES" sz="2000" b="1" i="0" u="none" strike="noStrike" kern="0" cap="none" spc="0" normalizeH="0" baseline="0" noProof="0" dirty="0" err="1" smtClean="0">
                <a:ln>
                  <a:noFill/>
                </a:ln>
                <a:solidFill>
                  <a:schemeClr val="accent1">
                    <a:lumMod val="25000"/>
                  </a:schemeClr>
                </a:solidFill>
                <a:effectLst/>
                <a:uLnTx/>
                <a:uFillTx/>
                <a:latin typeface="+mj-lt"/>
                <a:ea typeface="+mj-ea"/>
                <a:cs typeface="+mj-cs"/>
              </a:rPr>
              <a:t>irrigation</a:t>
            </a:r>
            <a:r>
              <a:rPr kumimoji="0" lang="es-ES" sz="2000" b="1" i="0" u="none" strike="noStrike" kern="0" cap="none" spc="0" normalizeH="0" baseline="0" noProof="0" dirty="0" smtClean="0">
                <a:ln>
                  <a:noFill/>
                </a:ln>
                <a:solidFill>
                  <a:schemeClr val="accent1">
                    <a:lumMod val="25000"/>
                  </a:schemeClr>
                </a:solidFill>
                <a:effectLst/>
                <a:uLnTx/>
                <a:uFillTx/>
                <a:latin typeface="+mj-lt"/>
                <a:ea typeface="+mj-ea"/>
                <a:cs typeface="+mj-cs"/>
              </a:rPr>
              <a:t> </a:t>
            </a:r>
            <a:r>
              <a:rPr kumimoji="0" lang="es-ES" sz="2000" b="1" i="0" u="none" strike="noStrike" kern="0" cap="none" spc="0" normalizeH="0" baseline="0" noProof="0" dirty="0" err="1" smtClean="0">
                <a:ln>
                  <a:noFill/>
                </a:ln>
                <a:solidFill>
                  <a:schemeClr val="accent1">
                    <a:lumMod val="25000"/>
                  </a:schemeClr>
                </a:solidFill>
                <a:effectLst/>
                <a:uLnTx/>
                <a:uFillTx/>
                <a:latin typeface="+mj-lt"/>
                <a:ea typeface="+mj-ea"/>
                <a:cs typeface="+mj-cs"/>
              </a:rPr>
              <a:t>for</a:t>
            </a:r>
            <a:r>
              <a:rPr kumimoji="0" lang="es-ES" sz="2000" b="1" i="0" u="none" strike="noStrike" kern="0" cap="none" spc="0" normalizeH="0" baseline="0" noProof="0" dirty="0" smtClean="0">
                <a:ln>
                  <a:noFill/>
                </a:ln>
                <a:solidFill>
                  <a:schemeClr val="accent1">
                    <a:lumMod val="25000"/>
                  </a:schemeClr>
                </a:solidFill>
                <a:effectLst/>
                <a:uLnTx/>
                <a:uFillTx/>
                <a:latin typeface="+mj-lt"/>
                <a:ea typeface="+mj-ea"/>
                <a:cs typeface="+mj-cs"/>
              </a:rPr>
              <a:t> quinoa.</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s-ES" sz="2000" b="1" i="0" u="none" strike="noStrike" kern="0" cap="none" spc="0" normalizeH="0" baseline="0" noProof="0" dirty="0">
              <a:ln>
                <a:noFill/>
              </a:ln>
              <a:solidFill>
                <a:schemeClr val="accent1">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3" name="Picture 21" descr="atmosfera"/>
          <p:cNvPicPr>
            <a:picLocks noChangeAspect="1" noChangeArrowheads="1"/>
          </p:cNvPicPr>
          <p:nvPr/>
        </p:nvPicPr>
        <p:blipFill>
          <a:blip r:embed="rId3">
            <a:lum bright="60000" contrast="-30000"/>
          </a:blip>
          <a:srcRect/>
          <a:stretch>
            <a:fillRect/>
          </a:stretch>
        </p:blipFill>
        <p:spPr bwMode="auto">
          <a:xfrm>
            <a:off x="6350" y="0"/>
            <a:ext cx="9144000" cy="6858000"/>
          </a:xfrm>
          <a:prstGeom prst="rect">
            <a:avLst/>
          </a:prstGeom>
          <a:noFill/>
        </p:spPr>
      </p:pic>
      <p:sp>
        <p:nvSpPr>
          <p:cNvPr id="3074" name="Rectangle 2"/>
          <p:cNvSpPr>
            <a:spLocks noGrp="1" noChangeArrowheads="1"/>
          </p:cNvSpPr>
          <p:nvPr>
            <p:ph type="title"/>
          </p:nvPr>
        </p:nvSpPr>
        <p:spPr>
          <a:xfrm>
            <a:off x="428596" y="0"/>
            <a:ext cx="8229600" cy="439718"/>
          </a:xfrm>
        </p:spPr>
        <p:txBody>
          <a:bodyPr/>
          <a:lstStyle/>
          <a:p>
            <a:r>
              <a:rPr lang="es-ES" sz="2500" b="1" dirty="0" err="1" smtClean="0">
                <a:solidFill>
                  <a:srgbClr val="7030A0"/>
                </a:solidFill>
              </a:rPr>
              <a:t>Very</a:t>
            </a:r>
            <a:r>
              <a:rPr lang="es-ES" sz="2500" b="1" dirty="0" smtClean="0">
                <a:solidFill>
                  <a:srgbClr val="7030A0"/>
                </a:solidFill>
              </a:rPr>
              <a:t> </a:t>
            </a:r>
            <a:r>
              <a:rPr lang="es-ES" sz="2500" b="1" dirty="0" err="1" smtClean="0">
                <a:solidFill>
                  <a:srgbClr val="7030A0"/>
                </a:solidFill>
              </a:rPr>
              <a:t>well</a:t>
            </a:r>
            <a:r>
              <a:rPr lang="es-ES" sz="2500" b="1" dirty="0" smtClean="0">
                <a:solidFill>
                  <a:srgbClr val="7030A0"/>
                </a:solidFill>
              </a:rPr>
              <a:t> time and place </a:t>
            </a:r>
            <a:r>
              <a:rPr lang="es-ES" sz="2500" b="1" dirty="0" err="1" smtClean="0">
                <a:solidFill>
                  <a:srgbClr val="7030A0"/>
                </a:solidFill>
              </a:rPr>
              <a:t>validated</a:t>
            </a:r>
            <a:r>
              <a:rPr lang="es-ES" sz="2500" b="1" dirty="0" smtClean="0">
                <a:solidFill>
                  <a:srgbClr val="7030A0"/>
                </a:solidFill>
              </a:rPr>
              <a:t> </a:t>
            </a:r>
            <a:r>
              <a:rPr lang="es-ES" sz="2500" b="1" dirty="0" err="1" smtClean="0">
                <a:solidFill>
                  <a:srgbClr val="7030A0"/>
                </a:solidFill>
              </a:rPr>
              <a:t>conclusions</a:t>
            </a:r>
            <a:r>
              <a:rPr lang="es-ES" sz="2500" b="1" dirty="0" smtClean="0">
                <a:solidFill>
                  <a:srgbClr val="7030A0"/>
                </a:solidFill>
              </a:rPr>
              <a:t> </a:t>
            </a:r>
            <a:r>
              <a:rPr lang="es-ES" sz="2500" b="1" dirty="0" err="1" smtClean="0">
                <a:solidFill>
                  <a:srgbClr val="7030A0"/>
                </a:solidFill>
              </a:rPr>
              <a:t>for</a:t>
            </a:r>
            <a:r>
              <a:rPr lang="es-ES" sz="2500" b="1" dirty="0" smtClean="0">
                <a:solidFill>
                  <a:srgbClr val="7030A0"/>
                </a:solidFill>
              </a:rPr>
              <a:t> </a:t>
            </a:r>
            <a:r>
              <a:rPr lang="es-ES" sz="2500" b="1" dirty="0" err="1" smtClean="0">
                <a:solidFill>
                  <a:srgbClr val="7030A0"/>
                </a:solidFill>
              </a:rPr>
              <a:t>the</a:t>
            </a:r>
            <a:r>
              <a:rPr lang="es-ES" sz="2500" b="1" dirty="0" smtClean="0">
                <a:solidFill>
                  <a:srgbClr val="7030A0"/>
                </a:solidFill>
              </a:rPr>
              <a:t> </a:t>
            </a:r>
            <a:r>
              <a:rPr lang="es-ES" sz="2500" b="1" dirty="0" err="1" smtClean="0">
                <a:solidFill>
                  <a:srgbClr val="7030A0"/>
                </a:solidFill>
              </a:rPr>
              <a:t>highlands</a:t>
            </a:r>
            <a:endParaRPr lang="es-ES" sz="2500" b="1" dirty="0">
              <a:solidFill>
                <a:srgbClr val="7030A0"/>
              </a:solidFill>
            </a:endParaRPr>
          </a:p>
        </p:txBody>
      </p:sp>
      <p:pic>
        <p:nvPicPr>
          <p:cNvPr id="1026" name="Imagen 6" descr="Gestion06_07a[1]"/>
          <p:cNvPicPr>
            <a:picLocks noChangeAspect="1" noChangeArrowheads="1"/>
          </p:cNvPicPr>
          <p:nvPr/>
        </p:nvPicPr>
        <p:blipFill>
          <a:blip r:embed="rId4" cstate="print"/>
          <a:srcRect/>
          <a:stretch>
            <a:fillRect/>
          </a:stretch>
        </p:blipFill>
        <p:spPr bwMode="auto">
          <a:xfrm>
            <a:off x="1785918" y="623063"/>
            <a:ext cx="5214974" cy="6048025"/>
          </a:xfrm>
          <a:prstGeom prst="rect">
            <a:avLst/>
          </a:prstGeom>
          <a:noFill/>
          <a:ln w="9525">
            <a:noFill/>
            <a:miter lim="800000"/>
            <a:headEnd/>
            <a:tailEnd/>
          </a:ln>
        </p:spPr>
      </p:pic>
      <p:pic>
        <p:nvPicPr>
          <p:cNvPr id="22" name="Picture 22" descr="DSC05169"/>
          <p:cNvPicPr>
            <a:picLocks noChangeAspect="1" noChangeArrowheads="1"/>
          </p:cNvPicPr>
          <p:nvPr/>
        </p:nvPicPr>
        <p:blipFill>
          <a:blip r:embed="rId5" cstate="print"/>
          <a:srcRect l="15104" t="16037" r="12955" b="16257"/>
          <a:stretch>
            <a:fillRect/>
          </a:stretch>
        </p:blipFill>
        <p:spPr bwMode="auto">
          <a:xfrm>
            <a:off x="6072198" y="1219831"/>
            <a:ext cx="1475371" cy="1785950"/>
          </a:xfrm>
          <a:prstGeom prst="roundRect">
            <a:avLst/>
          </a:prstGeom>
          <a:solidFill>
            <a:srgbClr val="996633"/>
          </a:solidFill>
          <a:ln w="9525">
            <a:noFill/>
            <a:miter lim="800000"/>
            <a:headEnd/>
            <a:tailEnd/>
          </a:ln>
          <a:scene3d>
            <a:camera prst="orthographicFront"/>
            <a:lightRig rig="threePt" dir="t"/>
          </a:scene3d>
          <a:sp3d>
            <a:bevelT prst="angle"/>
          </a:sp3d>
        </p:spPr>
      </p:pic>
      <p:pic>
        <p:nvPicPr>
          <p:cNvPr id="3091" name="Picture 19" descr="Copia de DSC00593"/>
          <p:cNvPicPr>
            <a:picLocks noChangeAspect="1" noChangeArrowheads="1"/>
          </p:cNvPicPr>
          <p:nvPr/>
        </p:nvPicPr>
        <p:blipFill>
          <a:blip r:embed="rId6" cstate="print"/>
          <a:srcRect/>
          <a:stretch>
            <a:fillRect/>
          </a:stretch>
        </p:blipFill>
        <p:spPr bwMode="auto">
          <a:xfrm>
            <a:off x="1214414" y="1071546"/>
            <a:ext cx="1428760" cy="1906487"/>
          </a:xfrm>
          <a:prstGeom prst="roundRect">
            <a:avLst/>
          </a:prstGeom>
          <a:solidFill>
            <a:srgbClr val="996633"/>
          </a:solidFill>
          <a:ln w="9525">
            <a:noFill/>
            <a:miter lim="800000"/>
            <a:headEnd/>
            <a:tailEnd/>
          </a:ln>
          <a:scene3d>
            <a:camera prst="orthographicFront"/>
            <a:lightRig rig="threePt" dir="t"/>
          </a:scene3d>
          <a:sp3d>
            <a:bevelT prst="angle"/>
          </a:sp3d>
        </p:spPr>
      </p:pic>
      <p:pic>
        <p:nvPicPr>
          <p:cNvPr id="21" name="Picture 449" descr="DSC03872"/>
          <p:cNvPicPr>
            <a:picLocks noChangeAspect="1" noChangeArrowheads="1"/>
          </p:cNvPicPr>
          <p:nvPr/>
        </p:nvPicPr>
        <p:blipFill>
          <a:blip r:embed="rId7" cstate="print"/>
          <a:srcRect/>
          <a:stretch>
            <a:fillRect/>
          </a:stretch>
        </p:blipFill>
        <p:spPr bwMode="auto">
          <a:xfrm>
            <a:off x="6286512" y="5434649"/>
            <a:ext cx="1773137" cy="1423351"/>
          </a:xfrm>
          <a:prstGeom prst="roundRect">
            <a:avLst/>
          </a:prstGeom>
          <a:solidFill>
            <a:srgbClr val="996633"/>
          </a:solidFill>
          <a:ln w="9525">
            <a:noFill/>
            <a:miter lim="800000"/>
            <a:headEnd/>
            <a:tailEnd/>
          </a:ln>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642910" y="0"/>
            <a:ext cx="8001024" cy="861774"/>
          </a:xfrm>
          <a:prstGeom prst="rect">
            <a:avLst/>
          </a:prstGeom>
          <a:noFill/>
          <a:ln w="9525">
            <a:noFill/>
            <a:miter lim="800000"/>
            <a:headEnd/>
            <a:tailEnd/>
          </a:ln>
        </p:spPr>
        <p:txBody>
          <a:bodyPr wrap="square">
            <a:spAutoFit/>
          </a:bodyPr>
          <a:lstStyle/>
          <a:p>
            <a:pPr algn="ctr"/>
            <a:r>
              <a:rPr lang="en-US" sz="2500" b="1" kern="0" smtClean="0">
                <a:solidFill>
                  <a:srgbClr val="7030A0"/>
                </a:solidFill>
                <a:effectLst>
                  <a:outerShdw blurRad="38100" dist="38100" dir="2700000" algn="tl">
                    <a:srgbClr val="C0C0C0"/>
                  </a:outerShdw>
                </a:effectLst>
                <a:ea typeface="+mj-ea"/>
                <a:cs typeface="+mj-cs"/>
                <a:sym typeface="Gill Sans" pitchFamily="1" charset="0"/>
              </a:rPr>
              <a:t>Conclusions about timing of deficit irrigation (assuming a well fertilized soil)</a:t>
            </a:r>
          </a:p>
        </p:txBody>
      </p:sp>
      <p:pic>
        <p:nvPicPr>
          <p:cNvPr id="51202" name="Picture 2"/>
          <p:cNvPicPr>
            <a:picLocks noChangeAspect="1" noChangeArrowheads="1"/>
          </p:cNvPicPr>
          <p:nvPr/>
        </p:nvPicPr>
        <p:blipFill>
          <a:blip r:embed="rId3"/>
          <a:srcRect l="19792" t="38333" r="27016" b="15000"/>
          <a:stretch>
            <a:fillRect/>
          </a:stretch>
        </p:blipFill>
        <p:spPr bwMode="auto">
          <a:xfrm>
            <a:off x="571472" y="2357430"/>
            <a:ext cx="6786610" cy="4357718"/>
          </a:xfrm>
          <a:prstGeom prst="rect">
            <a:avLst/>
          </a:prstGeom>
          <a:noFill/>
          <a:ln w="9525">
            <a:noFill/>
            <a:miter lim="800000"/>
            <a:headEnd/>
            <a:tailEnd/>
          </a:ln>
          <a:effectLst/>
        </p:spPr>
      </p:pic>
      <p:sp>
        <p:nvSpPr>
          <p:cNvPr id="4" name="Text Box 5"/>
          <p:cNvSpPr txBox="1">
            <a:spLocks noChangeArrowheads="1"/>
          </p:cNvSpPr>
          <p:nvPr/>
        </p:nvSpPr>
        <p:spPr bwMode="auto">
          <a:xfrm>
            <a:off x="571472" y="2428868"/>
            <a:ext cx="2000264" cy="3939540"/>
          </a:xfrm>
          <a:prstGeom prst="rect">
            <a:avLst/>
          </a:prstGeom>
          <a:solidFill>
            <a:schemeClr val="accent4">
              <a:lumMod val="75000"/>
              <a:lumOff val="25000"/>
            </a:schemeClr>
          </a:solidFill>
          <a:ln w="9525">
            <a:noFill/>
            <a:miter lim="800000"/>
            <a:headEnd/>
            <a:tailEnd/>
          </a:ln>
        </p:spPr>
        <p:txBody>
          <a:bodyPr wrap="square">
            <a:spAutoFit/>
          </a:bodyPr>
          <a:lstStyle/>
          <a:p>
            <a:pPr algn="ctr"/>
            <a:endParaRPr lang="es-ES" sz="2500" b="1" kern="0" dirty="0" smtClean="0">
              <a:solidFill>
                <a:schemeClr val="bg1">
                  <a:lumMod val="95000"/>
                </a:schemeClr>
              </a:solidFill>
              <a:ea typeface="+mj-ea"/>
              <a:cs typeface="+mj-cs"/>
              <a:sym typeface="Gill Sans" pitchFamily="1" charset="0"/>
            </a:endParaRPr>
          </a:p>
          <a:p>
            <a:pPr algn="ctr"/>
            <a:r>
              <a:rPr lang="es-ES" sz="2500" b="1" kern="0" dirty="0" err="1" smtClean="0">
                <a:solidFill>
                  <a:schemeClr val="bg1">
                    <a:lumMod val="95000"/>
                  </a:schemeClr>
                </a:solidFill>
                <a:ea typeface="+mj-ea"/>
                <a:cs typeface="+mj-cs"/>
                <a:sym typeface="Gill Sans" pitchFamily="1" charset="0"/>
              </a:rPr>
              <a:t>Rainfed</a:t>
            </a:r>
            <a:endParaRPr lang="es-ES" sz="2500" b="1" kern="0" dirty="0" smtClean="0">
              <a:solidFill>
                <a:schemeClr val="bg1">
                  <a:lumMod val="95000"/>
                </a:schemeClr>
              </a:solidFill>
              <a:ea typeface="+mj-ea"/>
              <a:cs typeface="+mj-cs"/>
              <a:sym typeface="Gill Sans" pitchFamily="1" charset="0"/>
            </a:endParaRPr>
          </a:p>
          <a:p>
            <a:pPr algn="ctr"/>
            <a:endParaRPr lang="es-ES" sz="2500" b="1" kern="0" dirty="0" smtClean="0">
              <a:solidFill>
                <a:schemeClr val="bg1">
                  <a:lumMod val="95000"/>
                </a:schemeClr>
              </a:solidFill>
              <a:ea typeface="+mj-ea"/>
              <a:cs typeface="+mj-cs"/>
              <a:sym typeface="Gill Sans" pitchFamily="1" charset="0"/>
            </a:endParaRPr>
          </a:p>
          <a:p>
            <a:pPr algn="ctr"/>
            <a:endParaRPr lang="es-ES" sz="2500" b="1" kern="0" dirty="0" smtClean="0">
              <a:solidFill>
                <a:schemeClr val="bg1">
                  <a:lumMod val="95000"/>
                </a:schemeClr>
              </a:solidFill>
              <a:ea typeface="+mj-ea"/>
              <a:cs typeface="+mj-cs"/>
              <a:sym typeface="Gill Sans" pitchFamily="1" charset="0"/>
            </a:endParaRPr>
          </a:p>
          <a:p>
            <a:pPr algn="ctr"/>
            <a:r>
              <a:rPr lang="es-ES" sz="2500" b="1" kern="0" dirty="0" smtClean="0">
                <a:solidFill>
                  <a:schemeClr val="bg1">
                    <a:lumMod val="95000"/>
                  </a:schemeClr>
                </a:solidFill>
                <a:ea typeface="+mj-ea"/>
                <a:cs typeface="+mj-cs"/>
                <a:sym typeface="Gill Sans" pitchFamily="1" charset="0"/>
              </a:rPr>
              <a:t>Full </a:t>
            </a:r>
            <a:r>
              <a:rPr lang="es-ES" sz="2500" b="1" kern="0" dirty="0" err="1" smtClean="0">
                <a:solidFill>
                  <a:schemeClr val="bg1">
                    <a:lumMod val="95000"/>
                  </a:schemeClr>
                </a:solidFill>
                <a:ea typeface="+mj-ea"/>
                <a:cs typeface="+mj-cs"/>
                <a:sym typeface="Gill Sans" pitchFamily="1" charset="0"/>
              </a:rPr>
              <a:t>irrigation</a:t>
            </a:r>
            <a:endParaRPr lang="es-ES" sz="2500" b="1" kern="0" dirty="0" smtClean="0">
              <a:solidFill>
                <a:schemeClr val="bg1">
                  <a:lumMod val="95000"/>
                </a:schemeClr>
              </a:solidFill>
              <a:ea typeface="+mj-ea"/>
              <a:cs typeface="+mj-cs"/>
              <a:sym typeface="Gill Sans" pitchFamily="1" charset="0"/>
            </a:endParaRPr>
          </a:p>
          <a:p>
            <a:pPr algn="ctr"/>
            <a:endParaRPr lang="es-ES" sz="2500" b="1" kern="0" dirty="0" smtClean="0">
              <a:solidFill>
                <a:schemeClr val="bg1">
                  <a:lumMod val="95000"/>
                </a:schemeClr>
              </a:solidFill>
              <a:ea typeface="+mj-ea"/>
              <a:cs typeface="+mj-cs"/>
              <a:sym typeface="Gill Sans" pitchFamily="1" charset="0"/>
            </a:endParaRPr>
          </a:p>
          <a:p>
            <a:pPr algn="ctr"/>
            <a:endParaRPr lang="es-ES" sz="2500" b="1" kern="0" dirty="0" smtClean="0">
              <a:solidFill>
                <a:schemeClr val="bg1">
                  <a:lumMod val="95000"/>
                </a:schemeClr>
              </a:solidFill>
              <a:ea typeface="+mj-ea"/>
              <a:cs typeface="+mj-cs"/>
              <a:sym typeface="Gill Sans" pitchFamily="1" charset="0"/>
            </a:endParaRPr>
          </a:p>
          <a:p>
            <a:pPr algn="ctr"/>
            <a:r>
              <a:rPr lang="es-ES" sz="2500" b="1" kern="0" dirty="0" err="1" smtClean="0">
                <a:solidFill>
                  <a:schemeClr val="bg1">
                    <a:lumMod val="95000"/>
                  </a:schemeClr>
                </a:solidFill>
                <a:ea typeface="+mj-ea"/>
                <a:cs typeface="+mj-cs"/>
                <a:sym typeface="Gill Sans" pitchFamily="1" charset="0"/>
              </a:rPr>
              <a:t>Deficit</a:t>
            </a:r>
            <a:r>
              <a:rPr lang="es-ES" sz="2500" b="1" kern="0" dirty="0" smtClean="0">
                <a:solidFill>
                  <a:schemeClr val="bg1">
                    <a:lumMod val="95000"/>
                  </a:schemeClr>
                </a:solidFill>
                <a:ea typeface="+mj-ea"/>
                <a:cs typeface="+mj-cs"/>
                <a:sym typeface="Gill Sans" pitchFamily="1" charset="0"/>
              </a:rPr>
              <a:t> </a:t>
            </a:r>
            <a:r>
              <a:rPr lang="es-ES" sz="2500" b="1" kern="0" dirty="0" err="1" smtClean="0">
                <a:solidFill>
                  <a:schemeClr val="bg1">
                    <a:lumMod val="95000"/>
                  </a:schemeClr>
                </a:solidFill>
                <a:ea typeface="+mj-ea"/>
                <a:cs typeface="+mj-cs"/>
                <a:sym typeface="Gill Sans" pitchFamily="1" charset="0"/>
              </a:rPr>
              <a:t>irrigation</a:t>
            </a:r>
            <a:endParaRPr lang="es-ES" sz="2500" b="1" kern="0" dirty="0" smtClean="0">
              <a:solidFill>
                <a:schemeClr val="bg1">
                  <a:lumMod val="95000"/>
                </a:schemeClr>
              </a:solidFill>
              <a:ea typeface="+mj-ea"/>
              <a:cs typeface="+mj-cs"/>
              <a:sym typeface="Gill Sans" pitchFamily="1" charset="0"/>
            </a:endParaRPr>
          </a:p>
        </p:txBody>
      </p:sp>
      <p:sp>
        <p:nvSpPr>
          <p:cNvPr id="6" name="Text Box 5"/>
          <p:cNvSpPr txBox="1">
            <a:spLocks noChangeArrowheads="1"/>
          </p:cNvSpPr>
          <p:nvPr/>
        </p:nvSpPr>
        <p:spPr bwMode="auto">
          <a:xfrm>
            <a:off x="7358082" y="2357430"/>
            <a:ext cx="1785918" cy="4324261"/>
          </a:xfrm>
          <a:prstGeom prst="rect">
            <a:avLst/>
          </a:prstGeom>
          <a:solidFill>
            <a:schemeClr val="accent4">
              <a:lumMod val="75000"/>
              <a:lumOff val="25000"/>
            </a:schemeClr>
          </a:solidFill>
          <a:ln w="9525">
            <a:noFill/>
            <a:miter lim="800000"/>
            <a:headEnd/>
            <a:tailEnd/>
          </a:ln>
        </p:spPr>
        <p:txBody>
          <a:bodyPr wrap="square">
            <a:spAutoFit/>
          </a:bodyPr>
          <a:lstStyle/>
          <a:p>
            <a:pPr algn="ctr"/>
            <a:r>
              <a:rPr lang="es-ES" sz="2500" b="1" kern="0" dirty="0" smtClean="0">
                <a:solidFill>
                  <a:schemeClr val="bg1">
                    <a:lumMod val="95000"/>
                  </a:schemeClr>
                </a:solidFill>
                <a:ea typeface="+mj-ea"/>
                <a:cs typeface="+mj-cs"/>
                <a:sym typeface="Gill Sans" pitchFamily="1" charset="0"/>
              </a:rPr>
              <a:t>1300 Kg/Ha</a:t>
            </a:r>
          </a:p>
          <a:p>
            <a:pPr algn="ctr"/>
            <a:endParaRPr lang="es-ES" sz="2500" b="1" kern="0" dirty="0" smtClean="0">
              <a:solidFill>
                <a:schemeClr val="bg1">
                  <a:lumMod val="95000"/>
                </a:schemeClr>
              </a:solidFill>
              <a:ea typeface="+mj-ea"/>
              <a:cs typeface="+mj-cs"/>
              <a:sym typeface="Gill Sans" pitchFamily="1" charset="0"/>
            </a:endParaRPr>
          </a:p>
          <a:p>
            <a:pPr algn="ctr"/>
            <a:endParaRPr lang="es-ES" sz="2500" b="1" kern="0" dirty="0" smtClean="0">
              <a:solidFill>
                <a:schemeClr val="bg1">
                  <a:lumMod val="95000"/>
                </a:schemeClr>
              </a:solidFill>
              <a:ea typeface="+mj-ea"/>
              <a:cs typeface="+mj-cs"/>
              <a:sym typeface="Gill Sans" pitchFamily="1" charset="0"/>
            </a:endParaRPr>
          </a:p>
          <a:p>
            <a:pPr algn="ctr"/>
            <a:r>
              <a:rPr lang="es-ES" sz="2500" b="1" kern="0" dirty="0" smtClean="0">
                <a:solidFill>
                  <a:schemeClr val="bg1">
                    <a:lumMod val="95000"/>
                  </a:schemeClr>
                </a:solidFill>
                <a:ea typeface="+mj-ea"/>
                <a:cs typeface="+mj-cs"/>
                <a:sym typeface="Gill Sans" pitchFamily="1" charset="0"/>
              </a:rPr>
              <a:t>3500 Kg/Ha</a:t>
            </a:r>
          </a:p>
          <a:p>
            <a:pPr algn="ctr"/>
            <a:endParaRPr lang="es-ES" sz="2500" b="1" kern="0" dirty="0" smtClean="0">
              <a:solidFill>
                <a:schemeClr val="bg1">
                  <a:lumMod val="95000"/>
                </a:schemeClr>
              </a:solidFill>
              <a:ea typeface="+mj-ea"/>
              <a:cs typeface="+mj-cs"/>
              <a:sym typeface="Gill Sans" pitchFamily="1" charset="0"/>
            </a:endParaRPr>
          </a:p>
          <a:p>
            <a:pPr algn="ctr"/>
            <a:endParaRPr lang="es-ES" sz="2500" b="1" kern="0" dirty="0" smtClean="0">
              <a:solidFill>
                <a:schemeClr val="bg1">
                  <a:lumMod val="95000"/>
                </a:schemeClr>
              </a:solidFill>
              <a:ea typeface="+mj-ea"/>
              <a:cs typeface="+mj-cs"/>
              <a:sym typeface="Gill Sans" pitchFamily="1" charset="0"/>
            </a:endParaRPr>
          </a:p>
          <a:p>
            <a:pPr algn="ctr"/>
            <a:r>
              <a:rPr lang="es-ES" sz="2500" b="1" kern="0" dirty="0" smtClean="0">
                <a:solidFill>
                  <a:schemeClr val="bg1">
                    <a:lumMod val="95000"/>
                  </a:schemeClr>
                </a:solidFill>
                <a:ea typeface="+mj-ea"/>
                <a:cs typeface="+mj-cs"/>
                <a:sym typeface="Gill Sans" pitchFamily="1" charset="0"/>
              </a:rPr>
              <a:t>2500 Kg/Ha</a:t>
            </a:r>
          </a:p>
          <a:p>
            <a:pPr algn="ctr"/>
            <a:endParaRPr lang="es-ES" sz="2500" b="1" kern="0" dirty="0" smtClean="0">
              <a:solidFill>
                <a:schemeClr val="bg1">
                  <a:lumMod val="95000"/>
                </a:schemeClr>
              </a:solidFill>
              <a:ea typeface="+mj-ea"/>
              <a:cs typeface="+mj-cs"/>
              <a:sym typeface="Gill Sans" pitchFamily="1"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1849</TotalTime>
  <Words>660</Words>
  <Application>Microsoft Office PowerPoint</Application>
  <PresentationFormat>Presentación en pantalla (4:3)</PresentationFormat>
  <Paragraphs>90</Paragraphs>
  <Slides>22</Slides>
  <Notes>20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Diseño predeterminado</vt:lpstr>
      <vt:lpstr>Potentiality of using deficit irrigation for quinoa in the Bolivian Altiplano Lessons learnt</vt:lpstr>
      <vt:lpstr>The project…..</vt:lpstr>
      <vt:lpstr>Diapositiva 3</vt:lpstr>
      <vt:lpstr>Diapositiva 4</vt:lpstr>
      <vt:lpstr>Diapositiva 5</vt:lpstr>
      <vt:lpstr>Diapositiva 6</vt:lpstr>
      <vt:lpstr>Diapositiva 7</vt:lpstr>
      <vt:lpstr>Very well time and place validated conclusions for the highlands</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COMPORTAMIENTO CLIMATICO EN LA MICROCUENCA  CHOJAÑAPATA-CHINCHAYA</dc:title>
  <dc:creator>Usuario Final</dc:creator>
  <cp:lastModifiedBy>pao</cp:lastModifiedBy>
  <cp:revision>94</cp:revision>
  <dcterms:created xsi:type="dcterms:W3CDTF">2008-04-25T15:51:44Z</dcterms:created>
  <dcterms:modified xsi:type="dcterms:W3CDTF">2016-02-25T11:00:09Z</dcterms:modified>
</cp:coreProperties>
</file>