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4"/>
  </p:notesMasterIdLst>
  <p:sldIdLst>
    <p:sldId id="256" r:id="rId2"/>
    <p:sldId id="352" r:id="rId3"/>
    <p:sldId id="403" r:id="rId4"/>
    <p:sldId id="404" r:id="rId5"/>
    <p:sldId id="410" r:id="rId6"/>
    <p:sldId id="406" r:id="rId7"/>
    <p:sldId id="414" r:id="rId8"/>
    <p:sldId id="418" r:id="rId9"/>
    <p:sldId id="417" r:id="rId10"/>
    <p:sldId id="415" r:id="rId11"/>
    <p:sldId id="330" r:id="rId12"/>
    <p:sldId id="379" r:id="rId1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3300"/>
    <a:srgbClr val="99FF66"/>
    <a:srgbClr val="006600"/>
    <a:srgbClr val="000036"/>
    <a:srgbClr val="800000"/>
    <a:srgbClr val="FFFF00"/>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003" autoAdjust="0"/>
    <p:restoredTop sz="94660"/>
  </p:normalViewPr>
  <p:slideViewPr>
    <p:cSldViewPr>
      <p:cViewPr varScale="1">
        <p:scale>
          <a:sx n="57" d="100"/>
          <a:sy n="57" d="100"/>
        </p:scale>
        <p:origin x="-9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s-B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57A94588-7372-4E01-AEF9-15F00FB7AD6F}" type="datetimeFigureOut">
              <a:rPr lang="es-BO"/>
              <a:pPr>
                <a:defRPr/>
              </a:pPr>
              <a:t>25/02/2016</a:t>
            </a:fld>
            <a:endParaRPr lang="es-B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BO"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BO"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s-B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1D79FC27-9DBB-4633-B84E-582F3553E04A}" type="slidenum">
              <a:rPr lang="es-BO"/>
              <a:pPr>
                <a:defRPr/>
              </a:pPr>
              <a:t>‹Nº›</a:t>
            </a:fld>
            <a:endParaRPr lang="es-B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35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BO" smtClean="0"/>
          </a:p>
        </p:txBody>
      </p:sp>
      <p:sp>
        <p:nvSpPr>
          <p:cNvPr id="2355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567CD6-A5E6-4BE4-B541-8DB469052585}" type="slidenum">
              <a:rPr lang="es-BO" smtClean="0">
                <a:latin typeface="Arial" pitchFamily="34" charset="0"/>
              </a:rPr>
              <a:pPr/>
              <a:t>1</a:t>
            </a:fld>
            <a:endParaRPr lang="es-BO"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BO" dirty="0" smtClean="0"/>
              <a:t>Aquí mostraremos</a:t>
            </a:r>
            <a:r>
              <a:rPr lang="es-BO" baseline="0" dirty="0" smtClean="0"/>
              <a:t> la diferencia en percepción sobre el riesgo de pérdida del conocimiento y sus causas</a:t>
            </a:r>
            <a:endParaRPr lang="es-BO" dirty="0" smtClean="0"/>
          </a:p>
        </p:txBody>
      </p:sp>
      <p:sp>
        <p:nvSpPr>
          <p:cNvPr id="430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ED967C-E71D-49DB-AEA4-C2AD986D0992}" type="slidenum">
              <a:rPr lang="es-BO" smtClean="0">
                <a:latin typeface="Arial" pitchFamily="34" charset="0"/>
              </a:rPr>
              <a:pPr/>
              <a:t>10</a:t>
            </a:fld>
            <a:endParaRPr lang="es-BO"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BO" smtClean="0"/>
          </a:p>
        </p:txBody>
      </p:sp>
      <p:sp>
        <p:nvSpPr>
          <p:cNvPr id="430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ED967C-E71D-49DB-AEA4-C2AD986D0992}" type="slidenum">
              <a:rPr lang="es-BO" smtClean="0">
                <a:latin typeface="Arial" pitchFamily="34" charset="0"/>
              </a:rPr>
              <a:pPr/>
              <a:t>11</a:t>
            </a:fld>
            <a:endParaRPr lang="es-BO"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BO" smtClean="0"/>
          </a:p>
        </p:txBody>
      </p:sp>
      <p:sp>
        <p:nvSpPr>
          <p:cNvPr id="430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ED967C-E71D-49DB-AEA4-C2AD986D0992}" type="slidenum">
              <a:rPr lang="es-BO" smtClean="0">
                <a:latin typeface="Arial" pitchFamily="34" charset="0"/>
              </a:rPr>
              <a:pPr/>
              <a:t>12</a:t>
            </a:fld>
            <a:endParaRPr lang="es-BO"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BO"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958C7E-9174-40A4-9686-452F33AA4B26}" type="slidenum">
              <a:rPr lang="es-BO" smtClean="0">
                <a:latin typeface="Arial" pitchFamily="34" charset="0"/>
              </a:rPr>
              <a:pPr/>
              <a:t>2</a:t>
            </a:fld>
            <a:endParaRPr lang="es-BO"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BO"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958C7E-9174-40A4-9686-452F33AA4B26}" type="slidenum">
              <a:rPr lang="es-BO" smtClean="0">
                <a:latin typeface="Arial" pitchFamily="34" charset="0"/>
              </a:rPr>
              <a:pPr/>
              <a:t>3</a:t>
            </a:fld>
            <a:endParaRPr lang="es-BO"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50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BO" smtClean="0"/>
          </a:p>
        </p:txBody>
      </p:sp>
      <p:sp>
        <p:nvSpPr>
          <p:cNvPr id="450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D77455-FDDC-4A47-8C07-9962229076BD}" type="slidenum">
              <a:rPr lang="es-BO" smtClean="0">
                <a:latin typeface="Arial" pitchFamily="34" charset="0"/>
              </a:rPr>
              <a:pPr/>
              <a:t>4</a:t>
            </a:fld>
            <a:endParaRPr lang="es-BO"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BO"/>
          </a:p>
        </p:txBody>
      </p:sp>
      <p:sp>
        <p:nvSpPr>
          <p:cNvPr id="4" name="3 Marcador de número de diapositiva"/>
          <p:cNvSpPr>
            <a:spLocks noGrp="1"/>
          </p:cNvSpPr>
          <p:nvPr>
            <p:ph type="sldNum" sz="quarter" idx="10"/>
          </p:nvPr>
        </p:nvSpPr>
        <p:spPr/>
        <p:txBody>
          <a:bodyPr/>
          <a:lstStyle/>
          <a:p>
            <a:fld id="{821D656C-3DC0-4689-A5FD-B191490B7165}" type="slidenum">
              <a:rPr lang="es-CO" smtClean="0"/>
              <a:pPr/>
              <a:t>5</a:t>
            </a:fld>
            <a:endParaRPr lang="es-C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BO"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958C7E-9174-40A4-9686-452F33AA4B26}" type="slidenum">
              <a:rPr lang="es-BO" smtClean="0">
                <a:latin typeface="Arial" pitchFamily="34" charset="0"/>
              </a:rPr>
              <a:pPr/>
              <a:t>6</a:t>
            </a:fld>
            <a:endParaRPr lang="es-BO"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BO"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958C7E-9174-40A4-9686-452F33AA4B26}" type="slidenum">
              <a:rPr lang="es-BO" smtClean="0">
                <a:latin typeface="Arial" pitchFamily="34" charset="0"/>
              </a:rPr>
              <a:pPr/>
              <a:t>7</a:t>
            </a:fld>
            <a:endParaRPr lang="es-BO"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BO"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958C7E-9174-40A4-9686-452F33AA4B26}" type="slidenum">
              <a:rPr lang="es-BO" smtClean="0">
                <a:latin typeface="Arial" pitchFamily="34" charset="0"/>
              </a:rPr>
              <a:pPr/>
              <a:t>8</a:t>
            </a:fld>
            <a:endParaRPr lang="es-BO"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BO"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958C7E-9174-40A4-9686-452F33AA4B26}" type="slidenum">
              <a:rPr lang="es-BO" smtClean="0">
                <a:latin typeface="Arial" pitchFamily="34" charset="0"/>
              </a:rPr>
              <a:pPr/>
              <a:t>9</a:t>
            </a:fld>
            <a:endParaRPr lang="es-BO"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BO"/>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B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00E709A-95F9-4DBC-BEF8-EE602CB8D961}" type="slidenum">
              <a:rPr lang="es-ES"/>
              <a:pPr>
                <a:defRPr/>
              </a:pPr>
              <a:t>‹Nº›</a:t>
            </a:fld>
            <a:endParaRPr lang="es-ES"/>
          </a:p>
        </p:txBody>
      </p:sp>
    </p:spTree>
  </p:cSld>
  <p:clrMapOvr>
    <a:masterClrMapping/>
  </p:clrMapOvr>
  <p:transition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E68FF59-1A20-4F9D-A490-1200541662D7}" type="slidenum">
              <a:rPr lang="es-ES"/>
              <a:pPr>
                <a:defRPr/>
              </a:pPr>
              <a:t>‹Nº›</a:t>
            </a:fld>
            <a:endParaRPr lang="es-ES"/>
          </a:p>
        </p:txBody>
      </p:sp>
    </p:spTree>
  </p:cSld>
  <p:clrMapOvr>
    <a:masterClrMapping/>
  </p:clrMapOvr>
  <p:transition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B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0209678-F41E-4012-A27B-84BEDDFF1557}" type="slidenum">
              <a:rPr lang="es-ES"/>
              <a:pPr>
                <a:defRPr/>
              </a:pPr>
              <a:t>‹Nº›</a:t>
            </a:fld>
            <a:endParaRPr lang="es-ES"/>
          </a:p>
        </p:txBody>
      </p:sp>
    </p:spTree>
  </p:cSld>
  <p:clrMapOvr>
    <a:masterClrMapping/>
  </p:clrMapOvr>
  <p:transition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873F8AD-7B59-415E-A540-E432F75D6B3E}" type="slidenum">
              <a:rPr lang="es-ES"/>
              <a:pPr>
                <a:defRPr/>
              </a:pPr>
              <a:t>‹Nº›</a:t>
            </a:fld>
            <a:endParaRPr lang="es-ES"/>
          </a:p>
        </p:txBody>
      </p:sp>
    </p:spTree>
  </p:cSld>
  <p:clrMapOvr>
    <a:masterClrMapping/>
  </p:clrMapOvr>
  <p:transition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D013498-0D21-468C-A2B4-6C27D01956AD}" type="slidenum">
              <a:rPr lang="es-ES"/>
              <a:pPr>
                <a:defRPr/>
              </a:pPr>
              <a:t>‹Nº›</a:t>
            </a:fld>
            <a:endParaRPr lang="es-ES"/>
          </a:p>
        </p:txBody>
      </p:sp>
    </p:spTree>
  </p:cSld>
  <p:clrMapOvr>
    <a:masterClrMapping/>
  </p:clrMapOvr>
  <p:transition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7FEEF92-2ACA-46B9-8946-6FA0AF19FC0C}" type="slidenum">
              <a:rPr lang="es-ES"/>
              <a:pPr>
                <a:defRPr/>
              </a:pPr>
              <a:t>‹Nº›</a:t>
            </a:fld>
            <a:endParaRPr lang="es-ES"/>
          </a:p>
        </p:txBody>
      </p:sp>
    </p:spTree>
  </p:cSld>
  <p:clrMapOvr>
    <a:masterClrMapping/>
  </p:clrMapOvr>
  <p:transition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B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23D7F7D1-E065-4794-8AC5-F1F337E54BE2}" type="slidenum">
              <a:rPr lang="es-ES"/>
              <a:pPr>
                <a:defRPr/>
              </a:pPr>
              <a:t>‹Nº›</a:t>
            </a:fld>
            <a:endParaRPr lang="es-ES"/>
          </a:p>
        </p:txBody>
      </p:sp>
    </p:spTree>
  </p:cSld>
  <p:clrMapOvr>
    <a:masterClrMapping/>
  </p:clrMapOvr>
  <p:transition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BO"/>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25662E2D-D5EA-404A-A1BA-93C8753923ED}" type="slidenum">
              <a:rPr lang="es-ES"/>
              <a:pPr>
                <a:defRPr/>
              </a:pPr>
              <a:t>‹Nº›</a:t>
            </a:fld>
            <a:endParaRPr lang="es-ES"/>
          </a:p>
        </p:txBody>
      </p:sp>
    </p:spTree>
  </p:cSld>
  <p:clrMapOvr>
    <a:masterClrMapping/>
  </p:clrMapOvr>
  <p:transition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8A8EC47A-3729-46AF-A1A5-54D2289B6739}" type="slidenum">
              <a:rPr lang="es-ES"/>
              <a:pPr>
                <a:defRPr/>
              </a:pPr>
              <a:t>‹Nº›</a:t>
            </a:fld>
            <a:endParaRPr lang="es-ES"/>
          </a:p>
        </p:txBody>
      </p:sp>
    </p:spTree>
  </p:cSld>
  <p:clrMapOvr>
    <a:masterClrMapping/>
  </p:clrMapOvr>
  <p:transition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B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B851CDE-4930-40D8-90CD-CB4FE1120092}" type="slidenum">
              <a:rPr lang="es-ES"/>
              <a:pPr>
                <a:defRPr/>
              </a:pPr>
              <a:t>‹Nº›</a:t>
            </a:fld>
            <a:endParaRPr lang="es-ES"/>
          </a:p>
        </p:txBody>
      </p:sp>
    </p:spTree>
  </p:cSld>
  <p:clrMapOvr>
    <a:masterClrMapping/>
  </p:clrMapOvr>
  <p:transition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B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B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6993764-664D-40C9-905B-916B5ED65382}" type="slidenum">
              <a:rPr lang="es-ES"/>
              <a:pPr>
                <a:defRPr/>
              </a:pPr>
              <a:t>‹Nº›</a:t>
            </a:fld>
            <a:endParaRPr lang="es-ES"/>
          </a:p>
        </p:txBody>
      </p:sp>
    </p:spTree>
  </p:cSld>
  <p:clrMapOvr>
    <a:masterClrMapping/>
  </p:clrMapOvr>
  <p:transition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C32E8DDC-97F6-449D-B658-273DDCB5B483}"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300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cnnexpansion.com/photos/2007/11/01/la-migracion-de-mujeres-tiene-efectos-positivos-para-la-economia-mexicana-especial.2007-11-26.7474654939"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hyperlink" Target="http://www.cnnexpansion.com/photos/2007/11/01/la-migracion-de-mujeres-tiene-efectos-positivos-para-la-economia-mexicana-especial.2007-11-26.7474654939"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cnnexpansion.com/photos/2007/11/01/la-migracion-de-mujeres-tiene-efectos-positivos-para-la-economia-mexicana-especial.2007-11-26.7474654939"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cnnexpansion.com/photos/2007/11/01/la-migracion-de-mujeres-tiene-efectos-positivos-para-la-economia-mexicana-especial.2007-11-26.7474654939"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www.cnnexpansion.com/photos/2007/11/01/la-migracion-de-mujeres-tiene-efectos-positivos-para-la-economia-mexicana-especial.2007-11-26.7474654939"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www.cnnexpansion.com/photos/2007/11/01/la-migracion-de-mujeres-tiene-efectos-positivos-para-la-economia-mexicana-especial.2007-11-26.7474654939"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www.cnnexpansion.com/photos/2007/11/01/la-migracion-de-mujeres-tiene-efectos-positivos-para-la-economia-mexicana-especial.2007-11-26.7474654939"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www.cnnexpansion.com/photos/2007/11/01/la-migracion-de-mujeres-tiene-efectos-positivos-para-la-economia-mexicana-especial.2007-11-26.7474654939"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www.cnnexpansion.com/photos/2007/11/01/la-migracion-de-mujeres-tiene-efectos-positivos-para-la-economia-mexicana-especial.2007-11-26.7474654939"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www.cnnexpansion.com/photos/2007/11/01/la-migracion-de-mujeres-tiene-efectos-positivos-para-la-economia-mexicana-especial.2007-11-26.7474654939"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5"/>
          <p:cNvSpPr txBox="1">
            <a:spLocks noChangeArrowheads="1"/>
          </p:cNvSpPr>
          <p:nvPr/>
        </p:nvSpPr>
        <p:spPr bwMode="auto">
          <a:xfrm>
            <a:off x="1500166" y="5786454"/>
            <a:ext cx="5904052" cy="461665"/>
          </a:xfrm>
          <a:prstGeom prst="rect">
            <a:avLst/>
          </a:prstGeom>
          <a:noFill/>
          <a:ln w="9525">
            <a:noFill/>
            <a:miter lim="800000"/>
            <a:headEnd/>
            <a:tailEnd/>
          </a:ln>
        </p:spPr>
        <p:txBody>
          <a:bodyPr wrap="square">
            <a:spAutoFit/>
          </a:bodyPr>
          <a:lstStyle/>
          <a:p>
            <a:pPr algn="ctr"/>
            <a:r>
              <a:rPr lang="es-ES" sz="2400" b="1" dirty="0" err="1" smtClean="0"/>
              <a:t>Magalí</a:t>
            </a:r>
            <a:r>
              <a:rPr lang="es-ES" sz="2400" b="1" dirty="0" smtClean="0"/>
              <a:t> </a:t>
            </a:r>
            <a:r>
              <a:rPr lang="es-ES" sz="2400" b="1" dirty="0" err="1" smtClean="0"/>
              <a:t>Garcia</a:t>
            </a:r>
            <a:r>
              <a:rPr lang="es-ES" sz="2400" b="1" dirty="0" smtClean="0"/>
              <a:t>, </a:t>
            </a:r>
            <a:r>
              <a:rPr lang="es-ES" sz="2400" b="1" dirty="0" err="1" smtClean="0"/>
              <a:t>Jere</a:t>
            </a:r>
            <a:r>
              <a:rPr lang="es-ES" sz="2400" b="1" dirty="0" smtClean="0"/>
              <a:t> </a:t>
            </a:r>
            <a:r>
              <a:rPr lang="es-ES" sz="2400" b="1" dirty="0" err="1" smtClean="0"/>
              <a:t>Gilles</a:t>
            </a:r>
            <a:r>
              <a:rPr lang="es-ES" sz="2400" b="1" dirty="0" smtClean="0"/>
              <a:t>, Edwin </a:t>
            </a:r>
            <a:r>
              <a:rPr lang="es-ES" sz="2400" b="1" dirty="0" err="1" smtClean="0"/>
              <a:t>Yucra</a:t>
            </a:r>
            <a:endParaRPr lang="es-ES" sz="2400" b="1" dirty="0"/>
          </a:p>
        </p:txBody>
      </p:sp>
      <p:pic>
        <p:nvPicPr>
          <p:cNvPr id="47106" name="Picture 2" descr="http://www.glasspockets.org/inside/images/logo_mcknight_200.gif"/>
          <p:cNvPicPr>
            <a:picLocks noChangeAspect="1" noChangeArrowheads="1"/>
          </p:cNvPicPr>
          <p:nvPr/>
        </p:nvPicPr>
        <p:blipFill>
          <a:blip r:embed="rId3"/>
          <a:srcRect t="17950" b="20514"/>
          <a:stretch>
            <a:fillRect/>
          </a:stretch>
        </p:blipFill>
        <p:spPr bwMode="auto">
          <a:xfrm>
            <a:off x="6786578" y="4857760"/>
            <a:ext cx="1785950" cy="703360"/>
          </a:xfrm>
          <a:prstGeom prst="rect">
            <a:avLst/>
          </a:prstGeom>
          <a:noFill/>
        </p:spPr>
      </p:pic>
      <p:sp>
        <p:nvSpPr>
          <p:cNvPr id="7172" name="AutoShape 4" descr="Resultado de imagen para university of missouri"/>
          <p:cNvSpPr>
            <a:spLocks noChangeAspect="1" noChangeArrowheads="1"/>
          </p:cNvSpPr>
          <p:nvPr/>
        </p:nvSpPr>
        <p:spPr bwMode="auto">
          <a:xfrm>
            <a:off x="155575" y="-731838"/>
            <a:ext cx="1524000" cy="1524001"/>
          </a:xfrm>
          <a:prstGeom prst="rect">
            <a:avLst/>
          </a:prstGeom>
          <a:noFill/>
        </p:spPr>
        <p:txBody>
          <a:bodyPr vert="horz" wrap="square" lIns="91440" tIns="45720" rIns="91440" bIns="45720" numCol="1" anchor="t" anchorCtr="0" compatLnSpc="1">
            <a:prstTxWarp prst="textNoShape">
              <a:avLst/>
            </a:prstTxWarp>
          </a:bodyPr>
          <a:lstStyle/>
          <a:p>
            <a:endParaRPr lang="es-BO"/>
          </a:p>
        </p:txBody>
      </p:sp>
      <p:pic>
        <p:nvPicPr>
          <p:cNvPr id="7169" name="Picture 1"/>
          <p:cNvPicPr>
            <a:picLocks noChangeAspect="1" noChangeArrowheads="1"/>
          </p:cNvPicPr>
          <p:nvPr/>
        </p:nvPicPr>
        <p:blipFill>
          <a:blip r:embed="rId4"/>
          <a:srcRect l="3125" t="13333" r="1562" b="19166"/>
          <a:stretch>
            <a:fillRect/>
          </a:stretch>
        </p:blipFill>
        <p:spPr bwMode="auto">
          <a:xfrm>
            <a:off x="0" y="0"/>
            <a:ext cx="9144000" cy="4714908"/>
          </a:xfrm>
          <a:prstGeom prst="rect">
            <a:avLst/>
          </a:prstGeom>
          <a:noFill/>
          <a:ln w="9525">
            <a:noFill/>
            <a:miter lim="800000"/>
            <a:headEnd/>
            <a:tailEnd/>
          </a:ln>
          <a:effectLst/>
        </p:spPr>
      </p:pic>
      <p:sp>
        <p:nvSpPr>
          <p:cNvPr id="6" name="5 CuadroTexto"/>
          <p:cNvSpPr txBox="1"/>
          <p:nvPr/>
        </p:nvSpPr>
        <p:spPr>
          <a:xfrm>
            <a:off x="2786050" y="3286124"/>
            <a:ext cx="6143668" cy="1938992"/>
          </a:xfrm>
          <a:prstGeom prst="rect">
            <a:avLst/>
          </a:prstGeom>
          <a:solidFill>
            <a:schemeClr val="bg1"/>
          </a:solidFill>
        </p:spPr>
        <p:txBody>
          <a:bodyPr wrap="square" rtlCol="0">
            <a:spAutoFit/>
          </a:bodyPr>
          <a:lstStyle/>
          <a:p>
            <a:r>
              <a:rPr lang="en-US" sz="2400" b="1" i="1" dirty="0" smtClean="0">
                <a:solidFill>
                  <a:srgbClr val="1499DC"/>
                </a:solidFill>
              </a:rPr>
              <a:t>The valuable science in the local climate knowledge in the high Andean farming systems. (Second phase)</a:t>
            </a:r>
          </a:p>
          <a:p>
            <a:r>
              <a:rPr lang="en-US" sz="2400" b="1" i="1" dirty="0" smtClean="0">
                <a:solidFill>
                  <a:srgbClr val="1499DC"/>
                </a:solidFill>
              </a:rPr>
              <a:t>Valuing local resources </a:t>
            </a:r>
          </a:p>
          <a:p>
            <a:endParaRPr lang="es-BO" sz="2400" b="1" dirty="0">
              <a:solidFill>
                <a:srgbClr val="14A8DC"/>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AutoShape 2" descr="Ver imagen en tamaño completo">
            <a:hlinkClick r:id="rId3"/>
          </p:cNvPr>
          <p:cNvSpPr>
            <a:spLocks noChangeAspect="1" noChangeArrowheads="1"/>
          </p:cNvSpPr>
          <p:nvPr/>
        </p:nvSpPr>
        <p:spPr bwMode="auto">
          <a:xfrm>
            <a:off x="155575" y="-365125"/>
            <a:ext cx="1009650" cy="762000"/>
          </a:xfrm>
          <a:prstGeom prst="rect">
            <a:avLst/>
          </a:prstGeom>
          <a:noFill/>
          <a:ln w="9525">
            <a:noFill/>
            <a:miter lim="800000"/>
            <a:headEnd/>
            <a:tailEnd/>
          </a:ln>
        </p:spPr>
        <p:txBody>
          <a:bodyPr/>
          <a:lstStyle/>
          <a:p>
            <a:endParaRPr lang="es-BO"/>
          </a:p>
        </p:txBody>
      </p:sp>
      <p:sp>
        <p:nvSpPr>
          <p:cNvPr id="3" name="1 Título"/>
          <p:cNvSpPr txBox="1">
            <a:spLocks/>
          </p:cNvSpPr>
          <p:nvPr/>
        </p:nvSpPr>
        <p:spPr bwMode="auto">
          <a:xfrm>
            <a:off x="714348" y="357166"/>
            <a:ext cx="8229600" cy="928694"/>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normAutofit fontScale="67500" lnSpcReduction="20000"/>
          </a:bodyPr>
          <a:lstStyle/>
          <a:p>
            <a:pPr lvl="0" algn="ctr" eaLnBrk="0" hangingPunct="0">
              <a:defRPr/>
            </a:pPr>
            <a:endParaRPr lang="es-ES" sz="2800" kern="0" dirty="0" smtClean="0">
              <a:solidFill>
                <a:schemeClr val="tx2"/>
              </a:solidFill>
            </a:endParaRPr>
          </a:p>
          <a:p>
            <a:pPr lvl="0" algn="ctr" eaLnBrk="0" hangingPunct="0">
              <a:defRPr/>
            </a:pPr>
            <a:r>
              <a:rPr lang="es-ES" sz="2800" kern="0" dirty="0" smtClean="0">
                <a:solidFill>
                  <a:schemeClr val="tx2"/>
                </a:solidFill>
              </a:rPr>
              <a:t>PERCEPTIONS ABOUT THE POTENTIALITIES AND LIMITATIONS TO INTEGRATE THE KNOWLEDGE WITHIN DEVELOPMENT PROGRAMS</a:t>
            </a:r>
          </a:p>
          <a:p>
            <a:pPr lvl="0" algn="ctr" eaLnBrk="0" hangingPunct="0">
              <a:defRPr/>
            </a:pPr>
            <a:endParaRPr lang="es-ES" sz="2800" kern="0" dirty="0">
              <a:solidFill>
                <a:schemeClr val="tx2"/>
              </a:solidFill>
            </a:endParaRPr>
          </a:p>
        </p:txBody>
      </p:sp>
      <p:pic>
        <p:nvPicPr>
          <p:cNvPr id="87042" name="Picture 2"/>
          <p:cNvPicPr>
            <a:picLocks noChangeAspect="1" noChangeArrowheads="1"/>
          </p:cNvPicPr>
          <p:nvPr/>
        </p:nvPicPr>
        <p:blipFill>
          <a:blip r:embed="rId4"/>
          <a:srcRect/>
          <a:stretch>
            <a:fillRect/>
          </a:stretch>
        </p:blipFill>
        <p:spPr bwMode="auto">
          <a:xfrm>
            <a:off x="571471" y="1857364"/>
            <a:ext cx="6787459" cy="3429024"/>
          </a:xfrm>
          <a:prstGeom prst="rect">
            <a:avLst/>
          </a:prstGeom>
          <a:noFill/>
          <a:ln w="9525">
            <a:noFill/>
            <a:miter lim="800000"/>
            <a:headEnd/>
            <a:tailEnd/>
          </a:ln>
          <a:effectLst/>
        </p:spPr>
      </p:pic>
      <p:pic>
        <p:nvPicPr>
          <p:cNvPr id="12" name="11 Imagen"/>
          <p:cNvPicPr/>
          <p:nvPr/>
        </p:nvPicPr>
        <p:blipFill>
          <a:blip r:embed="rId5"/>
          <a:srcRect/>
          <a:stretch>
            <a:fillRect/>
          </a:stretch>
        </p:blipFill>
        <p:spPr bwMode="auto">
          <a:xfrm>
            <a:off x="2571736" y="2786058"/>
            <a:ext cx="6357982" cy="342902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AutoShape 2" descr="Ver imagen en tamaño completo">
            <a:hlinkClick r:id="rId3"/>
          </p:cNvPr>
          <p:cNvSpPr>
            <a:spLocks noChangeAspect="1" noChangeArrowheads="1"/>
          </p:cNvSpPr>
          <p:nvPr/>
        </p:nvSpPr>
        <p:spPr bwMode="auto">
          <a:xfrm>
            <a:off x="155575" y="-365125"/>
            <a:ext cx="1009650" cy="762000"/>
          </a:xfrm>
          <a:prstGeom prst="rect">
            <a:avLst/>
          </a:prstGeom>
          <a:noFill/>
          <a:ln w="9525">
            <a:noFill/>
            <a:miter lim="800000"/>
            <a:headEnd/>
            <a:tailEnd/>
          </a:ln>
        </p:spPr>
        <p:txBody>
          <a:bodyPr/>
          <a:lstStyle/>
          <a:p>
            <a:endParaRPr lang="es-BO"/>
          </a:p>
        </p:txBody>
      </p:sp>
      <p:sp>
        <p:nvSpPr>
          <p:cNvPr id="3" name="1 Título"/>
          <p:cNvSpPr txBox="1">
            <a:spLocks/>
          </p:cNvSpPr>
          <p:nvPr/>
        </p:nvSpPr>
        <p:spPr bwMode="auto">
          <a:xfrm>
            <a:off x="714348" y="500042"/>
            <a:ext cx="8229600" cy="53225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normAutofit fontScale="97500"/>
          </a:bodyPr>
          <a:lstStyle/>
          <a:p>
            <a:pPr lvl="0" algn="ctr" eaLnBrk="0" hangingPunct="0">
              <a:defRPr/>
            </a:pPr>
            <a:r>
              <a:rPr lang="es-ES" sz="2800" kern="0" dirty="0" smtClean="0">
                <a:solidFill>
                  <a:schemeClr val="tx2"/>
                </a:solidFill>
              </a:rPr>
              <a:t>SUMMARIZED METHODOLOGY</a:t>
            </a:r>
            <a:endParaRPr lang="es-ES" sz="2800" kern="0" dirty="0">
              <a:solidFill>
                <a:schemeClr val="tx2"/>
              </a:solidFill>
            </a:endParaRPr>
          </a:p>
        </p:txBody>
      </p:sp>
      <p:sp>
        <p:nvSpPr>
          <p:cNvPr id="4" name="Text Box 5"/>
          <p:cNvSpPr txBox="1">
            <a:spLocks noChangeArrowheads="1"/>
          </p:cNvSpPr>
          <p:nvPr/>
        </p:nvSpPr>
        <p:spPr bwMode="auto">
          <a:xfrm>
            <a:off x="285720" y="1142984"/>
            <a:ext cx="8715436" cy="4401205"/>
          </a:xfrm>
          <a:prstGeom prst="rect">
            <a:avLst/>
          </a:prstGeom>
          <a:noFill/>
          <a:ln w="9525">
            <a:noFill/>
            <a:miter lim="800000"/>
            <a:headEnd/>
            <a:tailEnd/>
          </a:ln>
        </p:spPr>
        <p:txBody>
          <a:bodyPr wrap="square">
            <a:spAutoFit/>
          </a:bodyPr>
          <a:lstStyle/>
          <a:p>
            <a:pPr algn="just">
              <a:buFontTx/>
              <a:buChar char="•"/>
            </a:pPr>
            <a:r>
              <a:rPr lang="en-US" sz="2000" b="1" dirty="0" smtClean="0">
                <a:solidFill>
                  <a:srgbClr val="002060"/>
                </a:solidFill>
              </a:rPr>
              <a:t> Establishment of a geographically well distributed network of  highly trained “observers” (farmers) who would be in charge of reporting the observed events.</a:t>
            </a:r>
          </a:p>
          <a:p>
            <a:pPr algn="just">
              <a:buFontTx/>
              <a:buChar char="•"/>
            </a:pPr>
            <a:endParaRPr lang="en-US" sz="2000" b="1" dirty="0" smtClean="0">
              <a:solidFill>
                <a:srgbClr val="002060"/>
              </a:solidFill>
            </a:endParaRPr>
          </a:p>
          <a:p>
            <a:pPr algn="just">
              <a:buFontTx/>
              <a:buChar char="•"/>
            </a:pPr>
            <a:r>
              <a:rPr lang="en-US" sz="2000" b="1" dirty="0" smtClean="0">
                <a:solidFill>
                  <a:srgbClr val="002060"/>
                </a:solidFill>
              </a:rPr>
              <a:t> Integration with Remote sensing techniques which will collect a historical library of imagery and will try to develop an analysis of the mechanisms that develop the observations done by farmers.</a:t>
            </a:r>
          </a:p>
          <a:p>
            <a:pPr algn="just">
              <a:buFontTx/>
              <a:buChar char="•"/>
            </a:pPr>
            <a:endParaRPr lang="en-US" sz="2000" b="1" dirty="0" smtClean="0">
              <a:solidFill>
                <a:srgbClr val="002060"/>
              </a:solidFill>
            </a:endParaRPr>
          </a:p>
          <a:p>
            <a:pPr algn="just">
              <a:buFontTx/>
              <a:buChar char="•"/>
            </a:pPr>
            <a:r>
              <a:rPr lang="en-US" sz="2000" b="1" dirty="0" smtClean="0">
                <a:solidFill>
                  <a:srgbClr val="002060"/>
                </a:solidFill>
              </a:rPr>
              <a:t> Meteorological Analysis of the farmers´ observed events integrated to national and international observatories for regional early warning and forecast.</a:t>
            </a:r>
          </a:p>
          <a:p>
            <a:pPr algn="just">
              <a:buFontTx/>
              <a:buChar char="•"/>
            </a:pPr>
            <a:endParaRPr lang="en-US" sz="2000" b="1" dirty="0" smtClean="0">
              <a:solidFill>
                <a:srgbClr val="002060"/>
              </a:solidFill>
            </a:endParaRPr>
          </a:p>
          <a:p>
            <a:pPr algn="just">
              <a:buFontTx/>
              <a:buChar char="•"/>
            </a:pPr>
            <a:r>
              <a:rPr lang="en-US" sz="2000" b="1" dirty="0" smtClean="0">
                <a:solidFill>
                  <a:srgbClr val="002060"/>
                </a:solidFill>
              </a:rPr>
              <a:t> Distribution and diffusion of the obtained information both at local and national levels according to what is pertaining.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AutoShape 2" descr="Ver imagen en tamaño completo">
            <a:hlinkClick r:id="rId3"/>
          </p:cNvPr>
          <p:cNvSpPr>
            <a:spLocks noChangeAspect="1" noChangeArrowheads="1"/>
          </p:cNvSpPr>
          <p:nvPr/>
        </p:nvSpPr>
        <p:spPr bwMode="auto">
          <a:xfrm>
            <a:off x="155575" y="-365125"/>
            <a:ext cx="1009650" cy="762000"/>
          </a:xfrm>
          <a:prstGeom prst="rect">
            <a:avLst/>
          </a:prstGeom>
          <a:noFill/>
          <a:ln w="9525">
            <a:noFill/>
            <a:miter lim="800000"/>
            <a:headEnd/>
            <a:tailEnd/>
          </a:ln>
        </p:spPr>
        <p:txBody>
          <a:bodyPr/>
          <a:lstStyle/>
          <a:p>
            <a:endParaRPr lang="es-BO"/>
          </a:p>
        </p:txBody>
      </p:sp>
      <p:sp>
        <p:nvSpPr>
          <p:cNvPr id="3" name="1 Título"/>
          <p:cNvSpPr txBox="1">
            <a:spLocks/>
          </p:cNvSpPr>
          <p:nvPr/>
        </p:nvSpPr>
        <p:spPr bwMode="auto">
          <a:xfrm>
            <a:off x="500034" y="3286124"/>
            <a:ext cx="8229600" cy="53225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normAutofit fontScale="97500"/>
          </a:bodyPr>
          <a:lstStyle/>
          <a:p>
            <a:pPr lvl="0" algn="ctr" eaLnBrk="0" hangingPunct="0">
              <a:defRPr/>
            </a:pPr>
            <a:r>
              <a:rPr lang="es-ES" sz="2800" kern="0" dirty="0" smtClean="0">
                <a:solidFill>
                  <a:schemeClr val="tx2"/>
                </a:solidFill>
              </a:rPr>
              <a:t>THANK YOU</a:t>
            </a:r>
            <a:endParaRPr lang="es-ES" sz="2800" kern="0" dirty="0">
              <a:solidFill>
                <a:schemeClr val="tx2"/>
              </a:solidFill>
            </a:endParaRPr>
          </a:p>
        </p:txBody>
      </p:sp>
    </p:spTree>
  </p:cSld>
  <p:clrMapOvr>
    <a:masterClrMapping/>
  </p:clrMapOvr>
  <p:transition advTm="3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AutoShape 2" descr="Ver imagen en tamaño completo">
            <a:hlinkClick r:id="rId3"/>
          </p:cNvPr>
          <p:cNvSpPr>
            <a:spLocks noChangeAspect="1" noChangeArrowheads="1"/>
          </p:cNvSpPr>
          <p:nvPr/>
        </p:nvSpPr>
        <p:spPr bwMode="auto">
          <a:xfrm>
            <a:off x="155575" y="-365125"/>
            <a:ext cx="1009650" cy="762000"/>
          </a:xfrm>
          <a:prstGeom prst="rect">
            <a:avLst/>
          </a:prstGeom>
          <a:noFill/>
          <a:ln w="9525">
            <a:noFill/>
            <a:miter lim="800000"/>
            <a:headEnd/>
            <a:tailEnd/>
          </a:ln>
        </p:spPr>
        <p:txBody>
          <a:bodyPr/>
          <a:lstStyle/>
          <a:p>
            <a:endParaRPr lang="es-BO"/>
          </a:p>
        </p:txBody>
      </p:sp>
      <p:sp>
        <p:nvSpPr>
          <p:cNvPr id="9" name="Rectangle 2"/>
          <p:cNvSpPr txBox="1">
            <a:spLocks noChangeArrowheads="1"/>
          </p:cNvSpPr>
          <p:nvPr/>
        </p:nvSpPr>
        <p:spPr bwMode="auto">
          <a:xfrm>
            <a:off x="642910" y="3079753"/>
            <a:ext cx="7929618" cy="706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err="1" smtClean="0">
                <a:ln>
                  <a:noFill/>
                </a:ln>
                <a:solidFill>
                  <a:schemeClr val="accent1">
                    <a:lumMod val="25000"/>
                  </a:schemeClr>
                </a:solidFill>
                <a:effectLst/>
                <a:uLnTx/>
                <a:uFillTx/>
                <a:latin typeface="+mj-lt"/>
                <a:ea typeface="+mj-ea"/>
                <a:cs typeface="+mj-cs"/>
              </a:rPr>
              <a:t>Objetive</a:t>
            </a:r>
            <a:r>
              <a:rPr kumimoji="0" lang="en-US" sz="2800" b="1" i="0" u="none" strike="noStrike" kern="0" cap="none" spc="0" normalizeH="0" noProof="0" dirty="0" smtClean="0">
                <a:ln>
                  <a:noFill/>
                </a:ln>
                <a:solidFill>
                  <a:schemeClr val="accent1">
                    <a:lumMod val="25000"/>
                  </a:schemeClr>
                </a:solidFill>
                <a:effectLst/>
                <a:uLnTx/>
                <a:uFillTx/>
                <a:latin typeface="+mj-lt"/>
                <a:ea typeface="+mj-ea"/>
                <a:cs typeface="+mj-cs"/>
              </a:rPr>
              <a:t> </a:t>
            </a:r>
            <a:r>
              <a:rPr kumimoji="0" lang="en-US" sz="2800" b="1" i="0" u="none" strike="noStrike" kern="0" cap="none" spc="0" normalizeH="0" baseline="0" noProof="0" dirty="0" smtClean="0">
                <a:ln>
                  <a:noFill/>
                </a:ln>
                <a:solidFill>
                  <a:schemeClr val="accent1">
                    <a:lumMod val="25000"/>
                  </a:schemeClr>
                </a:solidFill>
                <a:effectLst/>
                <a:uLnTx/>
                <a:uFillTx/>
                <a:latin typeface="+mj-lt"/>
                <a:ea typeface="+mj-ea"/>
                <a:cs typeface="+mj-cs"/>
              </a:rPr>
              <a:t>:</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smtClean="0">
              <a:ln>
                <a:noFill/>
              </a:ln>
              <a:solidFill>
                <a:schemeClr val="accent1">
                  <a:lumMod val="25000"/>
                </a:schemeClr>
              </a:solidFill>
              <a:effectLst/>
              <a:uLnTx/>
              <a:uFillTx/>
              <a:latin typeface="+mj-lt"/>
              <a:ea typeface="+mj-ea"/>
              <a:cs typeface="+mj-cs"/>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defRPr/>
            </a:pPr>
            <a:r>
              <a:rPr lang="en-US" sz="2800" b="1" kern="0" dirty="0" smtClean="0">
                <a:solidFill>
                  <a:schemeClr val="accent1">
                    <a:lumMod val="25000"/>
                  </a:schemeClr>
                </a:solidFill>
                <a:latin typeface="+mj-lt"/>
                <a:ea typeface="+mj-ea"/>
                <a:cs typeface="+mj-cs"/>
              </a:rPr>
              <a:t>Technological and advanced Validation of local high </a:t>
            </a:r>
            <a:r>
              <a:rPr lang="en-US" sz="2800" b="1" kern="0" dirty="0" err="1" smtClean="0">
                <a:solidFill>
                  <a:schemeClr val="accent1">
                    <a:lumMod val="25000"/>
                  </a:schemeClr>
                </a:solidFill>
                <a:latin typeface="+mj-lt"/>
                <a:ea typeface="+mj-ea"/>
                <a:cs typeface="+mj-cs"/>
              </a:rPr>
              <a:t>andean</a:t>
            </a:r>
            <a:r>
              <a:rPr lang="en-US" sz="2800" b="1" kern="0" dirty="0" smtClean="0">
                <a:solidFill>
                  <a:schemeClr val="accent1">
                    <a:lumMod val="25000"/>
                  </a:schemeClr>
                </a:solidFill>
                <a:latin typeface="+mj-lt"/>
                <a:ea typeface="+mj-ea"/>
                <a:cs typeface="+mj-cs"/>
              </a:rPr>
              <a:t> farmers knowledge and development of an early warning system for long and short term actions.</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800" b="1" i="0" u="none" strike="noStrike" kern="0" cap="none" spc="0" normalizeH="0" baseline="0" noProof="0" dirty="0" smtClean="0">
              <a:ln>
                <a:noFill/>
              </a:ln>
              <a:solidFill>
                <a:schemeClr val="accent1">
                  <a:lumMod val="25000"/>
                </a:schemeClr>
              </a:solidFill>
              <a:effectLst/>
              <a:uLnTx/>
              <a:uFillTx/>
              <a:latin typeface="+mj-lt"/>
              <a:ea typeface="+mj-ea"/>
              <a:cs typeface="+mj-cs"/>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800" b="1" i="0" u="none" strike="noStrike" kern="0" cap="none" spc="0" normalizeH="0" baseline="0" noProof="0" dirty="0">
              <a:ln>
                <a:noFill/>
              </a:ln>
              <a:solidFill>
                <a:schemeClr val="accent1">
                  <a:lumMod val="25000"/>
                </a:schemeClr>
              </a:solidFill>
              <a:effectLst/>
              <a:uLnTx/>
              <a:uFillTx/>
              <a:latin typeface="+mj-lt"/>
              <a:ea typeface="+mj-ea"/>
              <a:cs typeface="+mj-cs"/>
            </a:endParaRPr>
          </a:p>
        </p:txBody>
      </p:sp>
      <p:pic>
        <p:nvPicPr>
          <p:cNvPr id="1026" name="Picture 2"/>
          <p:cNvPicPr>
            <a:picLocks noChangeAspect="1" noChangeArrowheads="1"/>
          </p:cNvPicPr>
          <p:nvPr/>
        </p:nvPicPr>
        <p:blipFill>
          <a:blip r:embed="rId4"/>
          <a:srcRect l="7324" t="65000" r="10644" b="13750"/>
          <a:stretch>
            <a:fillRect/>
          </a:stretch>
        </p:blipFill>
        <p:spPr bwMode="auto">
          <a:xfrm>
            <a:off x="714348" y="357166"/>
            <a:ext cx="8001056" cy="121444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AutoShape 2" descr="Ver imagen en tamaño completo">
            <a:hlinkClick r:id="rId3"/>
          </p:cNvPr>
          <p:cNvSpPr>
            <a:spLocks noChangeAspect="1" noChangeArrowheads="1"/>
          </p:cNvSpPr>
          <p:nvPr/>
        </p:nvSpPr>
        <p:spPr bwMode="auto">
          <a:xfrm>
            <a:off x="155575" y="-365125"/>
            <a:ext cx="1009650" cy="762000"/>
          </a:xfrm>
          <a:prstGeom prst="rect">
            <a:avLst/>
          </a:prstGeom>
          <a:noFill/>
          <a:ln w="9525">
            <a:noFill/>
            <a:miter lim="800000"/>
            <a:headEnd/>
            <a:tailEnd/>
          </a:ln>
        </p:spPr>
        <p:txBody>
          <a:bodyPr/>
          <a:lstStyle/>
          <a:p>
            <a:endParaRPr lang="es-BO"/>
          </a:p>
        </p:txBody>
      </p:sp>
      <p:sp>
        <p:nvSpPr>
          <p:cNvPr id="10" name="Rectangle 2"/>
          <p:cNvSpPr txBox="1">
            <a:spLocks noChangeArrowheads="1"/>
          </p:cNvSpPr>
          <p:nvPr/>
        </p:nvSpPr>
        <p:spPr bwMode="auto">
          <a:xfrm>
            <a:off x="642910" y="3500438"/>
            <a:ext cx="8215370" cy="706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just">
              <a:defRPr/>
            </a:pPr>
            <a:r>
              <a:rPr kumimoji="0" lang="en-US" b="1" i="0" u="none" strike="noStrike" kern="0" cap="none" spc="0" normalizeH="0" baseline="0" noProof="0" dirty="0" smtClean="0">
                <a:ln>
                  <a:noFill/>
                </a:ln>
                <a:solidFill>
                  <a:schemeClr val="accent1">
                    <a:lumMod val="25000"/>
                  </a:schemeClr>
                </a:solidFill>
                <a:effectLst/>
                <a:uLnTx/>
                <a:uFillTx/>
                <a:latin typeface="+mj-lt"/>
                <a:ea typeface="+mj-ea"/>
                <a:cs typeface="+mj-cs"/>
              </a:rPr>
              <a:t>Bases </a:t>
            </a:r>
            <a:r>
              <a:rPr kumimoji="0" lang="en-US" b="1" i="0" u="none" strike="noStrike" kern="0" cap="none" spc="0" normalizeH="0" baseline="0" noProof="0" dirty="0" err="1" smtClean="0">
                <a:ln>
                  <a:noFill/>
                </a:ln>
                <a:solidFill>
                  <a:schemeClr val="accent1">
                    <a:lumMod val="25000"/>
                  </a:schemeClr>
                </a:solidFill>
                <a:effectLst/>
                <a:uLnTx/>
                <a:uFillTx/>
                <a:latin typeface="+mj-lt"/>
                <a:ea typeface="+mj-ea"/>
                <a:cs typeface="+mj-cs"/>
              </a:rPr>
              <a:t>Teóricas</a:t>
            </a:r>
            <a:r>
              <a:rPr kumimoji="0" lang="en-US" b="1" i="0" u="none" strike="noStrike" kern="0" cap="none" spc="0" normalizeH="0" baseline="0" noProof="0" dirty="0" smtClean="0">
                <a:ln>
                  <a:noFill/>
                </a:ln>
                <a:solidFill>
                  <a:schemeClr val="accent1">
                    <a:lumMod val="25000"/>
                  </a:schemeClr>
                </a:solidFill>
                <a:effectLst/>
                <a:uLnTx/>
                <a:uFillTx/>
                <a:latin typeface="+mj-lt"/>
                <a:ea typeface="+mj-ea"/>
                <a:cs typeface="+mj-cs"/>
              </a:rPr>
              <a:t>:</a:t>
            </a:r>
          </a:p>
          <a:p>
            <a:pPr lvl="0" algn="just">
              <a:defRPr/>
            </a:pPr>
            <a:endParaRPr kumimoji="0" lang="en-US" b="1" i="0" u="none" strike="noStrike" kern="0" cap="none" spc="0" normalizeH="0" baseline="0" noProof="0" dirty="0" smtClean="0">
              <a:ln>
                <a:noFill/>
              </a:ln>
              <a:solidFill>
                <a:schemeClr val="accent1">
                  <a:lumMod val="25000"/>
                </a:schemeClr>
              </a:solidFill>
              <a:effectLst/>
              <a:uLnTx/>
              <a:uFillTx/>
              <a:latin typeface="+mj-lt"/>
              <a:ea typeface="+mj-ea"/>
              <a:cs typeface="+mj-cs"/>
            </a:endParaRPr>
          </a:p>
          <a:p>
            <a:pPr marL="457200" indent="-457200" algn="just">
              <a:buFontTx/>
              <a:buAutoNum type="arabicPeriod"/>
              <a:defRPr/>
            </a:pPr>
            <a:r>
              <a:rPr lang="en-US" b="1" kern="0" dirty="0" smtClean="0">
                <a:solidFill>
                  <a:schemeClr val="accent1">
                    <a:lumMod val="25000"/>
                  </a:schemeClr>
                </a:solidFill>
              </a:rPr>
              <a:t>The IPCC strongly advices that early warning or adaptation actions must be integrated to the IK, especially in strongly heterogeneous areas.</a:t>
            </a:r>
          </a:p>
          <a:p>
            <a:pPr marL="457200" lvl="0" indent="-457200" algn="just">
              <a:buAutoNum type="arabicPeriod"/>
              <a:defRPr/>
            </a:pPr>
            <a:r>
              <a:rPr lang="en-US" b="1" kern="0" dirty="0" smtClean="0">
                <a:solidFill>
                  <a:schemeClr val="accent1">
                    <a:lumMod val="25000"/>
                  </a:schemeClr>
                </a:solidFill>
                <a:latin typeface="+mj-lt"/>
                <a:ea typeface="+mj-ea"/>
                <a:cs typeface="+mj-cs"/>
              </a:rPr>
              <a:t>Andean farming since more than 3000 years ago has sustained agriculture under a very difficult farming area using different strategies (large </a:t>
            </a:r>
            <a:r>
              <a:rPr lang="en-US" b="1" kern="0" dirty="0" err="1" smtClean="0">
                <a:solidFill>
                  <a:schemeClr val="accent1">
                    <a:lumMod val="25000"/>
                  </a:schemeClr>
                </a:solidFill>
                <a:latin typeface="+mj-lt"/>
                <a:ea typeface="+mj-ea"/>
                <a:cs typeface="+mj-cs"/>
              </a:rPr>
              <a:t>agrobiodiversity</a:t>
            </a:r>
            <a:r>
              <a:rPr lang="en-US" b="1" kern="0" dirty="0" smtClean="0">
                <a:solidFill>
                  <a:schemeClr val="accent1">
                    <a:lumMod val="25000"/>
                  </a:schemeClr>
                </a:solidFill>
                <a:latin typeface="+mj-lt"/>
                <a:ea typeface="+mj-ea"/>
                <a:cs typeface="+mj-cs"/>
              </a:rPr>
              <a:t>, strong observation of the ecosystem, well known atmospheric situation with some advances toward forecast).</a:t>
            </a:r>
          </a:p>
          <a:p>
            <a:pPr marL="457200" lvl="0" indent="-457200" algn="just">
              <a:buAutoNum type="arabicPeriod"/>
              <a:defRPr/>
            </a:pPr>
            <a:r>
              <a:rPr lang="en-US" b="1" kern="0" dirty="0" smtClean="0">
                <a:solidFill>
                  <a:schemeClr val="accent1">
                    <a:lumMod val="25000"/>
                  </a:schemeClr>
                </a:solidFill>
                <a:latin typeface="+mj-lt"/>
                <a:ea typeface="+mj-ea"/>
                <a:cs typeface="+mj-cs"/>
              </a:rPr>
              <a:t>Although </a:t>
            </a:r>
            <a:r>
              <a:rPr lang="en-US" b="1" kern="0" dirty="0" smtClean="0">
                <a:solidFill>
                  <a:schemeClr val="accent1">
                    <a:lumMod val="25000"/>
                  </a:schemeClr>
                </a:solidFill>
                <a:latin typeface="+mj-lt"/>
                <a:ea typeface="+mj-ea"/>
                <a:cs typeface="+mj-cs"/>
              </a:rPr>
              <a:t>several trials for early warning systems have been proposed and even developed, most are not used or have problems of application partly due to the very heterogeneous ecosystems which do not respond similarly to similar conditions or does not receive similar effects.</a:t>
            </a:r>
          </a:p>
          <a:p>
            <a:pPr marL="457200" indent="-457200" algn="just">
              <a:buFontTx/>
              <a:buAutoNum type="arabicPeriod"/>
              <a:defRPr/>
            </a:pPr>
            <a:r>
              <a:rPr lang="en-US" b="1" kern="0" dirty="0" smtClean="0">
                <a:solidFill>
                  <a:schemeClr val="accent1">
                    <a:lumMod val="25000"/>
                  </a:schemeClr>
                </a:solidFill>
              </a:rPr>
              <a:t>There is some limited work demonstrating that Indigenous Knowledge in the High Andes has strong atmospheric basis that could be related to long term atmospheric </a:t>
            </a:r>
            <a:r>
              <a:rPr lang="en-US" b="1" kern="0" dirty="0" err="1" smtClean="0">
                <a:solidFill>
                  <a:schemeClr val="accent1">
                    <a:lumMod val="25000"/>
                  </a:schemeClr>
                </a:solidFill>
              </a:rPr>
              <a:t>teleconnections</a:t>
            </a:r>
            <a:r>
              <a:rPr lang="en-US" b="1" kern="0" dirty="0" smtClean="0">
                <a:solidFill>
                  <a:schemeClr val="accent1">
                    <a:lumMod val="25000"/>
                  </a:schemeClr>
                </a:solidFill>
              </a:rPr>
              <a:t> and that has not been deeply explored.</a:t>
            </a:r>
          </a:p>
          <a:p>
            <a:pPr marL="457200" lvl="0" indent="-457200" algn="just">
              <a:buAutoNum type="arabicPeriod"/>
              <a:defRPr/>
            </a:pPr>
            <a:endParaRPr lang="en-US" b="1" kern="0" dirty="0" smtClean="0">
              <a:solidFill>
                <a:schemeClr val="accent1">
                  <a:lumMod val="25000"/>
                </a:schemeClr>
              </a:solidFill>
              <a:latin typeface="+mj-lt"/>
              <a:ea typeface="+mj-ea"/>
              <a:cs typeface="+mj-cs"/>
            </a:endParaRPr>
          </a:p>
          <a:p>
            <a:pPr marL="457200" lvl="0" indent="-457200" algn="just">
              <a:buAutoNum type="arabicPeriod"/>
              <a:defRPr/>
            </a:pPr>
            <a:endParaRPr lang="en-US" b="1" kern="0" dirty="0" smtClean="0">
              <a:solidFill>
                <a:schemeClr val="accent1">
                  <a:lumMod val="25000"/>
                </a:schemeClr>
              </a:solidFill>
              <a:latin typeface="+mj-lt"/>
              <a:ea typeface="+mj-ea"/>
              <a:cs typeface="+mj-cs"/>
            </a:endParaRPr>
          </a:p>
        </p:txBody>
      </p:sp>
      <p:pic>
        <p:nvPicPr>
          <p:cNvPr id="1026" name="Picture 2"/>
          <p:cNvPicPr>
            <a:picLocks noChangeAspect="1" noChangeArrowheads="1"/>
          </p:cNvPicPr>
          <p:nvPr/>
        </p:nvPicPr>
        <p:blipFill>
          <a:blip r:embed="rId4"/>
          <a:srcRect l="7324" t="65000" r="10644" b="13750"/>
          <a:stretch>
            <a:fillRect/>
          </a:stretch>
        </p:blipFill>
        <p:spPr bwMode="auto">
          <a:xfrm>
            <a:off x="714348" y="71414"/>
            <a:ext cx="8001056" cy="1214446"/>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5"/>
          <p:cNvSpPr txBox="1">
            <a:spLocks noChangeArrowheads="1"/>
          </p:cNvSpPr>
          <p:nvPr/>
        </p:nvSpPr>
        <p:spPr bwMode="auto">
          <a:xfrm>
            <a:off x="5929322" y="2001086"/>
            <a:ext cx="3000396" cy="1785104"/>
          </a:xfrm>
          <a:prstGeom prst="rect">
            <a:avLst/>
          </a:prstGeom>
          <a:noFill/>
          <a:ln w="9525">
            <a:noFill/>
            <a:miter lim="800000"/>
            <a:headEnd/>
            <a:tailEnd/>
          </a:ln>
        </p:spPr>
        <p:txBody>
          <a:bodyPr wrap="square">
            <a:spAutoFit/>
          </a:bodyPr>
          <a:lstStyle/>
          <a:p>
            <a:pPr algn="just"/>
            <a:r>
              <a:rPr lang="es-ES" sz="2200" b="1" dirty="0" smtClean="0"/>
              <a:t>General </a:t>
            </a:r>
            <a:r>
              <a:rPr lang="es-ES" sz="2200" b="1" dirty="0" err="1" smtClean="0"/>
              <a:t>actions</a:t>
            </a:r>
            <a:r>
              <a:rPr lang="es-ES" sz="2200" b="1" dirty="0" smtClean="0"/>
              <a:t> </a:t>
            </a:r>
            <a:r>
              <a:rPr lang="es-ES" sz="2200" b="1" dirty="0" err="1" smtClean="0"/>
              <a:t>or</a:t>
            </a:r>
            <a:r>
              <a:rPr lang="es-ES" sz="2200" b="1" dirty="0" smtClean="0"/>
              <a:t> </a:t>
            </a:r>
            <a:r>
              <a:rPr lang="es-ES" sz="2200" b="1" dirty="0" err="1" smtClean="0"/>
              <a:t>even</a:t>
            </a:r>
            <a:r>
              <a:rPr lang="es-ES" sz="2200" b="1" dirty="0" smtClean="0"/>
              <a:t> Municipal </a:t>
            </a:r>
            <a:r>
              <a:rPr lang="es-ES" sz="2200" b="1" dirty="0" err="1" smtClean="0"/>
              <a:t>actions</a:t>
            </a:r>
            <a:r>
              <a:rPr lang="es-ES" sz="2200" b="1" dirty="0" smtClean="0"/>
              <a:t> are </a:t>
            </a:r>
            <a:r>
              <a:rPr lang="es-ES" sz="2200" b="1" dirty="0" err="1" smtClean="0"/>
              <a:t>likely</a:t>
            </a:r>
            <a:r>
              <a:rPr lang="es-ES" sz="2200" b="1" dirty="0" smtClean="0"/>
              <a:t> </a:t>
            </a:r>
            <a:r>
              <a:rPr lang="es-ES" sz="2200" b="1" dirty="0" err="1" smtClean="0"/>
              <a:t>not</a:t>
            </a:r>
            <a:r>
              <a:rPr lang="es-ES" sz="2200" b="1" dirty="0" smtClean="0"/>
              <a:t> </a:t>
            </a:r>
            <a:r>
              <a:rPr lang="es-ES" sz="2200" b="1" dirty="0" err="1" smtClean="0"/>
              <a:t>accepted</a:t>
            </a:r>
            <a:r>
              <a:rPr lang="es-ES" sz="2200" b="1" dirty="0" smtClean="0"/>
              <a:t> </a:t>
            </a:r>
            <a:r>
              <a:rPr lang="es-ES" sz="2200" b="1" dirty="0" err="1" smtClean="0"/>
              <a:t>or</a:t>
            </a:r>
            <a:r>
              <a:rPr lang="es-ES" sz="2200" b="1" dirty="0" smtClean="0"/>
              <a:t> </a:t>
            </a:r>
            <a:r>
              <a:rPr lang="es-ES" sz="2200" b="1" dirty="0" err="1" smtClean="0"/>
              <a:t>followed</a:t>
            </a:r>
            <a:r>
              <a:rPr lang="es-ES" sz="2200" b="1" dirty="0" smtClean="0"/>
              <a:t> </a:t>
            </a:r>
            <a:r>
              <a:rPr lang="es-ES" sz="2200" b="1" dirty="0" err="1" smtClean="0"/>
              <a:t>by</a:t>
            </a:r>
            <a:r>
              <a:rPr lang="es-ES" sz="2200" b="1" dirty="0" smtClean="0"/>
              <a:t> </a:t>
            </a:r>
            <a:r>
              <a:rPr lang="es-ES" sz="2200" b="1" dirty="0" err="1" smtClean="0"/>
              <a:t>farmers</a:t>
            </a:r>
            <a:r>
              <a:rPr lang="es-ES" sz="2200" b="1" dirty="0" smtClean="0"/>
              <a:t>.</a:t>
            </a:r>
            <a:endParaRPr lang="es-ES" sz="2200" b="1" dirty="0">
              <a:solidFill>
                <a:srgbClr val="000036"/>
              </a:solidFill>
            </a:endParaRPr>
          </a:p>
        </p:txBody>
      </p:sp>
      <p:sp>
        <p:nvSpPr>
          <p:cNvPr id="4100" name="AutoShape 2" descr="Ver imagen en tamaño completo">
            <a:hlinkClick r:id="rId3"/>
          </p:cNvPr>
          <p:cNvSpPr>
            <a:spLocks noChangeAspect="1" noChangeArrowheads="1"/>
          </p:cNvSpPr>
          <p:nvPr/>
        </p:nvSpPr>
        <p:spPr bwMode="auto">
          <a:xfrm>
            <a:off x="155575" y="-365125"/>
            <a:ext cx="1009650" cy="762000"/>
          </a:xfrm>
          <a:prstGeom prst="rect">
            <a:avLst/>
          </a:prstGeom>
          <a:noFill/>
          <a:ln w="9525">
            <a:noFill/>
            <a:miter lim="800000"/>
            <a:headEnd/>
            <a:tailEnd/>
          </a:ln>
        </p:spPr>
        <p:txBody>
          <a:bodyPr/>
          <a:lstStyle/>
          <a:p>
            <a:endParaRPr lang="es-BO"/>
          </a:p>
        </p:txBody>
      </p:sp>
      <p:pic>
        <p:nvPicPr>
          <p:cNvPr id="63491" name="Imagen 20"/>
          <p:cNvPicPr>
            <a:picLocks noChangeAspect="1" noChangeArrowheads="1"/>
          </p:cNvPicPr>
          <p:nvPr/>
        </p:nvPicPr>
        <p:blipFill>
          <a:blip r:embed="rId4"/>
          <a:srcRect/>
          <a:stretch>
            <a:fillRect/>
          </a:stretch>
        </p:blipFill>
        <p:spPr bwMode="auto">
          <a:xfrm>
            <a:off x="0" y="642918"/>
            <a:ext cx="5657850" cy="1976436"/>
          </a:xfrm>
          <a:prstGeom prst="rect">
            <a:avLst/>
          </a:prstGeom>
          <a:noFill/>
        </p:spPr>
      </p:pic>
      <p:pic>
        <p:nvPicPr>
          <p:cNvPr id="63490" name="Imagen 22"/>
          <p:cNvPicPr>
            <a:picLocks noChangeAspect="1" noChangeArrowheads="1"/>
          </p:cNvPicPr>
          <p:nvPr/>
        </p:nvPicPr>
        <p:blipFill>
          <a:blip r:embed="rId5"/>
          <a:srcRect/>
          <a:stretch>
            <a:fillRect/>
          </a:stretch>
        </p:blipFill>
        <p:spPr bwMode="auto">
          <a:xfrm>
            <a:off x="0" y="2571744"/>
            <a:ext cx="5648325" cy="2219324"/>
          </a:xfrm>
          <a:prstGeom prst="rect">
            <a:avLst/>
          </a:prstGeom>
          <a:noFill/>
        </p:spPr>
      </p:pic>
      <p:pic>
        <p:nvPicPr>
          <p:cNvPr id="63489" name="Imagen 23"/>
          <p:cNvPicPr>
            <a:picLocks noChangeAspect="1" noChangeArrowheads="1"/>
          </p:cNvPicPr>
          <p:nvPr/>
        </p:nvPicPr>
        <p:blipFill>
          <a:blip r:embed="rId6"/>
          <a:srcRect/>
          <a:stretch>
            <a:fillRect/>
          </a:stretch>
        </p:blipFill>
        <p:spPr bwMode="auto">
          <a:xfrm>
            <a:off x="0" y="4714884"/>
            <a:ext cx="5648325" cy="2143116"/>
          </a:xfrm>
          <a:prstGeom prst="rect">
            <a:avLst/>
          </a:prstGeom>
          <a:noFill/>
        </p:spPr>
      </p:pic>
      <p:sp>
        <p:nvSpPr>
          <p:cNvPr id="6349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BO"/>
          </a:p>
        </p:txBody>
      </p:sp>
      <p:sp>
        <p:nvSpPr>
          <p:cNvPr id="63493" name="Rectangle 5"/>
          <p:cNvSpPr>
            <a:spLocks noChangeArrowheads="1"/>
          </p:cNvSpPr>
          <p:nvPr/>
        </p:nvSpPr>
        <p:spPr bwMode="auto">
          <a:xfrm>
            <a:off x="0" y="2647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BO" sz="1800" b="0" i="0" u="none" strike="noStrike" cap="none" normalizeH="0" baseline="0" smtClean="0">
              <a:ln>
                <a:noFill/>
              </a:ln>
              <a:solidFill>
                <a:schemeClr val="tx1"/>
              </a:solidFill>
              <a:effectLst/>
              <a:latin typeface="Arial" pitchFamily="34" charset="0"/>
              <a:cs typeface="Arial" pitchFamily="34" charset="0"/>
            </a:endParaRPr>
          </a:p>
        </p:txBody>
      </p:sp>
      <p:sp>
        <p:nvSpPr>
          <p:cNvPr id="63494" name="Rectangle 6"/>
          <p:cNvSpPr>
            <a:spLocks noChangeArrowheads="1"/>
          </p:cNvSpPr>
          <p:nvPr/>
        </p:nvSpPr>
        <p:spPr bwMode="auto">
          <a:xfrm>
            <a:off x="0" y="501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5"/>
          <p:cNvSpPr txBox="1">
            <a:spLocks noChangeArrowheads="1"/>
          </p:cNvSpPr>
          <p:nvPr/>
        </p:nvSpPr>
        <p:spPr bwMode="auto">
          <a:xfrm>
            <a:off x="214282" y="214290"/>
            <a:ext cx="8929718" cy="430887"/>
          </a:xfrm>
          <a:prstGeom prst="rect">
            <a:avLst/>
          </a:prstGeom>
          <a:noFill/>
          <a:ln w="9525">
            <a:noFill/>
            <a:miter lim="800000"/>
            <a:headEnd/>
            <a:tailEnd/>
          </a:ln>
        </p:spPr>
        <p:txBody>
          <a:bodyPr wrap="square">
            <a:spAutoFit/>
          </a:bodyPr>
          <a:lstStyle/>
          <a:p>
            <a:pPr algn="just"/>
            <a:r>
              <a:rPr lang="en-US" sz="2200" b="1" dirty="0" smtClean="0"/>
              <a:t>Strong local heterogeneity. For example: </a:t>
            </a:r>
            <a:r>
              <a:rPr lang="en-US" sz="2200" b="1" dirty="0" err="1" smtClean="0"/>
              <a:t>Tmin</a:t>
            </a:r>
            <a:endParaRPr lang="en-US" sz="2200" b="1" dirty="0">
              <a:solidFill>
                <a:srgbClr val="000036"/>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4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4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3" name="Picture 21" descr="atmosfera"/>
          <p:cNvPicPr>
            <a:picLocks noChangeAspect="1" noChangeArrowheads="1"/>
          </p:cNvPicPr>
          <p:nvPr/>
        </p:nvPicPr>
        <p:blipFill>
          <a:blip r:embed="rId3" cstate="print">
            <a:lum bright="24000" contrast="-30000"/>
          </a:blip>
          <a:srcRect/>
          <a:stretch>
            <a:fillRect/>
          </a:stretch>
        </p:blipFill>
        <p:spPr bwMode="auto">
          <a:xfrm>
            <a:off x="0" y="0"/>
            <a:ext cx="9144000" cy="6858000"/>
          </a:xfrm>
          <a:prstGeom prst="rect">
            <a:avLst/>
          </a:prstGeom>
          <a:noFill/>
        </p:spPr>
      </p:pic>
      <p:sp>
        <p:nvSpPr>
          <p:cNvPr id="5" name="Rectangle 2"/>
          <p:cNvSpPr txBox="1">
            <a:spLocks noChangeArrowheads="1"/>
          </p:cNvSpPr>
          <p:nvPr/>
        </p:nvSpPr>
        <p:spPr bwMode="auto">
          <a:xfrm>
            <a:off x="214282" y="214290"/>
            <a:ext cx="8229600" cy="706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dirty="0" smtClean="0">
                <a:ln>
                  <a:noFill/>
                </a:ln>
                <a:solidFill>
                  <a:schemeClr val="accent1">
                    <a:lumMod val="25000"/>
                  </a:schemeClr>
                </a:solidFill>
                <a:effectLst/>
                <a:uLnTx/>
                <a:uFillTx/>
                <a:latin typeface="+mj-lt"/>
                <a:ea typeface="+mj-ea"/>
                <a:cs typeface="+mj-cs"/>
              </a:rPr>
              <a:t>General</a:t>
            </a:r>
            <a:r>
              <a:rPr kumimoji="0" lang="en-US" sz="2800" b="1" i="0" u="none" strike="noStrike" kern="0" cap="none" spc="0" normalizeH="0" dirty="0" smtClean="0">
                <a:ln>
                  <a:noFill/>
                </a:ln>
                <a:solidFill>
                  <a:schemeClr val="accent1">
                    <a:lumMod val="25000"/>
                  </a:schemeClr>
                </a:solidFill>
                <a:effectLst/>
                <a:uLnTx/>
                <a:uFillTx/>
                <a:latin typeface="+mj-lt"/>
                <a:ea typeface="+mj-ea"/>
                <a:cs typeface="+mj-cs"/>
              </a:rPr>
              <a:t> statistical analysis showed strong certainty in farmers observations.</a:t>
            </a:r>
            <a:endParaRPr kumimoji="0" lang="en-US" sz="2800" b="1" i="0" u="none" strike="noStrike" kern="0" cap="none" spc="0" normalizeH="0" baseline="0" dirty="0">
              <a:ln>
                <a:noFill/>
              </a:ln>
              <a:solidFill>
                <a:schemeClr val="accent1">
                  <a:lumMod val="25000"/>
                </a:schemeClr>
              </a:solidFill>
              <a:effectLst/>
              <a:uLnTx/>
              <a:uFillTx/>
              <a:latin typeface="+mj-lt"/>
              <a:ea typeface="+mj-ea"/>
              <a:cs typeface="+mj-cs"/>
            </a:endParaRPr>
          </a:p>
        </p:txBody>
      </p:sp>
      <p:grpSp>
        <p:nvGrpSpPr>
          <p:cNvPr id="2" name="7 Grupo"/>
          <p:cNvGrpSpPr/>
          <p:nvPr/>
        </p:nvGrpSpPr>
        <p:grpSpPr>
          <a:xfrm>
            <a:off x="214282" y="1785926"/>
            <a:ext cx="8649849" cy="3286172"/>
            <a:chOff x="494151" y="1500174"/>
            <a:chExt cx="8649849" cy="2786106"/>
          </a:xfrm>
        </p:grpSpPr>
        <p:pic>
          <p:nvPicPr>
            <p:cNvPr id="9" name="Picture 2"/>
            <p:cNvPicPr>
              <a:picLocks noChangeAspect="1" noChangeArrowheads="1"/>
            </p:cNvPicPr>
            <p:nvPr/>
          </p:nvPicPr>
          <p:blipFill>
            <a:blip r:embed="rId4" cstate="print"/>
            <a:srcRect l="3646" t="30000" r="2083" b="8333"/>
            <a:stretch>
              <a:fillRect/>
            </a:stretch>
          </p:blipFill>
          <p:spPr bwMode="auto">
            <a:xfrm>
              <a:off x="494151" y="1500174"/>
              <a:ext cx="8649849" cy="2786106"/>
            </a:xfrm>
            <a:prstGeom prst="rect">
              <a:avLst/>
            </a:prstGeom>
            <a:noFill/>
            <a:ln w="9525">
              <a:noFill/>
              <a:miter lim="800000"/>
              <a:headEnd/>
              <a:tailEnd/>
            </a:ln>
            <a:effectLst/>
          </p:spPr>
        </p:pic>
        <p:sp>
          <p:nvSpPr>
            <p:cNvPr id="6" name="5 Elipse"/>
            <p:cNvSpPr/>
            <p:nvPr/>
          </p:nvSpPr>
          <p:spPr>
            <a:xfrm>
              <a:off x="3071802" y="2143116"/>
              <a:ext cx="785818" cy="5000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7" name="6 Elipse"/>
            <p:cNvSpPr/>
            <p:nvPr/>
          </p:nvSpPr>
          <p:spPr>
            <a:xfrm>
              <a:off x="7429520" y="2285992"/>
              <a:ext cx="785818" cy="5000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grpSp>
      <p:sp>
        <p:nvSpPr>
          <p:cNvPr id="11" name="10 Elipse"/>
          <p:cNvSpPr/>
          <p:nvPr/>
        </p:nvSpPr>
        <p:spPr>
          <a:xfrm>
            <a:off x="1214414" y="3500438"/>
            <a:ext cx="785818" cy="500066"/>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12" name="11 Elipse"/>
          <p:cNvSpPr/>
          <p:nvPr/>
        </p:nvSpPr>
        <p:spPr>
          <a:xfrm>
            <a:off x="6215074" y="3286124"/>
            <a:ext cx="785818" cy="500066"/>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AutoShape 2" descr="Ver imagen en tamaño completo">
            <a:hlinkClick r:id="rId3"/>
          </p:cNvPr>
          <p:cNvSpPr>
            <a:spLocks noChangeAspect="1" noChangeArrowheads="1"/>
          </p:cNvSpPr>
          <p:nvPr/>
        </p:nvSpPr>
        <p:spPr bwMode="auto">
          <a:xfrm>
            <a:off x="155575" y="-365125"/>
            <a:ext cx="1009650" cy="762000"/>
          </a:xfrm>
          <a:prstGeom prst="rect">
            <a:avLst/>
          </a:prstGeom>
          <a:noFill/>
          <a:ln w="9525">
            <a:noFill/>
            <a:miter lim="800000"/>
            <a:headEnd/>
            <a:tailEnd/>
          </a:ln>
        </p:spPr>
        <p:txBody>
          <a:bodyPr/>
          <a:lstStyle/>
          <a:p>
            <a:endParaRPr lang="es-BO"/>
          </a:p>
        </p:txBody>
      </p:sp>
      <p:sp>
        <p:nvSpPr>
          <p:cNvPr id="4" name="1 Título"/>
          <p:cNvSpPr txBox="1">
            <a:spLocks/>
          </p:cNvSpPr>
          <p:nvPr/>
        </p:nvSpPr>
        <p:spPr bwMode="auto">
          <a:xfrm>
            <a:off x="742920" y="928670"/>
            <a:ext cx="8401080" cy="746572"/>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normAutofit fontScale="60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Correlation </a:t>
            </a:r>
            <a:r>
              <a:rPr lang="en-US" sz="4400" kern="0" dirty="0" smtClean="0">
                <a:solidFill>
                  <a:schemeClr val="tx2"/>
                </a:solidFill>
                <a:latin typeface="+mj-lt"/>
                <a:ea typeface="+mj-ea"/>
                <a:cs typeface="+mj-cs"/>
              </a:rPr>
              <a:t>of some local indicators with the behavior of next rainy season</a:t>
            </a: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grpSp>
        <p:nvGrpSpPr>
          <p:cNvPr id="2" name="6 Grupo"/>
          <p:cNvGrpSpPr/>
          <p:nvPr/>
        </p:nvGrpSpPr>
        <p:grpSpPr>
          <a:xfrm>
            <a:off x="285720" y="2143116"/>
            <a:ext cx="8715436" cy="3995164"/>
            <a:chOff x="1071538" y="928670"/>
            <a:chExt cx="7286676" cy="3995164"/>
          </a:xfrm>
          <a:solidFill>
            <a:schemeClr val="bg1"/>
          </a:solidFill>
        </p:grpSpPr>
        <p:sp>
          <p:nvSpPr>
            <p:cNvPr id="8" name="Rectangle 3"/>
            <p:cNvSpPr>
              <a:spLocks noChangeArrowheads="1"/>
            </p:cNvSpPr>
            <p:nvPr/>
          </p:nvSpPr>
          <p:spPr bwMode="auto">
            <a:xfrm>
              <a:off x="1357290" y="4000504"/>
              <a:ext cx="7000924" cy="923330"/>
            </a:xfrm>
            <a:prstGeom prst="rect">
              <a:avLst/>
            </a:prstGeom>
            <a:gr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BO"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Relaci</a:t>
              </a:r>
              <a:r>
                <a:rPr kumimoji="0" lang="es-BO" b="0" i="0" u="none" strike="noStrike" cap="none" normalizeH="0" baseline="0" dirty="0" smtClean="0">
                  <a:ln>
                    <a:noFill/>
                  </a:ln>
                  <a:solidFill>
                    <a:schemeClr val="tx1"/>
                  </a:solidFill>
                  <a:effectLst/>
                  <a:latin typeface="Calibri"/>
                  <a:ea typeface="Times New Roman" pitchFamily="18" charset="0"/>
                  <a:cs typeface="Times New Roman" pitchFamily="18" charset="0"/>
                </a:rPr>
                <a:t>ó</a:t>
              </a:r>
              <a:r>
                <a:rPr kumimoji="0" lang="es-BO"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 </a:t>
              </a:r>
              <a:r>
                <a:rPr kumimoji="0" lang="es-BO"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Tmin</a:t>
              </a:r>
              <a:r>
                <a:rPr kumimoji="0" lang="es-BO"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y precipitaci</a:t>
              </a:r>
              <a:r>
                <a:rPr kumimoji="0" lang="es-BO" b="0" i="0" u="none" strike="noStrike" cap="none" normalizeH="0" baseline="0" dirty="0" smtClean="0">
                  <a:ln>
                    <a:noFill/>
                  </a:ln>
                  <a:solidFill>
                    <a:schemeClr val="tx1"/>
                  </a:solidFill>
                  <a:effectLst/>
                  <a:latin typeface="Calibri"/>
                  <a:ea typeface="Times New Roman" pitchFamily="18" charset="0"/>
                  <a:cs typeface="Times New Roman" pitchFamily="18" charset="0"/>
                </a:rPr>
                <a:t>ó</a:t>
              </a:r>
              <a:r>
                <a:rPr kumimoji="0" lang="es-BO"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 recibida en el siguiente a</a:t>
              </a:r>
              <a:r>
                <a:rPr kumimoji="0" lang="es-BO" b="0" i="0" u="none" strike="noStrike" cap="none" normalizeH="0" baseline="0" dirty="0" smtClean="0">
                  <a:ln>
                    <a:noFill/>
                  </a:ln>
                  <a:solidFill>
                    <a:schemeClr val="tx1"/>
                  </a:solidFill>
                  <a:effectLst/>
                  <a:latin typeface="Calibri"/>
                  <a:ea typeface="Times New Roman" pitchFamily="18" charset="0"/>
                  <a:cs typeface="Times New Roman" pitchFamily="18" charset="0"/>
                </a:rPr>
                <a:t>ñ</a:t>
              </a:r>
              <a:r>
                <a:rPr kumimoji="0" lang="es-BO"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 hidrol</a:t>
              </a:r>
              <a:r>
                <a:rPr kumimoji="0" lang="es-BO" b="0" i="0" u="none" strike="noStrike" cap="none" normalizeH="0" baseline="0" dirty="0" smtClean="0">
                  <a:ln>
                    <a:noFill/>
                  </a:ln>
                  <a:solidFill>
                    <a:schemeClr val="tx1"/>
                  </a:solidFill>
                  <a:effectLst/>
                  <a:latin typeface="Calibri"/>
                  <a:ea typeface="Times New Roman" pitchFamily="18" charset="0"/>
                  <a:cs typeface="Times New Roman" pitchFamily="18" charset="0"/>
                </a:rPr>
                <a:t>ó</a:t>
              </a:r>
              <a:r>
                <a:rPr kumimoji="0" lang="es-BO"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gico en 3 observatorios meteorol</a:t>
              </a:r>
              <a:r>
                <a:rPr kumimoji="0" lang="es-BO" b="0" i="0" u="none" strike="noStrike" cap="none" normalizeH="0" baseline="0" dirty="0" smtClean="0">
                  <a:ln>
                    <a:noFill/>
                  </a:ln>
                  <a:solidFill>
                    <a:schemeClr val="tx1"/>
                  </a:solidFill>
                  <a:effectLst/>
                  <a:latin typeface="Calibri"/>
                  <a:ea typeface="Times New Roman" pitchFamily="18" charset="0"/>
                  <a:cs typeface="Times New Roman" pitchFamily="18" charset="0"/>
                </a:rPr>
                <a:t>ó</a:t>
              </a:r>
              <a:r>
                <a:rPr kumimoji="0" lang="es-BO"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gicos del Altiplano Central y del Altiplano Norte de Bolivia</a:t>
              </a:r>
              <a:endParaRPr kumimoji="0" lang="es-BO"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Picture 1"/>
            <p:cNvPicPr>
              <a:picLocks noChangeAspect="1" noChangeArrowheads="1"/>
            </p:cNvPicPr>
            <p:nvPr/>
          </p:nvPicPr>
          <p:blipFill>
            <a:blip r:embed="rId4"/>
            <a:srcRect/>
            <a:stretch>
              <a:fillRect/>
            </a:stretch>
          </p:blipFill>
          <p:spPr bwMode="auto">
            <a:xfrm>
              <a:off x="1071538" y="928670"/>
              <a:ext cx="7186632" cy="3099754"/>
            </a:xfrm>
            <a:prstGeom prst="rect">
              <a:avLst/>
            </a:prstGeom>
            <a:grpFill/>
            <a:ln w="9525">
              <a:noFill/>
              <a:miter lim="800000"/>
              <a:headEnd/>
              <a:tailEnd/>
            </a:ln>
            <a:effectLst/>
          </p:spPr>
        </p:pic>
      </p:grpSp>
      <p:sp>
        <p:nvSpPr>
          <p:cNvPr id="11" name="1 Título"/>
          <p:cNvSpPr txBox="1">
            <a:spLocks/>
          </p:cNvSpPr>
          <p:nvPr/>
        </p:nvSpPr>
        <p:spPr bwMode="auto">
          <a:xfrm>
            <a:off x="214282" y="142852"/>
            <a:ext cx="8786874" cy="642942"/>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normAutofit fontScale="97500"/>
          </a:bodyPr>
          <a:lstStyle/>
          <a:p>
            <a:pPr lvl="0" algn="ctr" eaLnBrk="0" hangingPunct="0">
              <a:defRPr/>
            </a:pPr>
            <a:r>
              <a:rPr kumimoji="0" lang="en-US" sz="3200" b="0" i="0" u="none" strike="noStrike" kern="0" cap="none" spc="0" normalizeH="0" baseline="0" noProof="0" dirty="0" smtClean="0">
                <a:ln>
                  <a:noFill/>
                </a:ln>
                <a:solidFill>
                  <a:schemeClr val="tx2"/>
                </a:solidFill>
                <a:effectLst/>
                <a:uLnTx/>
                <a:uFillTx/>
                <a:latin typeface="+mj-lt"/>
                <a:ea typeface="+mj-ea"/>
                <a:cs typeface="+mj-cs"/>
              </a:rPr>
              <a:t>What</a:t>
            </a:r>
            <a:r>
              <a:rPr kumimoji="0" lang="en-US" sz="3200" b="0" i="0" u="none" strike="noStrike" kern="0" cap="none" spc="0" normalizeH="0" noProof="0" dirty="0" smtClean="0">
                <a:ln>
                  <a:noFill/>
                </a:ln>
                <a:solidFill>
                  <a:schemeClr val="tx2"/>
                </a:solidFill>
                <a:effectLst/>
                <a:uLnTx/>
                <a:uFillTx/>
                <a:latin typeface="+mj-lt"/>
                <a:ea typeface="+mj-ea"/>
                <a:cs typeface="+mj-cs"/>
              </a:rPr>
              <a:t> we found: </a:t>
            </a:r>
            <a:r>
              <a:rPr kumimoji="0" lang="en-US" sz="3200" b="0" i="0" u="none" strike="noStrike" kern="0" cap="none" spc="0" normalizeH="0" baseline="0" noProof="0" dirty="0" smtClean="0">
                <a:ln>
                  <a:noFill/>
                </a:ln>
                <a:solidFill>
                  <a:schemeClr val="tx2"/>
                </a:solidFill>
                <a:effectLst/>
                <a:uLnTx/>
                <a:uFillTx/>
                <a:latin typeface="+mj-lt"/>
                <a:ea typeface="+mj-ea"/>
                <a:cs typeface="+mj-cs"/>
              </a:rPr>
              <a:t>Validity</a:t>
            </a:r>
            <a:r>
              <a:rPr kumimoji="0" lang="en-US" sz="3200" b="0" i="0" u="none" strike="noStrike" kern="0" cap="none" spc="0" normalizeH="0" noProof="0" dirty="0" smtClean="0">
                <a:ln>
                  <a:noFill/>
                </a:ln>
                <a:solidFill>
                  <a:schemeClr val="tx2"/>
                </a:solidFill>
                <a:effectLst/>
                <a:uLnTx/>
                <a:uFillTx/>
                <a:latin typeface="+mj-lt"/>
                <a:ea typeface="+mj-ea"/>
                <a:cs typeface="+mj-cs"/>
              </a:rPr>
              <a:t> of </a:t>
            </a:r>
            <a:r>
              <a:rPr lang="en-US" sz="3200" kern="0" dirty="0" smtClean="0">
                <a:solidFill>
                  <a:schemeClr val="tx2"/>
                </a:solidFill>
              </a:rPr>
              <a:t>local </a:t>
            </a:r>
            <a:r>
              <a:rPr kumimoji="0" lang="en-US" sz="3200" b="0" i="0" u="none" strike="noStrike" kern="0" cap="none" spc="0" normalizeH="0" noProof="0" dirty="0" smtClean="0">
                <a:ln>
                  <a:noFill/>
                </a:ln>
                <a:solidFill>
                  <a:schemeClr val="tx2"/>
                </a:solidFill>
                <a:effectLst/>
                <a:uLnTx/>
                <a:uFillTx/>
                <a:latin typeface="+mj-lt"/>
                <a:ea typeface="+mj-ea"/>
                <a:cs typeface="+mj-cs"/>
              </a:rPr>
              <a:t>indicators</a:t>
            </a:r>
            <a:endParaRPr kumimoji="0" lang="en-US" sz="32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AutoShape 2" descr="Ver imagen en tamaño completo">
            <a:hlinkClick r:id="rId3"/>
          </p:cNvPr>
          <p:cNvSpPr>
            <a:spLocks noChangeAspect="1" noChangeArrowheads="1"/>
          </p:cNvSpPr>
          <p:nvPr/>
        </p:nvSpPr>
        <p:spPr bwMode="auto">
          <a:xfrm>
            <a:off x="155575" y="-365125"/>
            <a:ext cx="1009650" cy="762000"/>
          </a:xfrm>
          <a:prstGeom prst="rect">
            <a:avLst/>
          </a:prstGeom>
          <a:noFill/>
          <a:ln w="9525">
            <a:noFill/>
            <a:miter lim="800000"/>
            <a:headEnd/>
            <a:tailEnd/>
          </a:ln>
        </p:spPr>
        <p:txBody>
          <a:bodyPr/>
          <a:lstStyle/>
          <a:p>
            <a:endParaRPr lang="es-BO"/>
          </a:p>
        </p:txBody>
      </p:sp>
      <p:sp>
        <p:nvSpPr>
          <p:cNvPr id="49" name="1 Título"/>
          <p:cNvSpPr txBox="1">
            <a:spLocks/>
          </p:cNvSpPr>
          <p:nvPr/>
        </p:nvSpPr>
        <p:spPr bwMode="auto">
          <a:xfrm>
            <a:off x="428596" y="32176"/>
            <a:ext cx="8229600" cy="68218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normAutofit fontScale="97500"/>
          </a:bodyPr>
          <a:lstStyle/>
          <a:p>
            <a:pPr lvl="0" algn="ctr" eaLnBrk="0" hangingPunct="0">
              <a:defRPr/>
            </a:pPr>
            <a:r>
              <a:rPr lang="es-ES" kern="0" dirty="0" err="1" smtClean="0">
                <a:solidFill>
                  <a:schemeClr val="tx2"/>
                </a:solidFill>
                <a:latin typeface="+mn-lt"/>
                <a:ea typeface="+mn-ea"/>
                <a:cs typeface="+mn-cs"/>
              </a:rPr>
              <a:t>Correlation</a:t>
            </a:r>
            <a:r>
              <a:rPr lang="es-ES" kern="0" dirty="0" smtClean="0">
                <a:solidFill>
                  <a:schemeClr val="tx2"/>
                </a:solidFill>
                <a:latin typeface="+mn-lt"/>
                <a:ea typeface="+mn-ea"/>
                <a:cs typeface="+mn-cs"/>
              </a:rPr>
              <a:t> of </a:t>
            </a:r>
            <a:r>
              <a:rPr lang="es-ES" kern="0" dirty="0" err="1" smtClean="0">
                <a:solidFill>
                  <a:schemeClr val="tx2"/>
                </a:solidFill>
                <a:latin typeface="+mn-lt"/>
                <a:ea typeface="+mn-ea"/>
                <a:cs typeface="+mn-cs"/>
              </a:rPr>
              <a:t>frost</a:t>
            </a:r>
            <a:r>
              <a:rPr lang="es-ES" kern="0" dirty="0" smtClean="0">
                <a:solidFill>
                  <a:schemeClr val="tx2"/>
                </a:solidFill>
                <a:latin typeface="+mn-lt"/>
                <a:ea typeface="+mn-ea"/>
                <a:cs typeface="+mn-cs"/>
              </a:rPr>
              <a:t> and </a:t>
            </a:r>
            <a:r>
              <a:rPr lang="es-ES" kern="0" dirty="0" err="1" smtClean="0">
                <a:solidFill>
                  <a:schemeClr val="tx2"/>
                </a:solidFill>
                <a:latin typeface="+mn-lt"/>
                <a:ea typeface="+mn-ea"/>
                <a:cs typeface="+mn-cs"/>
              </a:rPr>
              <a:t>failure</a:t>
            </a:r>
            <a:r>
              <a:rPr lang="es-ES" kern="0" dirty="0" smtClean="0">
                <a:solidFill>
                  <a:schemeClr val="tx2"/>
                </a:solidFill>
                <a:latin typeface="+mn-lt"/>
                <a:ea typeface="+mn-ea"/>
                <a:cs typeface="+mn-cs"/>
              </a:rPr>
              <a:t> of </a:t>
            </a:r>
            <a:r>
              <a:rPr lang="es-ES" kern="0" dirty="0" err="1" smtClean="0">
                <a:solidFill>
                  <a:schemeClr val="tx2"/>
                </a:solidFill>
                <a:latin typeface="+mn-lt"/>
                <a:ea typeface="+mn-ea"/>
                <a:cs typeface="+mn-cs"/>
              </a:rPr>
              <a:t>flowering</a:t>
            </a:r>
            <a:r>
              <a:rPr lang="es-ES" kern="0" dirty="0" smtClean="0">
                <a:solidFill>
                  <a:schemeClr val="tx2"/>
                </a:solidFill>
                <a:latin typeface="+mn-lt"/>
                <a:ea typeface="+mn-ea"/>
                <a:cs typeface="+mn-cs"/>
              </a:rPr>
              <a:t> </a:t>
            </a:r>
            <a:r>
              <a:rPr lang="es-ES" kern="0" dirty="0" err="1" smtClean="0">
                <a:solidFill>
                  <a:schemeClr val="tx2"/>
                </a:solidFill>
                <a:latin typeface="+mn-lt"/>
                <a:ea typeface="+mn-ea"/>
                <a:cs typeface="+mn-cs"/>
              </a:rPr>
              <a:t>with</a:t>
            </a:r>
            <a:r>
              <a:rPr lang="es-ES" kern="0" dirty="0" smtClean="0">
                <a:solidFill>
                  <a:schemeClr val="tx2"/>
                </a:solidFill>
                <a:latin typeface="+mn-lt"/>
                <a:ea typeface="+mn-ea"/>
                <a:cs typeface="+mn-cs"/>
              </a:rPr>
              <a:t> </a:t>
            </a:r>
            <a:r>
              <a:rPr lang="es-ES" kern="0" dirty="0" err="1" smtClean="0">
                <a:solidFill>
                  <a:schemeClr val="tx2"/>
                </a:solidFill>
                <a:latin typeface="+mn-lt"/>
                <a:ea typeface="+mn-ea"/>
                <a:cs typeface="+mn-cs"/>
              </a:rPr>
              <a:t>sowing</a:t>
            </a:r>
            <a:r>
              <a:rPr lang="es-ES" kern="0" dirty="0" smtClean="0">
                <a:solidFill>
                  <a:schemeClr val="tx2"/>
                </a:solidFill>
                <a:latin typeface="+mn-lt"/>
                <a:ea typeface="+mn-ea"/>
                <a:cs typeface="+mn-cs"/>
              </a:rPr>
              <a:t> time </a:t>
            </a:r>
            <a:endParaRPr lang="es-ES" kern="0" dirty="0">
              <a:solidFill>
                <a:schemeClr val="tx2"/>
              </a:solidFill>
            </a:endParaRPr>
          </a:p>
        </p:txBody>
      </p:sp>
      <p:sp>
        <p:nvSpPr>
          <p:cNvPr id="24578" name="Rectangle 2"/>
          <p:cNvSpPr>
            <a:spLocks noChangeArrowheads="1"/>
          </p:cNvSpPr>
          <p:nvPr/>
        </p:nvSpPr>
        <p:spPr bwMode="auto">
          <a:xfrm>
            <a:off x="0" y="0"/>
            <a:ext cx="184731"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BO"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7523" name="Picture 3"/>
          <p:cNvPicPr>
            <a:picLocks noChangeAspect="1" noChangeArrowheads="1"/>
          </p:cNvPicPr>
          <p:nvPr/>
        </p:nvPicPr>
        <p:blipFill>
          <a:blip r:embed="rId4"/>
          <a:srcRect l="4590" t="21250" r="8984" b="12500"/>
          <a:stretch>
            <a:fillRect/>
          </a:stretch>
        </p:blipFill>
        <p:spPr bwMode="auto">
          <a:xfrm>
            <a:off x="142844" y="1785926"/>
            <a:ext cx="8429684" cy="378621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AutoShape 2" descr="Ver imagen en tamaño completo">
            <a:hlinkClick r:id="rId3"/>
          </p:cNvPr>
          <p:cNvSpPr>
            <a:spLocks noChangeAspect="1" noChangeArrowheads="1"/>
          </p:cNvSpPr>
          <p:nvPr/>
        </p:nvSpPr>
        <p:spPr bwMode="auto">
          <a:xfrm>
            <a:off x="155575" y="-365125"/>
            <a:ext cx="1009650" cy="762000"/>
          </a:xfrm>
          <a:prstGeom prst="rect">
            <a:avLst/>
          </a:prstGeom>
          <a:noFill/>
          <a:ln w="9525">
            <a:noFill/>
            <a:miter lim="800000"/>
            <a:headEnd/>
            <a:tailEnd/>
          </a:ln>
        </p:spPr>
        <p:txBody>
          <a:bodyPr/>
          <a:lstStyle/>
          <a:p>
            <a:endParaRPr lang="es-BO"/>
          </a:p>
        </p:txBody>
      </p:sp>
      <p:sp>
        <p:nvSpPr>
          <p:cNvPr id="49" name="1 Título"/>
          <p:cNvSpPr txBox="1">
            <a:spLocks/>
          </p:cNvSpPr>
          <p:nvPr/>
        </p:nvSpPr>
        <p:spPr bwMode="auto">
          <a:xfrm>
            <a:off x="428596" y="32176"/>
            <a:ext cx="8229600" cy="68218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normAutofit fontScale="97500"/>
          </a:bodyPr>
          <a:lstStyle/>
          <a:p>
            <a:pPr lvl="0" algn="ctr" eaLnBrk="0" hangingPunct="0">
              <a:defRPr/>
            </a:pPr>
            <a:r>
              <a:rPr lang="es-ES" kern="0" dirty="0" err="1" smtClean="0">
                <a:solidFill>
                  <a:schemeClr val="tx2"/>
                </a:solidFill>
              </a:rPr>
              <a:t>Could</a:t>
            </a:r>
            <a:r>
              <a:rPr lang="es-ES" kern="0" dirty="0" smtClean="0">
                <a:solidFill>
                  <a:schemeClr val="tx2"/>
                </a:solidFill>
              </a:rPr>
              <a:t> </a:t>
            </a:r>
            <a:r>
              <a:rPr lang="es-ES" kern="0" dirty="0" err="1" smtClean="0">
                <a:solidFill>
                  <a:schemeClr val="tx2"/>
                </a:solidFill>
              </a:rPr>
              <a:t>it</a:t>
            </a:r>
            <a:r>
              <a:rPr lang="es-ES" kern="0" dirty="0" smtClean="0">
                <a:solidFill>
                  <a:schemeClr val="tx2"/>
                </a:solidFill>
              </a:rPr>
              <a:t> </a:t>
            </a:r>
            <a:r>
              <a:rPr lang="es-ES" kern="0" dirty="0" err="1" smtClean="0">
                <a:solidFill>
                  <a:schemeClr val="tx2"/>
                </a:solidFill>
              </a:rPr>
              <a:t>be</a:t>
            </a:r>
            <a:r>
              <a:rPr lang="es-ES" kern="0" dirty="0" smtClean="0">
                <a:solidFill>
                  <a:schemeClr val="tx2"/>
                </a:solidFill>
              </a:rPr>
              <a:t> a </a:t>
            </a:r>
            <a:r>
              <a:rPr lang="es-ES" kern="0" dirty="0" err="1" smtClean="0">
                <a:solidFill>
                  <a:schemeClr val="tx2"/>
                </a:solidFill>
              </a:rPr>
              <a:t>type</a:t>
            </a:r>
            <a:r>
              <a:rPr lang="es-ES" kern="0" dirty="0" smtClean="0">
                <a:solidFill>
                  <a:schemeClr val="tx2"/>
                </a:solidFill>
              </a:rPr>
              <a:t> of </a:t>
            </a:r>
            <a:r>
              <a:rPr lang="es-ES" kern="0" dirty="0" err="1" smtClean="0">
                <a:solidFill>
                  <a:schemeClr val="tx2"/>
                </a:solidFill>
              </a:rPr>
              <a:t>teleconnections</a:t>
            </a:r>
            <a:r>
              <a:rPr lang="es-ES" kern="0" dirty="0" smtClean="0">
                <a:solidFill>
                  <a:schemeClr val="tx2"/>
                </a:solidFill>
              </a:rPr>
              <a:t>?</a:t>
            </a:r>
            <a:endParaRPr lang="es-ES" kern="0" dirty="0">
              <a:solidFill>
                <a:schemeClr val="tx2"/>
              </a:solidFill>
            </a:endParaRPr>
          </a:p>
        </p:txBody>
      </p:sp>
      <p:sp>
        <p:nvSpPr>
          <p:cNvPr id="24578" name="Rectangle 2"/>
          <p:cNvSpPr>
            <a:spLocks noChangeArrowheads="1"/>
          </p:cNvSpPr>
          <p:nvPr/>
        </p:nvSpPr>
        <p:spPr bwMode="auto">
          <a:xfrm>
            <a:off x="0" y="0"/>
            <a:ext cx="184731"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BO"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6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BO"/>
          </a:p>
        </p:txBody>
      </p:sp>
      <p:pic>
        <p:nvPicPr>
          <p:cNvPr id="111617" name="Imagen 1"/>
          <p:cNvPicPr>
            <a:picLocks noChangeAspect="1" noChangeArrowheads="1"/>
          </p:cNvPicPr>
          <p:nvPr/>
        </p:nvPicPr>
        <p:blipFill>
          <a:blip r:embed="rId4"/>
          <a:srcRect l="25879" t="34013" r="27657" b="26517"/>
          <a:stretch>
            <a:fillRect/>
          </a:stretch>
        </p:blipFill>
        <p:spPr bwMode="auto">
          <a:xfrm>
            <a:off x="785786" y="785794"/>
            <a:ext cx="7858148" cy="3843368"/>
          </a:xfrm>
          <a:prstGeom prst="rect">
            <a:avLst/>
          </a:prstGeom>
          <a:noFill/>
        </p:spPr>
      </p:pic>
      <p:sp>
        <p:nvSpPr>
          <p:cNvPr id="111619" name="Rectangle 3"/>
          <p:cNvSpPr>
            <a:spLocks noChangeArrowheads="1"/>
          </p:cNvSpPr>
          <p:nvPr/>
        </p:nvSpPr>
        <p:spPr bwMode="auto">
          <a:xfrm>
            <a:off x="0" y="5143512"/>
            <a:ext cx="9144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BO"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Esquema propuesto por </a:t>
            </a:r>
            <a:r>
              <a:rPr kumimoji="0" lang="es-BO"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Orlove</a:t>
            </a:r>
            <a:r>
              <a:rPr kumimoji="0" lang="es-BO"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et al. (2002) para explicar la reducida visibilidad de las </a:t>
            </a:r>
            <a:r>
              <a:rPr kumimoji="0" lang="es-BO"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Pleyades</a:t>
            </a:r>
            <a:r>
              <a:rPr kumimoji="0" lang="es-BO"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en el Este de los Andes. Obsérvese la reducida nubosidad que arriba al Altiplano</a:t>
            </a:r>
            <a:r>
              <a:rPr kumimoji="0" lang="es-BO" b="0" i="0" u="none" strike="noStrike" cap="none" normalizeH="0" baseline="0" dirty="0" smtClean="0">
                <a:ln>
                  <a:noFill/>
                </a:ln>
                <a:solidFill>
                  <a:schemeClr val="tx1"/>
                </a:solidFill>
                <a:effectLst/>
                <a:latin typeface="Arial" pitchFamily="34" charset="0"/>
                <a:cs typeface="Arial" pitchFamily="34" charset="0"/>
              </a:rPr>
              <a:t> </a:t>
            </a:r>
          </a:p>
        </p:txBody>
      </p:sp>
      <p:pic>
        <p:nvPicPr>
          <p:cNvPr id="8" name="Picture 2"/>
          <p:cNvPicPr>
            <a:picLocks noChangeAspect="1" noChangeArrowheads="1"/>
          </p:cNvPicPr>
          <p:nvPr/>
        </p:nvPicPr>
        <p:blipFill>
          <a:blip r:embed="rId5"/>
          <a:srcRect l="12451" t="12500" r="24560" b="10000"/>
          <a:stretch>
            <a:fillRect/>
          </a:stretch>
        </p:blipFill>
        <p:spPr bwMode="auto">
          <a:xfrm>
            <a:off x="2786050" y="2000240"/>
            <a:ext cx="6143668" cy="4429156"/>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AutoShape 2" descr="Ver imagen en tamaño completo">
            <a:hlinkClick r:id="rId3"/>
          </p:cNvPr>
          <p:cNvSpPr>
            <a:spLocks noChangeAspect="1" noChangeArrowheads="1"/>
          </p:cNvSpPr>
          <p:nvPr/>
        </p:nvSpPr>
        <p:spPr bwMode="auto">
          <a:xfrm>
            <a:off x="155575" y="-365125"/>
            <a:ext cx="1009650" cy="762000"/>
          </a:xfrm>
          <a:prstGeom prst="rect">
            <a:avLst/>
          </a:prstGeom>
          <a:noFill/>
          <a:ln w="9525">
            <a:noFill/>
            <a:miter lim="800000"/>
            <a:headEnd/>
            <a:tailEnd/>
          </a:ln>
        </p:spPr>
        <p:txBody>
          <a:bodyPr/>
          <a:lstStyle/>
          <a:p>
            <a:endParaRPr lang="es-BO"/>
          </a:p>
        </p:txBody>
      </p:sp>
      <p:sp>
        <p:nvSpPr>
          <p:cNvPr id="7" name="1 Título"/>
          <p:cNvSpPr txBox="1">
            <a:spLocks/>
          </p:cNvSpPr>
          <p:nvPr/>
        </p:nvSpPr>
        <p:spPr bwMode="auto">
          <a:xfrm>
            <a:off x="457200" y="253536"/>
            <a:ext cx="8229600" cy="8712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85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dirty="0" smtClean="0">
                <a:ln>
                  <a:noFill/>
                </a:ln>
                <a:solidFill>
                  <a:schemeClr val="tx2"/>
                </a:solidFill>
                <a:effectLst/>
                <a:uLnTx/>
                <a:uFillTx/>
                <a:latin typeface="+mj-lt"/>
                <a:ea typeface="+mj-ea"/>
                <a:cs typeface="+mj-cs"/>
              </a:rPr>
              <a:t>Transmission of this knowledge is not formal and is part of </a:t>
            </a:r>
            <a:r>
              <a:rPr kumimoji="0" lang="en-US" sz="3600" b="0" i="0" u="none" strike="noStrike" kern="0" cap="none" spc="0" normalizeH="0" smtClean="0">
                <a:ln>
                  <a:noFill/>
                </a:ln>
                <a:solidFill>
                  <a:schemeClr val="tx2"/>
                </a:solidFill>
                <a:effectLst/>
                <a:uLnTx/>
                <a:uFillTx/>
                <a:latin typeface="+mj-lt"/>
                <a:ea typeface="+mj-ea"/>
                <a:cs typeface="+mj-cs"/>
              </a:rPr>
              <a:t>a local network</a:t>
            </a:r>
            <a:endParaRPr kumimoji="0" lang="en-US" sz="3600" b="0" i="0" u="none" strike="noStrike" kern="0" cap="none" spc="0" normalizeH="0" baseline="0" dirty="0">
              <a:ln>
                <a:noFill/>
              </a:ln>
              <a:solidFill>
                <a:schemeClr val="tx2"/>
              </a:solidFill>
              <a:effectLst/>
              <a:uLnTx/>
              <a:uFillTx/>
              <a:latin typeface="+mj-lt"/>
              <a:ea typeface="+mj-ea"/>
              <a:cs typeface="+mj-cs"/>
            </a:endParaRPr>
          </a:p>
        </p:txBody>
      </p:sp>
      <p:grpSp>
        <p:nvGrpSpPr>
          <p:cNvPr id="2" name="Group 208"/>
          <p:cNvGrpSpPr>
            <a:grpSpLocks/>
          </p:cNvGrpSpPr>
          <p:nvPr/>
        </p:nvGrpSpPr>
        <p:grpSpPr bwMode="auto">
          <a:xfrm>
            <a:off x="1747837" y="1404937"/>
            <a:ext cx="5648325" cy="4048125"/>
            <a:chOff x="1800" y="2572"/>
            <a:chExt cx="8895" cy="6375"/>
          </a:xfrm>
        </p:grpSpPr>
        <p:sp>
          <p:nvSpPr>
            <p:cNvPr id="9" name="AutoShape 164"/>
            <p:cNvSpPr>
              <a:spLocks noChangeArrowheads="1"/>
            </p:cNvSpPr>
            <p:nvPr/>
          </p:nvSpPr>
          <p:spPr bwMode="auto">
            <a:xfrm>
              <a:off x="1800" y="2572"/>
              <a:ext cx="8895" cy="6375"/>
            </a:xfrm>
            <a:prstGeom prst="roundRect">
              <a:avLst>
                <a:gd name="adj" fmla="val 16667"/>
              </a:avLst>
            </a:prstGeom>
            <a:gradFill rotWithShape="0">
              <a:gsLst>
                <a:gs pos="0">
                  <a:schemeClr val="accent1">
                    <a:lumMod val="60000"/>
                    <a:lumOff val="40000"/>
                  </a:schemeClr>
                </a:gs>
                <a:gs pos="50000">
                  <a:schemeClr val="accent1">
                    <a:lumMod val="100000"/>
                    <a:lumOff val="0"/>
                  </a:schemeClr>
                </a:gs>
                <a:gs pos="100000">
                  <a:schemeClr val="accent1">
                    <a:lumMod val="60000"/>
                    <a:lumOff val="40000"/>
                  </a:schemeClr>
                </a:gs>
              </a:gsLst>
              <a:lin ang="5400000" scaled="1"/>
            </a:gradFill>
            <a:ln w="12700">
              <a:solidFill>
                <a:schemeClr val="accent1">
                  <a:lumMod val="100000"/>
                  <a:lumOff val="0"/>
                </a:schemeClr>
              </a:solidFill>
              <a:round/>
              <a:headEnd/>
              <a:tailEnd/>
            </a:ln>
            <a:effectLst>
              <a:outerShdw dist="28398" dir="3806097" algn="ctr" rotWithShape="0">
                <a:schemeClr val="accent1">
                  <a:lumMod val="50000"/>
                  <a:lumOff val="0"/>
                </a:schemeClr>
              </a:outerShdw>
            </a:effectLst>
          </p:spPr>
          <p:txBody>
            <a:bodyPr rot="0" vert="horz" wrap="square" lIns="91440" tIns="45720" rIns="91440" bIns="45720" anchor="t" anchorCtr="0" upright="1">
              <a:noAutofit/>
            </a:bodyPr>
            <a:lstStyle/>
            <a:p>
              <a:pPr algn="ctr">
                <a:spcAft>
                  <a:spcPts val="0"/>
                </a:spcAft>
              </a:pPr>
              <a:r>
                <a:rPr lang="es-ES_tradnl" sz="800" b="1">
                  <a:solidFill>
                    <a:schemeClr val="bg1">
                      <a:lumMod val="95000"/>
                      <a:lumOff val="5000"/>
                    </a:schemeClr>
                  </a:solidFill>
                  <a:effectLst/>
                  <a:latin typeface="Arial"/>
                  <a:ea typeface="Times New Roman"/>
                </a:rPr>
                <a:t>PRODUCTORES  DEPENDIENTES SECUNDARIOS DE LA COMUNIDAD DE CHOJÑAPATA</a:t>
              </a:r>
              <a:endParaRPr lang="es-ES" sz="1200">
                <a:solidFill>
                  <a:schemeClr val="bg1">
                    <a:lumMod val="95000"/>
                    <a:lumOff val="5000"/>
                  </a:schemeClr>
                </a:solidFill>
                <a:effectLst/>
                <a:latin typeface="Times New Roman"/>
                <a:ea typeface="Times New Roman"/>
              </a:endParaRPr>
            </a:p>
          </p:txBody>
        </p:sp>
        <p:sp>
          <p:nvSpPr>
            <p:cNvPr id="10" name="AutoShape 165"/>
            <p:cNvSpPr>
              <a:spLocks noChangeArrowheads="1"/>
            </p:cNvSpPr>
            <p:nvPr/>
          </p:nvSpPr>
          <p:spPr bwMode="auto">
            <a:xfrm>
              <a:off x="2295" y="3427"/>
              <a:ext cx="7800" cy="4755"/>
            </a:xfrm>
            <a:prstGeom prst="hexagon">
              <a:avLst>
                <a:gd name="adj" fmla="val 41009"/>
                <a:gd name="vf" fmla="val 115470"/>
              </a:avLst>
            </a:prstGeom>
            <a:gradFill rotWithShape="0">
              <a:gsLst>
                <a:gs pos="0">
                  <a:schemeClr val="accent5">
                    <a:lumMod val="60000"/>
                    <a:lumOff val="40000"/>
                  </a:schemeClr>
                </a:gs>
                <a:gs pos="50000">
                  <a:schemeClr val="accent5">
                    <a:lumMod val="100000"/>
                    <a:lumOff val="0"/>
                  </a:schemeClr>
                </a:gs>
                <a:gs pos="100000">
                  <a:schemeClr val="accent5">
                    <a:lumMod val="60000"/>
                    <a:lumOff val="40000"/>
                  </a:schemeClr>
                </a:gs>
              </a:gsLst>
              <a:lin ang="5400000" scaled="1"/>
            </a:gradFill>
            <a:ln w="12700">
              <a:solidFill>
                <a:schemeClr val="accent5">
                  <a:lumMod val="100000"/>
                  <a:lumOff val="0"/>
                </a:schemeClr>
              </a:solidFill>
              <a:miter lim="800000"/>
              <a:headEnd/>
              <a:tailEnd/>
            </a:ln>
            <a:effectLst>
              <a:outerShdw dist="28398" dir="3806097" algn="ctr" rotWithShape="0">
                <a:schemeClr val="accent5">
                  <a:lumMod val="50000"/>
                  <a:lumOff val="0"/>
                </a:schemeClr>
              </a:outerShdw>
            </a:effectLst>
          </p:spPr>
          <p:txBody>
            <a:bodyPr rot="0" vert="horz" wrap="square" lIns="91440" tIns="45720" rIns="91440" bIns="45720" anchor="t" anchorCtr="0" upright="1">
              <a:noAutofit/>
            </a:bodyPr>
            <a:lstStyle/>
            <a:p>
              <a:pPr algn="ctr">
                <a:spcAft>
                  <a:spcPts val="0"/>
                </a:spcAft>
              </a:pPr>
              <a:r>
                <a:rPr lang="es-ES_tradnl" sz="800" b="1">
                  <a:solidFill>
                    <a:schemeClr val="bg1">
                      <a:lumMod val="95000"/>
                      <a:lumOff val="5000"/>
                    </a:schemeClr>
                  </a:solidFill>
                  <a:effectLst/>
                  <a:latin typeface="Arial"/>
                  <a:ea typeface="Times New Roman"/>
                </a:rPr>
                <a:t>PRODUCTORES DEPENDIENTES PRIMARIOS</a:t>
              </a:r>
              <a:endParaRPr lang="es-ES" sz="1200">
                <a:solidFill>
                  <a:schemeClr val="bg1">
                    <a:lumMod val="95000"/>
                    <a:lumOff val="5000"/>
                  </a:schemeClr>
                </a:solidFill>
                <a:effectLst/>
                <a:latin typeface="Times New Roman"/>
                <a:ea typeface="Times New Roman"/>
              </a:endParaRPr>
            </a:p>
          </p:txBody>
        </p:sp>
        <p:sp>
          <p:nvSpPr>
            <p:cNvPr id="11" name="Oval 166"/>
            <p:cNvSpPr>
              <a:spLocks noChangeArrowheads="1"/>
            </p:cNvSpPr>
            <p:nvPr/>
          </p:nvSpPr>
          <p:spPr bwMode="auto">
            <a:xfrm>
              <a:off x="4260" y="4567"/>
              <a:ext cx="3765" cy="2415"/>
            </a:xfrm>
            <a:prstGeom prst="ellipse">
              <a:avLst/>
            </a:prstGeom>
            <a:gradFill rotWithShape="0">
              <a:gsLst>
                <a:gs pos="0">
                  <a:schemeClr val="lt1">
                    <a:lumMod val="100000"/>
                    <a:lumOff val="0"/>
                  </a:schemeClr>
                </a:gs>
                <a:gs pos="100000">
                  <a:schemeClr val="accent5">
                    <a:lumMod val="40000"/>
                    <a:lumOff val="60000"/>
                  </a:schemeClr>
                </a:gs>
              </a:gsLst>
              <a:lin ang="5400000" scaled="1"/>
            </a:gradFill>
            <a:ln w="12700">
              <a:solidFill>
                <a:schemeClr val="accent5">
                  <a:lumMod val="60000"/>
                  <a:lumOff val="40000"/>
                </a:schemeClr>
              </a:solidFill>
              <a:round/>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pPr>
                <a:spcAft>
                  <a:spcPts val="0"/>
                </a:spcAft>
              </a:pPr>
              <a:r>
                <a:rPr lang="es-ES_tradnl" sz="700" b="1">
                  <a:solidFill>
                    <a:schemeClr val="bg1">
                      <a:lumMod val="95000"/>
                      <a:lumOff val="5000"/>
                    </a:schemeClr>
                  </a:solidFill>
                  <a:effectLst/>
                  <a:latin typeface="Arial"/>
                  <a:ea typeface="Times New Roman"/>
                </a:rPr>
                <a:t>PRODUCTORES INDEPENDIENTES</a:t>
              </a:r>
              <a:endParaRPr lang="es-ES" sz="1200">
                <a:solidFill>
                  <a:schemeClr val="bg1">
                    <a:lumMod val="95000"/>
                    <a:lumOff val="5000"/>
                  </a:schemeClr>
                </a:solidFill>
                <a:effectLst/>
                <a:latin typeface="Times New Roman"/>
                <a:ea typeface="Times New Roman"/>
              </a:endParaRPr>
            </a:p>
          </p:txBody>
        </p:sp>
        <p:sp>
          <p:nvSpPr>
            <p:cNvPr id="12" name="AutoShape 167"/>
            <p:cNvSpPr>
              <a:spLocks noChangeArrowheads="1"/>
            </p:cNvSpPr>
            <p:nvPr/>
          </p:nvSpPr>
          <p:spPr bwMode="auto">
            <a:xfrm>
              <a:off x="4590" y="5392"/>
              <a:ext cx="1380" cy="465"/>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spcAft>
                  <a:spcPts val="0"/>
                </a:spcAft>
              </a:pPr>
              <a:r>
                <a:rPr lang="es-ES_tradnl" sz="800">
                  <a:solidFill>
                    <a:schemeClr val="bg1">
                      <a:lumMod val="95000"/>
                      <a:lumOff val="5000"/>
                    </a:schemeClr>
                  </a:solidFill>
                  <a:effectLst/>
                  <a:latin typeface="Calibri"/>
                  <a:ea typeface="Times New Roman"/>
                </a:rPr>
                <a:t>Francisca Perca</a:t>
              </a:r>
              <a:endParaRPr lang="es-ES" sz="1200">
                <a:solidFill>
                  <a:schemeClr val="bg1">
                    <a:lumMod val="95000"/>
                    <a:lumOff val="5000"/>
                  </a:schemeClr>
                </a:solidFill>
                <a:effectLst/>
                <a:latin typeface="Times New Roman"/>
                <a:ea typeface="Times New Roman"/>
              </a:endParaRPr>
            </a:p>
          </p:txBody>
        </p:sp>
        <p:sp>
          <p:nvSpPr>
            <p:cNvPr id="13" name="AutoShape 168"/>
            <p:cNvSpPr>
              <a:spLocks noChangeArrowheads="1"/>
            </p:cNvSpPr>
            <p:nvPr/>
          </p:nvSpPr>
          <p:spPr bwMode="auto">
            <a:xfrm>
              <a:off x="6270" y="5392"/>
              <a:ext cx="1406" cy="465"/>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spcAft>
                  <a:spcPts val="0"/>
                </a:spcAft>
              </a:pPr>
              <a:r>
                <a:rPr lang="es-ES_tradnl" sz="800">
                  <a:solidFill>
                    <a:schemeClr val="bg1">
                      <a:lumMod val="95000"/>
                      <a:lumOff val="5000"/>
                    </a:schemeClr>
                  </a:solidFill>
                  <a:effectLst/>
                  <a:latin typeface="Calibri"/>
                  <a:ea typeface="Times New Roman"/>
                </a:rPr>
                <a:t>Santusa Siñani</a:t>
              </a:r>
              <a:endParaRPr lang="es-ES" sz="1200">
                <a:solidFill>
                  <a:schemeClr val="bg1">
                    <a:lumMod val="95000"/>
                    <a:lumOff val="5000"/>
                  </a:schemeClr>
                </a:solidFill>
                <a:effectLst/>
                <a:latin typeface="Times New Roman"/>
                <a:ea typeface="Times New Roman"/>
              </a:endParaRPr>
            </a:p>
          </p:txBody>
        </p:sp>
        <p:sp>
          <p:nvSpPr>
            <p:cNvPr id="14" name="AutoShape 169"/>
            <p:cNvSpPr>
              <a:spLocks noChangeArrowheads="1"/>
            </p:cNvSpPr>
            <p:nvPr/>
          </p:nvSpPr>
          <p:spPr bwMode="auto">
            <a:xfrm>
              <a:off x="5516" y="6292"/>
              <a:ext cx="1417" cy="465"/>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spcAft>
                  <a:spcPts val="0"/>
                </a:spcAft>
              </a:pPr>
              <a:r>
                <a:rPr lang="es-ES_tradnl" sz="800">
                  <a:solidFill>
                    <a:schemeClr val="bg1">
                      <a:lumMod val="95000"/>
                      <a:lumOff val="5000"/>
                    </a:schemeClr>
                  </a:solidFill>
                  <a:effectLst/>
                  <a:latin typeface="Calibri"/>
                  <a:ea typeface="Times New Roman"/>
                </a:rPr>
                <a:t>Francisco Poma</a:t>
              </a:r>
              <a:endParaRPr lang="es-ES" sz="1200">
                <a:solidFill>
                  <a:schemeClr val="bg1">
                    <a:lumMod val="95000"/>
                    <a:lumOff val="5000"/>
                  </a:schemeClr>
                </a:solidFill>
                <a:effectLst/>
                <a:latin typeface="Times New Roman"/>
                <a:ea typeface="Times New Roman"/>
              </a:endParaRPr>
            </a:p>
            <a:p>
              <a:pPr>
                <a:spcAft>
                  <a:spcPts val="0"/>
                </a:spcAft>
              </a:pPr>
              <a:r>
                <a:rPr lang="es-ES" sz="1200">
                  <a:solidFill>
                    <a:schemeClr val="bg1">
                      <a:lumMod val="95000"/>
                      <a:lumOff val="5000"/>
                    </a:schemeClr>
                  </a:solidFill>
                  <a:effectLst/>
                  <a:latin typeface="Times New Roman"/>
                  <a:ea typeface="Times New Roman"/>
                </a:rPr>
                <a:t> </a:t>
              </a:r>
            </a:p>
          </p:txBody>
        </p:sp>
        <p:sp>
          <p:nvSpPr>
            <p:cNvPr id="15" name="AutoShape 170"/>
            <p:cNvSpPr>
              <a:spLocks noChangeArrowheads="1"/>
            </p:cNvSpPr>
            <p:nvPr/>
          </p:nvSpPr>
          <p:spPr bwMode="auto">
            <a:xfrm>
              <a:off x="2618" y="5632"/>
              <a:ext cx="1406" cy="465"/>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spcAft>
                  <a:spcPts val="0"/>
                </a:spcAft>
              </a:pPr>
              <a:r>
                <a:rPr lang="es-ES_tradnl" sz="800">
                  <a:solidFill>
                    <a:schemeClr val="bg1">
                      <a:lumMod val="95000"/>
                      <a:lumOff val="5000"/>
                    </a:schemeClr>
                  </a:solidFill>
                  <a:effectLst/>
                  <a:latin typeface="Calibri"/>
                  <a:ea typeface="Times New Roman"/>
                </a:rPr>
                <a:t>Pedro Poma</a:t>
              </a:r>
              <a:endParaRPr lang="es-ES" sz="1200">
                <a:solidFill>
                  <a:schemeClr val="bg1">
                    <a:lumMod val="95000"/>
                    <a:lumOff val="5000"/>
                  </a:schemeClr>
                </a:solidFill>
                <a:effectLst/>
                <a:latin typeface="Times New Roman"/>
                <a:ea typeface="Times New Roman"/>
              </a:endParaRPr>
            </a:p>
          </p:txBody>
        </p:sp>
        <p:sp>
          <p:nvSpPr>
            <p:cNvPr id="16" name="AutoShape 171"/>
            <p:cNvSpPr>
              <a:spLocks noChangeArrowheads="1"/>
            </p:cNvSpPr>
            <p:nvPr/>
          </p:nvSpPr>
          <p:spPr bwMode="auto">
            <a:xfrm>
              <a:off x="8269" y="5632"/>
              <a:ext cx="1406" cy="465"/>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spcAft>
                  <a:spcPts val="0"/>
                </a:spcAft>
              </a:pPr>
              <a:r>
                <a:rPr lang="es-ES_tradnl" sz="800">
                  <a:solidFill>
                    <a:schemeClr val="bg1">
                      <a:lumMod val="95000"/>
                      <a:lumOff val="5000"/>
                    </a:schemeClr>
                  </a:solidFill>
                  <a:effectLst/>
                  <a:latin typeface="Calibri"/>
                  <a:ea typeface="Times New Roman"/>
                </a:rPr>
                <a:t>Alfredo Poma</a:t>
              </a:r>
              <a:endParaRPr lang="es-ES" sz="1200">
                <a:solidFill>
                  <a:schemeClr val="bg1">
                    <a:lumMod val="95000"/>
                    <a:lumOff val="5000"/>
                  </a:schemeClr>
                </a:solidFill>
                <a:effectLst/>
                <a:latin typeface="Times New Roman"/>
                <a:ea typeface="Times New Roman"/>
              </a:endParaRPr>
            </a:p>
          </p:txBody>
        </p:sp>
        <p:sp>
          <p:nvSpPr>
            <p:cNvPr id="17" name="AutoShape 172"/>
            <p:cNvSpPr>
              <a:spLocks noChangeArrowheads="1"/>
            </p:cNvSpPr>
            <p:nvPr/>
          </p:nvSpPr>
          <p:spPr bwMode="auto">
            <a:xfrm>
              <a:off x="7440" y="6832"/>
              <a:ext cx="1530" cy="465"/>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spcAft>
                  <a:spcPts val="0"/>
                </a:spcAft>
              </a:pPr>
              <a:r>
                <a:rPr lang="es-ES_tradnl" sz="800">
                  <a:solidFill>
                    <a:schemeClr val="bg1">
                      <a:lumMod val="95000"/>
                      <a:lumOff val="5000"/>
                    </a:schemeClr>
                  </a:solidFill>
                  <a:effectLst/>
                  <a:latin typeface="Calibri"/>
                  <a:ea typeface="Times New Roman"/>
                </a:rPr>
                <a:t>Alfonso Ticona</a:t>
              </a:r>
              <a:endParaRPr lang="es-ES" sz="1200">
                <a:solidFill>
                  <a:schemeClr val="bg1">
                    <a:lumMod val="95000"/>
                    <a:lumOff val="5000"/>
                  </a:schemeClr>
                </a:solidFill>
                <a:effectLst/>
                <a:latin typeface="Times New Roman"/>
                <a:ea typeface="Times New Roman"/>
              </a:endParaRPr>
            </a:p>
          </p:txBody>
        </p:sp>
        <p:sp>
          <p:nvSpPr>
            <p:cNvPr id="18" name="AutoShape 173"/>
            <p:cNvSpPr>
              <a:spLocks noChangeArrowheads="1"/>
            </p:cNvSpPr>
            <p:nvPr/>
          </p:nvSpPr>
          <p:spPr bwMode="auto">
            <a:xfrm>
              <a:off x="3484" y="6832"/>
              <a:ext cx="1541" cy="465"/>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spcAft>
                  <a:spcPts val="0"/>
                </a:spcAft>
              </a:pPr>
              <a:r>
                <a:rPr lang="es-ES_tradnl" sz="800">
                  <a:solidFill>
                    <a:schemeClr val="bg1">
                      <a:lumMod val="95000"/>
                      <a:lumOff val="5000"/>
                    </a:schemeClr>
                  </a:solidFill>
                  <a:effectLst/>
                  <a:latin typeface="Calibri"/>
                  <a:ea typeface="Times New Roman"/>
                </a:rPr>
                <a:t>Emiliana Mamani</a:t>
              </a:r>
              <a:endParaRPr lang="es-ES" sz="1200">
                <a:solidFill>
                  <a:schemeClr val="bg1">
                    <a:lumMod val="95000"/>
                    <a:lumOff val="5000"/>
                  </a:schemeClr>
                </a:solidFill>
                <a:effectLst/>
                <a:latin typeface="Times New Roman"/>
                <a:ea typeface="Times New Roman"/>
              </a:endParaRPr>
            </a:p>
          </p:txBody>
        </p:sp>
        <p:sp>
          <p:nvSpPr>
            <p:cNvPr id="19" name="AutoShape 174"/>
            <p:cNvSpPr>
              <a:spLocks noChangeArrowheads="1"/>
            </p:cNvSpPr>
            <p:nvPr/>
          </p:nvSpPr>
          <p:spPr bwMode="auto">
            <a:xfrm>
              <a:off x="7110" y="7417"/>
              <a:ext cx="1286" cy="465"/>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spcAft>
                  <a:spcPts val="0"/>
                </a:spcAft>
              </a:pPr>
              <a:r>
                <a:rPr lang="es-ES_tradnl" sz="800">
                  <a:solidFill>
                    <a:schemeClr val="bg1">
                      <a:lumMod val="95000"/>
                      <a:lumOff val="5000"/>
                    </a:schemeClr>
                  </a:solidFill>
                  <a:effectLst/>
                  <a:latin typeface="Calibri"/>
                  <a:ea typeface="Times New Roman"/>
                </a:rPr>
                <a:t>Exalta Perca</a:t>
              </a:r>
              <a:endParaRPr lang="es-ES" sz="1200">
                <a:solidFill>
                  <a:schemeClr val="bg1">
                    <a:lumMod val="95000"/>
                    <a:lumOff val="5000"/>
                  </a:schemeClr>
                </a:solidFill>
                <a:effectLst/>
                <a:latin typeface="Times New Roman"/>
                <a:ea typeface="Times New Roman"/>
              </a:endParaRPr>
            </a:p>
          </p:txBody>
        </p:sp>
        <p:sp>
          <p:nvSpPr>
            <p:cNvPr id="20" name="AutoShape 175"/>
            <p:cNvSpPr>
              <a:spLocks noChangeArrowheads="1"/>
            </p:cNvSpPr>
            <p:nvPr/>
          </p:nvSpPr>
          <p:spPr bwMode="auto">
            <a:xfrm>
              <a:off x="3829" y="7417"/>
              <a:ext cx="1687" cy="465"/>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spcAft>
                  <a:spcPts val="0"/>
                </a:spcAft>
              </a:pPr>
              <a:r>
                <a:rPr lang="es-ES_tradnl" sz="800">
                  <a:solidFill>
                    <a:schemeClr val="bg1">
                      <a:lumMod val="95000"/>
                      <a:lumOff val="5000"/>
                    </a:schemeClr>
                  </a:solidFill>
                  <a:effectLst/>
                  <a:latin typeface="Calibri"/>
                  <a:ea typeface="Times New Roman"/>
                </a:rPr>
                <a:t>Secundina Gutierrez</a:t>
              </a:r>
              <a:endParaRPr lang="es-ES" sz="1200">
                <a:solidFill>
                  <a:schemeClr val="bg1">
                    <a:lumMod val="95000"/>
                    <a:lumOff val="5000"/>
                  </a:schemeClr>
                </a:solidFill>
                <a:effectLst/>
                <a:latin typeface="Times New Roman"/>
                <a:ea typeface="Times New Roman"/>
              </a:endParaRPr>
            </a:p>
          </p:txBody>
        </p:sp>
        <p:sp>
          <p:nvSpPr>
            <p:cNvPr id="21" name="AutoShape 176"/>
            <p:cNvSpPr>
              <a:spLocks noChangeArrowheads="1"/>
            </p:cNvSpPr>
            <p:nvPr/>
          </p:nvSpPr>
          <p:spPr bwMode="auto">
            <a:xfrm>
              <a:off x="5595" y="7417"/>
              <a:ext cx="1350" cy="465"/>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spcAft>
                  <a:spcPts val="0"/>
                </a:spcAft>
              </a:pPr>
              <a:r>
                <a:rPr lang="es-ES_tradnl" sz="800">
                  <a:solidFill>
                    <a:schemeClr val="bg1">
                      <a:lumMod val="95000"/>
                      <a:lumOff val="5000"/>
                    </a:schemeClr>
                  </a:solidFill>
                  <a:effectLst/>
                  <a:latin typeface="Calibri"/>
                  <a:ea typeface="Times New Roman"/>
                </a:rPr>
                <a:t>Simon Mamani</a:t>
              </a:r>
              <a:endParaRPr lang="es-ES" sz="1200">
                <a:solidFill>
                  <a:schemeClr val="bg1">
                    <a:lumMod val="95000"/>
                    <a:lumOff val="5000"/>
                  </a:schemeClr>
                </a:solidFill>
                <a:effectLst/>
                <a:latin typeface="Times New Roman"/>
                <a:ea typeface="Times New Roman"/>
              </a:endParaRPr>
            </a:p>
          </p:txBody>
        </p:sp>
        <p:sp>
          <p:nvSpPr>
            <p:cNvPr id="22" name="AutoShape 177"/>
            <p:cNvSpPr>
              <a:spLocks noChangeArrowheads="1"/>
            </p:cNvSpPr>
            <p:nvPr/>
          </p:nvSpPr>
          <p:spPr bwMode="auto">
            <a:xfrm>
              <a:off x="2854" y="5070"/>
              <a:ext cx="1406" cy="465"/>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spcAft>
                  <a:spcPts val="0"/>
                </a:spcAft>
              </a:pPr>
              <a:r>
                <a:rPr lang="es-ES_tradnl" sz="800">
                  <a:solidFill>
                    <a:schemeClr val="bg1">
                      <a:lumMod val="95000"/>
                      <a:lumOff val="5000"/>
                    </a:schemeClr>
                  </a:solidFill>
                  <a:effectLst/>
                  <a:latin typeface="Calibri"/>
                  <a:ea typeface="Times New Roman"/>
                </a:rPr>
                <a:t>Felipe Janco</a:t>
              </a:r>
              <a:endParaRPr lang="es-ES" sz="1200">
                <a:solidFill>
                  <a:schemeClr val="bg1">
                    <a:lumMod val="95000"/>
                    <a:lumOff val="5000"/>
                  </a:schemeClr>
                </a:solidFill>
                <a:effectLst/>
                <a:latin typeface="Times New Roman"/>
                <a:ea typeface="Times New Roman"/>
              </a:endParaRPr>
            </a:p>
          </p:txBody>
        </p:sp>
        <p:sp>
          <p:nvSpPr>
            <p:cNvPr id="23" name="AutoShape 178"/>
            <p:cNvSpPr>
              <a:spLocks noChangeArrowheads="1"/>
            </p:cNvSpPr>
            <p:nvPr/>
          </p:nvSpPr>
          <p:spPr bwMode="auto">
            <a:xfrm>
              <a:off x="8104" y="5070"/>
              <a:ext cx="1406" cy="465"/>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spcAft>
                  <a:spcPts val="0"/>
                </a:spcAft>
              </a:pPr>
              <a:r>
                <a:rPr lang="es-ES_tradnl" sz="800">
                  <a:solidFill>
                    <a:schemeClr val="bg1">
                      <a:lumMod val="95000"/>
                      <a:lumOff val="5000"/>
                    </a:schemeClr>
                  </a:solidFill>
                  <a:effectLst/>
                  <a:latin typeface="Calibri"/>
                  <a:ea typeface="Times New Roman"/>
                </a:rPr>
                <a:t>Alejandra Luque</a:t>
              </a:r>
              <a:endParaRPr lang="es-ES" sz="1200">
                <a:solidFill>
                  <a:schemeClr val="bg1">
                    <a:lumMod val="95000"/>
                    <a:lumOff val="5000"/>
                  </a:schemeClr>
                </a:solidFill>
                <a:effectLst/>
                <a:latin typeface="Times New Roman"/>
                <a:ea typeface="Times New Roman"/>
              </a:endParaRPr>
            </a:p>
          </p:txBody>
        </p:sp>
        <p:cxnSp>
          <p:nvCxnSpPr>
            <p:cNvPr id="24" name="AutoShape 179"/>
            <p:cNvCxnSpPr>
              <a:cxnSpLocks noChangeShapeType="1"/>
            </p:cNvCxnSpPr>
            <p:nvPr/>
          </p:nvCxnSpPr>
          <p:spPr bwMode="auto">
            <a:xfrm>
              <a:off x="4260" y="5302"/>
              <a:ext cx="915" cy="0"/>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25" name="AutoShape 180"/>
            <p:cNvCxnSpPr>
              <a:cxnSpLocks noChangeShapeType="1"/>
            </p:cNvCxnSpPr>
            <p:nvPr/>
          </p:nvCxnSpPr>
          <p:spPr bwMode="auto">
            <a:xfrm flipV="1">
              <a:off x="4024" y="5632"/>
              <a:ext cx="566" cy="225"/>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26" name="AutoShape 182"/>
            <p:cNvCxnSpPr>
              <a:cxnSpLocks noChangeShapeType="1"/>
            </p:cNvCxnSpPr>
            <p:nvPr/>
          </p:nvCxnSpPr>
          <p:spPr bwMode="auto">
            <a:xfrm flipV="1">
              <a:off x="4710" y="5932"/>
              <a:ext cx="315" cy="900"/>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27" name="AutoShape 183"/>
            <p:cNvCxnSpPr>
              <a:cxnSpLocks noChangeShapeType="1"/>
            </p:cNvCxnSpPr>
            <p:nvPr/>
          </p:nvCxnSpPr>
          <p:spPr bwMode="auto">
            <a:xfrm flipV="1">
              <a:off x="4380" y="5932"/>
              <a:ext cx="510" cy="480"/>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28" name="AutoShape 185"/>
            <p:cNvCxnSpPr>
              <a:cxnSpLocks noChangeShapeType="1"/>
            </p:cNvCxnSpPr>
            <p:nvPr/>
          </p:nvCxnSpPr>
          <p:spPr bwMode="auto">
            <a:xfrm flipV="1">
              <a:off x="5100" y="5932"/>
              <a:ext cx="0" cy="1485"/>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29" name="AutoShape 186"/>
            <p:cNvCxnSpPr>
              <a:cxnSpLocks noChangeShapeType="1"/>
            </p:cNvCxnSpPr>
            <p:nvPr/>
          </p:nvCxnSpPr>
          <p:spPr bwMode="auto">
            <a:xfrm flipV="1">
              <a:off x="5970" y="6832"/>
              <a:ext cx="0" cy="585"/>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30" name="AutoShape 188"/>
            <p:cNvCxnSpPr>
              <a:cxnSpLocks noChangeShapeType="1"/>
            </p:cNvCxnSpPr>
            <p:nvPr/>
          </p:nvCxnSpPr>
          <p:spPr bwMode="auto">
            <a:xfrm flipH="1" flipV="1">
              <a:off x="6540" y="6907"/>
              <a:ext cx="900" cy="510"/>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31" name="AutoShape 190"/>
            <p:cNvCxnSpPr>
              <a:cxnSpLocks noChangeShapeType="1"/>
            </p:cNvCxnSpPr>
            <p:nvPr/>
          </p:nvCxnSpPr>
          <p:spPr bwMode="auto">
            <a:xfrm flipH="1" flipV="1">
              <a:off x="6945" y="6637"/>
              <a:ext cx="495" cy="443"/>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32" name="AutoShape 191"/>
            <p:cNvCxnSpPr>
              <a:cxnSpLocks noChangeShapeType="1"/>
            </p:cNvCxnSpPr>
            <p:nvPr/>
          </p:nvCxnSpPr>
          <p:spPr bwMode="auto">
            <a:xfrm flipH="1">
              <a:off x="6945" y="5932"/>
              <a:ext cx="1324" cy="480"/>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33" name="AutoShape 192"/>
            <p:cNvCxnSpPr>
              <a:cxnSpLocks noChangeShapeType="1"/>
            </p:cNvCxnSpPr>
            <p:nvPr/>
          </p:nvCxnSpPr>
          <p:spPr bwMode="auto">
            <a:xfrm flipH="1">
              <a:off x="7676" y="5302"/>
              <a:ext cx="428" cy="330"/>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34" name="AutoShape 193"/>
            <p:cNvCxnSpPr>
              <a:cxnSpLocks noChangeShapeType="1"/>
            </p:cNvCxnSpPr>
            <p:nvPr/>
          </p:nvCxnSpPr>
          <p:spPr bwMode="auto">
            <a:xfrm flipH="1">
              <a:off x="6945" y="6525"/>
              <a:ext cx="979" cy="0"/>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sp>
          <p:nvSpPr>
            <p:cNvPr id="35" name="AutoShape 194"/>
            <p:cNvSpPr>
              <a:spLocks noChangeArrowheads="1"/>
            </p:cNvSpPr>
            <p:nvPr/>
          </p:nvSpPr>
          <p:spPr bwMode="auto">
            <a:xfrm>
              <a:off x="1878" y="3630"/>
              <a:ext cx="510" cy="4462"/>
            </a:xfrm>
            <a:prstGeom prst="roundRect">
              <a:avLst>
                <a:gd name="adj" fmla="val 16667"/>
              </a:avLst>
            </a:prstGeom>
            <a:gradFill rotWithShape="0">
              <a:gsLst>
                <a:gs pos="0">
                  <a:schemeClr val="lt1">
                    <a:lumMod val="100000"/>
                    <a:lumOff val="0"/>
                  </a:schemeClr>
                </a:gs>
                <a:gs pos="100000">
                  <a:schemeClr val="accent1">
                    <a:lumMod val="40000"/>
                    <a:lumOff val="60000"/>
                  </a:schemeClr>
                </a:gs>
              </a:gsLst>
              <a:lin ang="5400000" scaled="1"/>
            </a:gradFill>
            <a:ln w="12700">
              <a:solidFill>
                <a:schemeClr val="accent1">
                  <a:lumMod val="60000"/>
                  <a:lumOff val="40000"/>
                </a:schemeClr>
              </a:solidFill>
              <a:round/>
              <a:headEnd/>
              <a:tailEnd/>
            </a:ln>
            <a:effectLst>
              <a:outerShdw dist="28398" dir="3806097" algn="ctr" rotWithShape="0">
                <a:schemeClr val="accent1">
                  <a:lumMod val="50000"/>
                  <a:lumOff val="0"/>
                  <a:alpha val="50000"/>
                </a:schemeClr>
              </a:outerShdw>
            </a:effectLst>
          </p:spPr>
          <p:txBody>
            <a:bodyPr rot="0" vert="vert270" wrap="square" lIns="91440" tIns="45720" rIns="91440" bIns="45720" anchor="t" anchorCtr="0" upright="1">
              <a:noAutofit/>
            </a:bodyPr>
            <a:lstStyle/>
            <a:p>
              <a:pPr>
                <a:spcAft>
                  <a:spcPts val="0"/>
                </a:spcAft>
              </a:pPr>
              <a:r>
                <a:rPr lang="es-ES_tradnl" sz="800">
                  <a:solidFill>
                    <a:schemeClr val="bg1">
                      <a:lumMod val="95000"/>
                      <a:lumOff val="5000"/>
                    </a:schemeClr>
                  </a:solidFill>
                  <a:effectLst/>
                  <a:latin typeface="Calibri"/>
                  <a:ea typeface="Times New Roman"/>
                </a:rPr>
                <a:t>Cinco  (5)  Productores siguen al gruopo de Dn. Francisco Poma</a:t>
              </a:r>
              <a:endParaRPr lang="es-ES" sz="1200">
                <a:solidFill>
                  <a:schemeClr val="bg1">
                    <a:lumMod val="95000"/>
                    <a:lumOff val="5000"/>
                  </a:schemeClr>
                </a:solidFill>
                <a:effectLst/>
                <a:latin typeface="Times New Roman"/>
                <a:ea typeface="Times New Roman"/>
              </a:endParaRPr>
            </a:p>
          </p:txBody>
        </p:sp>
        <p:sp>
          <p:nvSpPr>
            <p:cNvPr id="36" name="AutoShape 195"/>
            <p:cNvSpPr>
              <a:spLocks noChangeArrowheads="1"/>
            </p:cNvSpPr>
            <p:nvPr/>
          </p:nvSpPr>
          <p:spPr bwMode="auto">
            <a:xfrm>
              <a:off x="10110" y="3712"/>
              <a:ext cx="510" cy="4380"/>
            </a:xfrm>
            <a:prstGeom prst="roundRect">
              <a:avLst>
                <a:gd name="adj" fmla="val 16667"/>
              </a:avLst>
            </a:prstGeom>
            <a:gradFill rotWithShape="0">
              <a:gsLst>
                <a:gs pos="0">
                  <a:schemeClr val="lt1">
                    <a:lumMod val="100000"/>
                    <a:lumOff val="0"/>
                  </a:schemeClr>
                </a:gs>
                <a:gs pos="100000">
                  <a:schemeClr val="accent1">
                    <a:lumMod val="40000"/>
                    <a:lumOff val="60000"/>
                  </a:schemeClr>
                </a:gs>
              </a:gsLst>
              <a:lin ang="5400000" scaled="1"/>
            </a:gradFill>
            <a:ln w="12700">
              <a:solidFill>
                <a:schemeClr val="accent1">
                  <a:lumMod val="60000"/>
                  <a:lumOff val="40000"/>
                </a:schemeClr>
              </a:solidFill>
              <a:round/>
              <a:headEnd/>
              <a:tailEnd/>
            </a:ln>
            <a:effectLst>
              <a:outerShdw dist="28398" dir="3806097" algn="ctr" rotWithShape="0">
                <a:schemeClr val="accent1">
                  <a:lumMod val="50000"/>
                  <a:lumOff val="0"/>
                  <a:alpha val="50000"/>
                </a:schemeClr>
              </a:outerShdw>
            </a:effectLst>
          </p:spPr>
          <p:txBody>
            <a:bodyPr rot="0" vert="vert" wrap="square" lIns="91440" tIns="45720" rIns="91440" bIns="45720" anchor="t" anchorCtr="0" upright="1">
              <a:noAutofit/>
            </a:bodyPr>
            <a:lstStyle/>
            <a:p>
              <a:pPr>
                <a:spcAft>
                  <a:spcPts val="0"/>
                </a:spcAft>
              </a:pPr>
              <a:r>
                <a:rPr lang="es-ES_tradnl" sz="800">
                  <a:solidFill>
                    <a:schemeClr val="bg1">
                      <a:lumMod val="95000"/>
                      <a:lumOff val="5000"/>
                    </a:schemeClr>
                  </a:solidFill>
                  <a:effectLst/>
                  <a:latin typeface="Calibri"/>
                  <a:ea typeface="Times New Roman"/>
                </a:rPr>
                <a:t>Seis  (6)  Productores siguen al gruopo de Sra. Francisc</a:t>
              </a:r>
              <a:r>
                <a:rPr lang="es-ES_tradnl" sz="800" u="sng">
                  <a:solidFill>
                    <a:schemeClr val="bg1">
                      <a:lumMod val="95000"/>
                      <a:lumOff val="5000"/>
                    </a:schemeClr>
                  </a:solidFill>
                  <a:effectLst/>
                  <a:latin typeface="Calibri"/>
                  <a:ea typeface="Times New Roman"/>
                </a:rPr>
                <a:t>a</a:t>
              </a:r>
              <a:r>
                <a:rPr lang="es-ES_tradnl" sz="800">
                  <a:solidFill>
                    <a:schemeClr val="bg1">
                      <a:lumMod val="95000"/>
                      <a:lumOff val="5000"/>
                    </a:schemeClr>
                  </a:solidFill>
                  <a:effectLst/>
                  <a:latin typeface="Calibri"/>
                  <a:ea typeface="Times New Roman"/>
                </a:rPr>
                <a:t> Perca P</a:t>
              </a:r>
              <a:r>
                <a:rPr lang="es-ES_tradnl" sz="800" strike="sngStrike">
                  <a:solidFill>
                    <a:schemeClr val="bg1">
                      <a:lumMod val="95000"/>
                      <a:lumOff val="5000"/>
                    </a:schemeClr>
                  </a:solidFill>
                  <a:effectLst/>
                  <a:latin typeface="Calibri"/>
                  <a:ea typeface="Times New Roman"/>
                </a:rPr>
                <a:t>oma</a:t>
              </a:r>
              <a:r>
                <a:rPr lang="es-ES_tradnl" sz="800" u="sng">
                  <a:solidFill>
                    <a:schemeClr val="bg1">
                      <a:lumMod val="95000"/>
                      <a:lumOff val="5000"/>
                    </a:schemeClr>
                  </a:solidFill>
                  <a:effectLst/>
                  <a:latin typeface="Calibri"/>
                  <a:ea typeface="Times New Roman"/>
                </a:rPr>
                <a:t>erca</a:t>
              </a:r>
              <a:endParaRPr lang="es-ES" sz="1200">
                <a:solidFill>
                  <a:schemeClr val="bg1">
                    <a:lumMod val="95000"/>
                    <a:lumOff val="5000"/>
                  </a:schemeClr>
                </a:solidFill>
                <a:effectLst/>
                <a:latin typeface="Times New Roman"/>
                <a:ea typeface="Times New Roman"/>
              </a:endParaRPr>
            </a:p>
          </p:txBody>
        </p:sp>
        <p:sp>
          <p:nvSpPr>
            <p:cNvPr id="37" name="AutoShape 196"/>
            <p:cNvSpPr>
              <a:spLocks noChangeArrowheads="1"/>
            </p:cNvSpPr>
            <p:nvPr/>
          </p:nvSpPr>
          <p:spPr bwMode="auto">
            <a:xfrm>
              <a:off x="2948" y="6172"/>
              <a:ext cx="1406" cy="465"/>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spcAft>
                  <a:spcPts val="0"/>
                </a:spcAft>
              </a:pPr>
              <a:r>
                <a:rPr lang="es-ES_tradnl" sz="800">
                  <a:solidFill>
                    <a:schemeClr val="bg1">
                      <a:lumMod val="95000"/>
                      <a:lumOff val="5000"/>
                    </a:schemeClr>
                  </a:solidFill>
                  <a:effectLst/>
                  <a:latin typeface="Calibri"/>
                  <a:ea typeface="Times New Roman"/>
                </a:rPr>
                <a:t>Florencia Torrez</a:t>
              </a:r>
              <a:endParaRPr lang="es-ES" sz="1200">
                <a:solidFill>
                  <a:schemeClr val="bg1">
                    <a:lumMod val="95000"/>
                    <a:lumOff val="5000"/>
                  </a:schemeClr>
                </a:solidFill>
                <a:effectLst/>
                <a:latin typeface="Times New Roman"/>
                <a:ea typeface="Times New Roman"/>
              </a:endParaRPr>
            </a:p>
          </p:txBody>
        </p:sp>
        <p:sp>
          <p:nvSpPr>
            <p:cNvPr id="38" name="AutoShape 197"/>
            <p:cNvSpPr>
              <a:spLocks noChangeArrowheads="1"/>
            </p:cNvSpPr>
            <p:nvPr/>
          </p:nvSpPr>
          <p:spPr bwMode="auto">
            <a:xfrm>
              <a:off x="7924" y="6292"/>
              <a:ext cx="1406" cy="465"/>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spcAft>
                  <a:spcPts val="0"/>
                </a:spcAft>
              </a:pPr>
              <a:r>
                <a:rPr lang="es-ES_tradnl" sz="800">
                  <a:solidFill>
                    <a:schemeClr val="bg1">
                      <a:lumMod val="95000"/>
                      <a:lumOff val="5000"/>
                    </a:schemeClr>
                  </a:solidFill>
                  <a:effectLst/>
                  <a:latin typeface="Calibri"/>
                  <a:ea typeface="Times New Roman"/>
                </a:rPr>
                <a:t>Paulina Quispe</a:t>
              </a:r>
              <a:endParaRPr lang="es-ES" sz="1200">
                <a:solidFill>
                  <a:schemeClr val="bg1">
                    <a:lumMod val="95000"/>
                    <a:lumOff val="5000"/>
                  </a:schemeClr>
                </a:solidFill>
                <a:effectLst/>
                <a:latin typeface="Times New Roman"/>
                <a:ea typeface="Times New Roman"/>
              </a:endParaRPr>
            </a:p>
          </p:txBody>
        </p:sp>
        <p:sp>
          <p:nvSpPr>
            <p:cNvPr id="39" name="AutoShape 198"/>
            <p:cNvSpPr>
              <a:spLocks noChangeArrowheads="1"/>
            </p:cNvSpPr>
            <p:nvPr/>
          </p:nvSpPr>
          <p:spPr bwMode="auto">
            <a:xfrm>
              <a:off x="7834" y="4567"/>
              <a:ext cx="1406" cy="465"/>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spcAft>
                  <a:spcPts val="0"/>
                </a:spcAft>
              </a:pPr>
              <a:r>
                <a:rPr lang="es-ES_tradnl" sz="800">
                  <a:solidFill>
                    <a:schemeClr val="bg1">
                      <a:lumMod val="95000"/>
                      <a:lumOff val="5000"/>
                    </a:schemeClr>
                  </a:solidFill>
                  <a:effectLst/>
                  <a:latin typeface="Calibri"/>
                  <a:ea typeface="Times New Roman"/>
                </a:rPr>
                <a:t>Gregoria Ruiz</a:t>
              </a:r>
              <a:endParaRPr lang="es-ES" sz="1200">
                <a:solidFill>
                  <a:schemeClr val="bg1">
                    <a:lumMod val="95000"/>
                    <a:lumOff val="5000"/>
                  </a:schemeClr>
                </a:solidFill>
                <a:effectLst/>
                <a:latin typeface="Times New Roman"/>
                <a:ea typeface="Times New Roman"/>
              </a:endParaRPr>
            </a:p>
          </p:txBody>
        </p:sp>
        <p:sp>
          <p:nvSpPr>
            <p:cNvPr id="40" name="AutoShape 199"/>
            <p:cNvSpPr>
              <a:spLocks noChangeArrowheads="1"/>
            </p:cNvSpPr>
            <p:nvPr/>
          </p:nvSpPr>
          <p:spPr bwMode="auto">
            <a:xfrm>
              <a:off x="3304" y="4567"/>
              <a:ext cx="1586" cy="465"/>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spcAft>
                  <a:spcPts val="0"/>
                </a:spcAft>
              </a:pPr>
              <a:r>
                <a:rPr lang="es-ES_tradnl" sz="800">
                  <a:solidFill>
                    <a:schemeClr val="bg1">
                      <a:lumMod val="95000"/>
                      <a:lumOff val="5000"/>
                    </a:schemeClr>
                  </a:solidFill>
                  <a:effectLst/>
                  <a:latin typeface="Calibri"/>
                  <a:ea typeface="Times New Roman"/>
                </a:rPr>
                <a:t>Antonia Mamani</a:t>
              </a:r>
              <a:endParaRPr lang="es-ES" sz="1200">
                <a:solidFill>
                  <a:schemeClr val="bg1">
                    <a:lumMod val="95000"/>
                    <a:lumOff val="5000"/>
                  </a:schemeClr>
                </a:solidFill>
                <a:effectLst/>
                <a:latin typeface="Times New Roman"/>
                <a:ea typeface="Times New Roman"/>
              </a:endParaRPr>
            </a:p>
          </p:txBody>
        </p:sp>
        <p:sp>
          <p:nvSpPr>
            <p:cNvPr id="41" name="AutoShape 200"/>
            <p:cNvSpPr>
              <a:spLocks noChangeArrowheads="1"/>
            </p:cNvSpPr>
            <p:nvPr/>
          </p:nvSpPr>
          <p:spPr bwMode="auto">
            <a:xfrm>
              <a:off x="4035" y="3712"/>
              <a:ext cx="1474" cy="465"/>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spcAft>
                  <a:spcPts val="0"/>
                </a:spcAft>
              </a:pPr>
              <a:r>
                <a:rPr lang="es-ES_tradnl" sz="800">
                  <a:solidFill>
                    <a:schemeClr val="bg1">
                      <a:lumMod val="95000"/>
                      <a:lumOff val="5000"/>
                    </a:schemeClr>
                  </a:solidFill>
                  <a:effectLst/>
                  <a:latin typeface="Calibri"/>
                  <a:ea typeface="Times New Roman"/>
                </a:rPr>
                <a:t>Marcelino Poma</a:t>
              </a:r>
              <a:endParaRPr lang="es-ES" sz="1200">
                <a:solidFill>
                  <a:schemeClr val="bg1">
                    <a:lumMod val="95000"/>
                    <a:lumOff val="5000"/>
                  </a:schemeClr>
                </a:solidFill>
                <a:effectLst/>
                <a:latin typeface="Times New Roman"/>
                <a:ea typeface="Times New Roman"/>
              </a:endParaRPr>
            </a:p>
          </p:txBody>
        </p:sp>
        <p:sp>
          <p:nvSpPr>
            <p:cNvPr id="42" name="AutoShape 201"/>
            <p:cNvSpPr>
              <a:spLocks noChangeArrowheads="1"/>
            </p:cNvSpPr>
            <p:nvPr/>
          </p:nvSpPr>
          <p:spPr bwMode="auto">
            <a:xfrm>
              <a:off x="7065" y="3712"/>
              <a:ext cx="1406" cy="465"/>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spcAft>
                  <a:spcPts val="0"/>
                </a:spcAft>
              </a:pPr>
              <a:r>
                <a:rPr lang="es-ES_tradnl" sz="800">
                  <a:solidFill>
                    <a:schemeClr val="bg1">
                      <a:lumMod val="95000"/>
                      <a:lumOff val="5000"/>
                    </a:schemeClr>
                  </a:solidFill>
                  <a:effectLst/>
                  <a:latin typeface="Calibri"/>
                  <a:ea typeface="Times New Roman"/>
                </a:rPr>
                <a:t>Sandra Siñani</a:t>
              </a:r>
              <a:endParaRPr lang="es-ES" sz="1200">
                <a:solidFill>
                  <a:schemeClr val="bg1">
                    <a:lumMod val="95000"/>
                    <a:lumOff val="5000"/>
                  </a:schemeClr>
                </a:solidFill>
                <a:effectLst/>
                <a:latin typeface="Times New Roman"/>
                <a:ea typeface="Times New Roman"/>
              </a:endParaRPr>
            </a:p>
          </p:txBody>
        </p:sp>
        <p:sp>
          <p:nvSpPr>
            <p:cNvPr id="43" name="AutoShape 202"/>
            <p:cNvSpPr>
              <a:spLocks noChangeArrowheads="1"/>
            </p:cNvSpPr>
            <p:nvPr/>
          </p:nvSpPr>
          <p:spPr bwMode="auto">
            <a:xfrm>
              <a:off x="5516" y="3712"/>
              <a:ext cx="1474" cy="465"/>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spcAft>
                  <a:spcPts val="0"/>
                </a:spcAft>
              </a:pPr>
              <a:r>
                <a:rPr lang="es-ES_tradnl" sz="800">
                  <a:solidFill>
                    <a:schemeClr val="bg1">
                      <a:lumMod val="95000"/>
                      <a:lumOff val="5000"/>
                    </a:schemeClr>
                  </a:solidFill>
                  <a:effectLst/>
                  <a:latin typeface="Calibri"/>
                  <a:ea typeface="Times New Roman"/>
                </a:rPr>
                <a:t>Apolinar Mamani</a:t>
              </a:r>
              <a:endParaRPr lang="es-ES" sz="1200">
                <a:solidFill>
                  <a:schemeClr val="bg1">
                    <a:lumMod val="95000"/>
                    <a:lumOff val="5000"/>
                  </a:schemeClr>
                </a:solidFill>
                <a:effectLst/>
                <a:latin typeface="Times New Roman"/>
                <a:ea typeface="Times New Roman"/>
              </a:endParaRPr>
            </a:p>
          </p:txBody>
        </p:sp>
        <p:cxnSp>
          <p:nvCxnSpPr>
            <p:cNvPr id="44" name="AutoShape 203"/>
            <p:cNvCxnSpPr>
              <a:cxnSpLocks noChangeShapeType="1"/>
            </p:cNvCxnSpPr>
            <p:nvPr/>
          </p:nvCxnSpPr>
          <p:spPr bwMode="auto">
            <a:xfrm flipH="1">
              <a:off x="7676" y="5032"/>
              <a:ext cx="158" cy="360"/>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45" name="AutoShape 205"/>
            <p:cNvCxnSpPr>
              <a:cxnSpLocks noChangeShapeType="1"/>
            </p:cNvCxnSpPr>
            <p:nvPr/>
          </p:nvCxnSpPr>
          <p:spPr bwMode="auto">
            <a:xfrm>
              <a:off x="5441" y="3930"/>
              <a:ext cx="75" cy="0"/>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46" name="AutoShape 206"/>
            <p:cNvCxnSpPr>
              <a:cxnSpLocks noChangeShapeType="1"/>
            </p:cNvCxnSpPr>
            <p:nvPr/>
          </p:nvCxnSpPr>
          <p:spPr bwMode="auto">
            <a:xfrm flipH="1">
              <a:off x="6990" y="3930"/>
              <a:ext cx="75" cy="0"/>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47" name="AutoShape 207"/>
            <p:cNvCxnSpPr>
              <a:cxnSpLocks noChangeShapeType="1"/>
            </p:cNvCxnSpPr>
            <p:nvPr/>
          </p:nvCxnSpPr>
          <p:spPr bwMode="auto">
            <a:xfrm>
              <a:off x="4260" y="5032"/>
              <a:ext cx="2010" cy="360"/>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grpSp>
      <p:pic>
        <p:nvPicPr>
          <p:cNvPr id="48"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960678" y="1320146"/>
            <a:ext cx="7193432" cy="51898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2592</TotalTime>
  <Words>568</Words>
  <Application>Microsoft Office PowerPoint</Application>
  <PresentationFormat>Presentación en pantalla (4:3)</PresentationFormat>
  <Paragraphs>72</Paragraphs>
  <Slides>12</Slides>
  <Notes>12</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Diseño predeterminado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 Final</dc:creator>
  <cp:lastModifiedBy>pao</cp:lastModifiedBy>
  <cp:revision>140</cp:revision>
  <dcterms:created xsi:type="dcterms:W3CDTF">2007-03-23T21:50:35Z</dcterms:created>
  <dcterms:modified xsi:type="dcterms:W3CDTF">2016-02-25T11:01:29Z</dcterms:modified>
</cp:coreProperties>
</file>