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  <p:sldId id="262" r:id="rId6"/>
    <p:sldId id="266" r:id="rId7"/>
    <p:sldId id="267" r:id="rId8"/>
    <p:sldId id="268" r:id="rId9"/>
    <p:sldId id="269" r:id="rId10"/>
    <p:sldId id="263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0" autoAdjust="0"/>
  </p:normalViewPr>
  <p:slideViewPr>
    <p:cSldViewPr snapToGrid="0" snapToObjects="1">
      <p:cViewPr>
        <p:scale>
          <a:sx n="75" d="100"/>
          <a:sy n="75" d="100"/>
        </p:scale>
        <p:origin x="-124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DBAB-AF00-ED47-8B4C-092249745913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7-AD60-B64F-86F4-D68656A96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9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DBAB-AF00-ED47-8B4C-092249745913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7-AD60-B64F-86F4-D68656A96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8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DBAB-AF00-ED47-8B4C-092249745913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7-AD60-B64F-86F4-D68656A96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1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DBAB-AF00-ED47-8B4C-092249745913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7-AD60-B64F-86F4-D68656A96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1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DBAB-AF00-ED47-8B4C-092249745913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7-AD60-B64F-86F4-D68656A96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3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DBAB-AF00-ED47-8B4C-092249745913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7-AD60-B64F-86F4-D68656A96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4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DBAB-AF00-ED47-8B4C-092249745913}" type="datetimeFigureOut">
              <a:rPr lang="en-US" smtClean="0"/>
              <a:t>2/24/16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7-AD60-B64F-86F4-D68656A96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5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DBAB-AF00-ED47-8B4C-092249745913}" type="datetimeFigureOut">
              <a:rPr lang="en-US" smtClean="0"/>
              <a:t>2/24/16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7-AD60-B64F-86F4-D68656A96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4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DBAB-AF00-ED47-8B4C-092249745913}" type="datetimeFigureOut">
              <a:rPr lang="en-US" smtClean="0"/>
              <a:t>2/24/16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7-AD60-B64F-86F4-D68656A96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6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DBAB-AF00-ED47-8B4C-092249745913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7-AD60-B64F-86F4-D68656A96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8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DBAB-AF00-ED47-8B4C-092249745913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D607-AD60-B64F-86F4-D68656A96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5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DBAB-AF00-ED47-8B4C-092249745913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2D607-AD60-B64F-86F4-D68656A96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9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hyperlink" Target="http://datoteca.ole2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limate-services.org/" TargetMode="External"/><Relationship Id="rId3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322325" y="-38100"/>
            <a:ext cx="10466325" cy="6896100"/>
            <a:chOff x="-1249939" y="95000"/>
            <a:chExt cx="10466325" cy="6896100"/>
          </a:xfrm>
        </p:grpSpPr>
        <p:sp>
          <p:nvSpPr>
            <p:cNvPr id="4" name="Rectangle 1"/>
            <p:cNvSpPr>
              <a:spLocks/>
            </p:cNvSpPr>
            <p:nvPr/>
          </p:nvSpPr>
          <p:spPr bwMode="auto">
            <a:xfrm>
              <a:off x="72387" y="95000"/>
              <a:ext cx="9143999" cy="6896100"/>
            </a:xfrm>
            <a:prstGeom prst="rect">
              <a:avLst/>
            </a:prstGeom>
            <a:gradFill rotWithShape="0">
              <a:gsLst>
                <a:gs pos="0">
                  <a:srgbClr val="052C7C"/>
                </a:gs>
                <a:gs pos="100000">
                  <a:srgbClr val="0213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" name="Picture 2" descr="IRI icon_wht.eps"/>
            <p:cNvPicPr>
              <a:picLocks noChangeAspect="1"/>
            </p:cNvPicPr>
            <p:nvPr/>
          </p:nvPicPr>
          <p:blipFill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9939" y="723096"/>
              <a:ext cx="5255018" cy="525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98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403" y="5653854"/>
              <a:ext cx="2739412" cy="64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4368800" y="998965"/>
            <a:ext cx="57573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Light"/>
                <a:cs typeface="Gill Sans Light"/>
              </a:rPr>
              <a:t>Networks to advance </a:t>
            </a:r>
          </a:p>
          <a:p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Light"/>
                <a:cs typeface="Gill Sans Light"/>
              </a:rPr>
              <a:t>climate services</a:t>
            </a:r>
          </a:p>
          <a:p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 Light"/>
              <a:cs typeface="Gill Sans Light"/>
            </a:endParaRPr>
          </a:p>
          <a:p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Light"/>
                <a:cs typeface="Gill Sans Light"/>
              </a:rPr>
              <a:t>An example of the CSP</a:t>
            </a:r>
            <a:endParaRPr lang="en-US" sz="3000" spc="130" dirty="0" smtClean="0">
              <a:solidFill>
                <a:srgbClr val="FFFFFF"/>
              </a:solidFill>
              <a:latin typeface="Gill Sans Light"/>
              <a:ea typeface="ＭＳ Ｐゴシック" charset="0"/>
              <a:cs typeface="Gill Sans Light"/>
              <a:sym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2953" y="4518327"/>
            <a:ext cx="32378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Gill Sans Light"/>
                <a:cs typeface="Gill Sans Light"/>
              </a:rPr>
              <a:t>Cathy Vaughan 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Gill Sans Light"/>
                <a:cs typeface="Gill Sans Light"/>
              </a:rPr>
              <a:t>cvaughan@iri.columbia.edu</a:t>
            </a:r>
            <a:endParaRPr lang="en-US" sz="16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82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7" y="330025"/>
            <a:ext cx="8568266" cy="103635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rgbClr val="F79646"/>
                </a:solidFill>
                <a:latin typeface="Gill Sans"/>
                <a:cs typeface="Gill Sans"/>
              </a:rPr>
              <a:t>Latin American Observatory on Extraordinary Events</a:t>
            </a:r>
            <a:endParaRPr lang="en-US" sz="3000" dirty="0">
              <a:solidFill>
                <a:srgbClr val="F79646"/>
              </a:solidFill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733" y="1394574"/>
            <a:ext cx="3759199" cy="4041026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Informal network of NMHS, research institutes, health ministries, etc.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Founded in 2008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Focuses on the monitoring of environmental variables, improving technical skills and the provision of scientific-tools for decision making, early warning and risk management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Share data, methodologies, analysis, shared wiki, etc. </a:t>
            </a:r>
            <a:endParaRPr lang="en-US" sz="2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0" y="6134100"/>
            <a:ext cx="9177338" cy="723900"/>
          </a:xfrm>
          <a:prstGeom prst="rect">
            <a:avLst/>
          </a:prstGeom>
          <a:gradFill rotWithShape="0">
            <a:gsLst>
              <a:gs pos="0">
                <a:srgbClr val="052C7C"/>
              </a:gs>
              <a:gs pos="100000">
                <a:srgbClr val="021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4" descr="Screen Shot 2016-02-23 at 6.45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26" y="1394574"/>
            <a:ext cx="3409674" cy="41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7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30025"/>
            <a:ext cx="8153400" cy="804508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OLE </a:t>
            </a:r>
            <a:r>
              <a:rPr lang="en-US" sz="30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Datoteca</a:t>
            </a:r>
            <a:endParaRPr lang="en-US" sz="30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0" y="6134100"/>
            <a:ext cx="9177338" cy="723900"/>
          </a:xfrm>
          <a:prstGeom prst="rect">
            <a:avLst/>
          </a:prstGeom>
          <a:gradFill rotWithShape="0">
            <a:gsLst>
              <a:gs pos="0">
                <a:srgbClr val="052C7C"/>
              </a:gs>
              <a:gs pos="100000">
                <a:srgbClr val="021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" name="Picture 5" descr="Screen Shot 2016-02-12 at 09.58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/>
          <a:stretch/>
        </p:blipFill>
        <p:spPr>
          <a:xfrm>
            <a:off x="3217333" y="457200"/>
            <a:ext cx="5776990" cy="4436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1" y="1456226"/>
            <a:ext cx="3505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Products at multiple </a:t>
            </a:r>
            <a:r>
              <a:rPr lang="en-US" sz="2200" smtClean="0">
                <a:solidFill>
                  <a:srgbClr val="000000"/>
                </a:solidFill>
                <a:latin typeface="Gill Sans Light"/>
                <a:cs typeface="Gill Sans Light"/>
              </a:rPr>
              <a:t>timescales </a:t>
            </a:r>
            <a:r>
              <a:rPr lang="en-US" sz="2200" smtClean="0">
                <a:solidFill>
                  <a:srgbClr val="000000"/>
                </a:solidFill>
                <a:latin typeface="Gill Sans Light"/>
                <a:cs typeface="Gill Sans Light"/>
              </a:rPr>
              <a:t>-- historical</a:t>
            </a:r>
            <a:r>
              <a:rPr lang="en-US" sz="2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, monitoring, 7-day forecast, sub-seasonal (MJO) &amp; seasonal forecast (5 variables) </a:t>
            </a:r>
          </a:p>
          <a:p>
            <a:endParaRPr lang="en-US" sz="22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Probabilistic cross-validated seasonal forecasts (2000-2016), freely available online.  Created with IRI’s CPT.</a:t>
            </a:r>
          </a:p>
          <a:p>
            <a:endParaRPr lang="en-US" sz="22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0756" y="5126433"/>
            <a:ext cx="39835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Datoteca</a:t>
            </a:r>
            <a:r>
              <a:rPr lang="en-US" sz="2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is local version of IRIDL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Gill Sans Light"/>
                <a:cs typeface="Gill Sans Light"/>
                <a:hlinkClick r:id="rId3"/>
              </a:rPr>
              <a:t>http://datoteca.ole2.org</a:t>
            </a:r>
            <a:r>
              <a:rPr lang="en-US" sz="2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1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13867" y="3606802"/>
            <a:ext cx="3810000" cy="2370666"/>
          </a:xfrm>
          <a:prstGeom prst="rect">
            <a:avLst/>
          </a:prstGeom>
          <a:solidFill>
            <a:schemeClr val="bg1"/>
          </a:soli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6-02-23 at 6.49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5144"/>
          <a:stretch/>
        </p:blipFill>
        <p:spPr>
          <a:xfrm>
            <a:off x="5317067" y="3716333"/>
            <a:ext cx="3403599" cy="21553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Oval 5"/>
          <p:cNvSpPr/>
          <p:nvPr/>
        </p:nvSpPr>
        <p:spPr>
          <a:xfrm>
            <a:off x="5317067" y="3814233"/>
            <a:ext cx="3285066" cy="2057400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801" y="1394575"/>
            <a:ext cx="7688886" cy="221222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Climate services are inherently networked activities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 smtClean="0">
                <a:latin typeface="Gill Sans Light"/>
                <a:cs typeface="Gill Sans Light"/>
              </a:rPr>
              <a:t>need to foster connections between range of relevant actors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Share lessons learned 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Join forces &amp; share resources 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Coordinate overlapping activities </a:t>
            </a:r>
          </a:p>
          <a:p>
            <a:pPr marL="457200" indent="-457200" algn="l">
              <a:buFont typeface="Arial"/>
              <a:buChar char="•"/>
            </a:pPr>
            <a:endParaRPr lang="en-US" sz="2200" dirty="0">
              <a:latin typeface="Gill Sans Light"/>
              <a:cs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67" y="330025"/>
            <a:ext cx="8686800" cy="103635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latin typeface="Gill Sans"/>
                <a:cs typeface="Gill Sans"/>
              </a:rPr>
              <a:t>Why are networks important to climate services?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0" y="6134100"/>
            <a:ext cx="9177338" cy="723900"/>
          </a:xfrm>
          <a:prstGeom prst="rect">
            <a:avLst/>
          </a:prstGeom>
          <a:gradFill rotWithShape="0">
            <a:gsLst>
              <a:gs pos="0">
                <a:srgbClr val="052C7C"/>
              </a:gs>
              <a:gs pos="100000">
                <a:srgbClr val="021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4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33" y="330025"/>
            <a:ext cx="8619067" cy="103635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chemeClr val="accent6"/>
                </a:solidFill>
                <a:latin typeface="Gill Sans"/>
                <a:cs typeface="Gill Sans"/>
              </a:rPr>
              <a:t>Climate Services Partnership</a:t>
            </a:r>
            <a:endParaRPr lang="en-US" sz="3000" dirty="0">
              <a:solidFill>
                <a:schemeClr val="accent6"/>
              </a:solidFill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800" y="1394574"/>
            <a:ext cx="4317999" cy="3566893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Informal, interdisciplinary network of climate information users, providers, donors, researchers, etc. 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Founded in 2011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2000+ members around the world</a:t>
            </a:r>
            <a:endParaRPr lang="en-US" sz="2200" dirty="0">
              <a:latin typeface="Gill Sans Light"/>
              <a:cs typeface="Gill Sans Light"/>
            </a:endParaRP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0" y="6134100"/>
            <a:ext cx="9177338" cy="723900"/>
          </a:xfrm>
          <a:prstGeom prst="rect">
            <a:avLst/>
          </a:prstGeom>
          <a:gradFill rotWithShape="0">
            <a:gsLst>
              <a:gs pos="0">
                <a:srgbClr val="052C7C"/>
              </a:gs>
              <a:gs pos="100000">
                <a:srgbClr val="021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8" descr="Screen Shot 2016-02-23 at 7.38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79" y="330025"/>
            <a:ext cx="3748123" cy="24763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Screen Shot 2016-02-23 at 7.39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7986">
            <a:off x="5831213" y="2980265"/>
            <a:ext cx="3078767" cy="235373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7531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599" y="330025"/>
            <a:ext cx="8415867" cy="103635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latin typeface="Gill Sans"/>
                <a:cs typeface="Gill Sans"/>
              </a:rPr>
              <a:t>CSP: Fostering connections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1394574"/>
            <a:ext cx="4597399" cy="2881377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Newsletters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Early career professionals networks 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International Conference on Climate Services </a:t>
            </a:r>
          </a:p>
          <a:p>
            <a:pPr marL="457200" indent="-457200" algn="l">
              <a:buFont typeface="Arial"/>
              <a:buChar char="•"/>
            </a:pPr>
            <a:endParaRPr lang="en-US" sz="2200" dirty="0">
              <a:latin typeface="Gill Sans Light"/>
              <a:cs typeface="Gill Sans Light"/>
            </a:endParaRP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0" y="6134100"/>
            <a:ext cx="9177338" cy="723900"/>
          </a:xfrm>
          <a:prstGeom prst="rect">
            <a:avLst/>
          </a:prstGeom>
          <a:gradFill rotWithShape="0">
            <a:gsLst>
              <a:gs pos="0">
                <a:srgbClr val="052C7C"/>
              </a:gs>
              <a:gs pos="100000">
                <a:srgbClr val="021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4" descr="Screen Shot 2016-02-23 at 7.08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4"/>
          <a:stretch/>
        </p:blipFill>
        <p:spPr>
          <a:xfrm>
            <a:off x="5420004" y="330024"/>
            <a:ext cx="2643895" cy="2196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Shot 2016-02-23 at 7.1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85" y="845239"/>
            <a:ext cx="2519181" cy="196569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Screen Shot 2016-02-23 at 7.13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70" y="1394574"/>
            <a:ext cx="2385296" cy="175078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Screen Shot 2016-02-23 at 7.17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34" y="3615209"/>
            <a:ext cx="2016038" cy="267786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Screen Shot 2016-02-23 at 7.18.3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94" y="3835342"/>
            <a:ext cx="2088151" cy="26760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Screen Shot 2016-02-23 at 7.20.1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38" y="4100355"/>
            <a:ext cx="1992722" cy="258025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Screen Shot 2016-02-23 at 7.13.31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8" y="3928395"/>
            <a:ext cx="2074333" cy="267607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7531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2-23 at 7.34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96" y="575733"/>
            <a:ext cx="2845571" cy="3657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Screen Shot 2016-02-23 at 7.32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98" y="1366377"/>
            <a:ext cx="2810869" cy="36576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7" y="330025"/>
            <a:ext cx="8382000" cy="103635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latin typeface="Gill Sans"/>
                <a:cs typeface="Gill Sans"/>
              </a:rPr>
              <a:t>CSP: Sharing knowledge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267" y="1394575"/>
            <a:ext cx="7553419" cy="145022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Webinars 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Case studies, synthesis 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 smtClean="0">
                <a:latin typeface="Gill Sans Light"/>
                <a:cs typeface="Gill Sans Light"/>
              </a:rPr>
              <a:t>Ethics</a:t>
            </a:r>
          </a:p>
          <a:p>
            <a:pPr marL="457200" indent="-457200" algn="l">
              <a:buFont typeface="Arial"/>
              <a:buChar char="•"/>
            </a:pPr>
            <a:endParaRPr lang="en-US" sz="2200" dirty="0">
              <a:latin typeface="Gill Sans Light"/>
              <a:cs typeface="Gill Sans Light"/>
            </a:endParaRP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0" y="6134100"/>
            <a:ext cx="9177338" cy="723900"/>
          </a:xfrm>
          <a:prstGeom prst="rect">
            <a:avLst/>
          </a:prstGeom>
          <a:gradFill rotWithShape="0">
            <a:gsLst>
              <a:gs pos="0">
                <a:srgbClr val="052C7C"/>
              </a:gs>
              <a:gs pos="100000">
                <a:srgbClr val="021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4" descr="Screen Shot 2016-02-23 at 7.23.25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6"/>
          <a:stretch/>
        </p:blipFill>
        <p:spPr>
          <a:xfrm>
            <a:off x="863601" y="2844801"/>
            <a:ext cx="4250266" cy="2525432"/>
          </a:xfrm>
          <a:prstGeom prst="rect">
            <a:avLst/>
          </a:prstGeom>
        </p:spPr>
      </p:pic>
      <p:pic>
        <p:nvPicPr>
          <p:cNvPr id="6" name="Picture 5" descr="Screen Shot 2016-02-23 at 7.31.09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/>
          <a:stretch/>
        </p:blipFill>
        <p:spPr>
          <a:xfrm>
            <a:off x="5301510" y="2235200"/>
            <a:ext cx="2759909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557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7" y="330025"/>
            <a:ext cx="8382000" cy="103635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latin typeface="Gill Sans"/>
                <a:cs typeface="Gill Sans"/>
              </a:rPr>
              <a:t>CSP: Generating knowledge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333" y="1394574"/>
            <a:ext cx="7570353" cy="2881377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Climate Service Ethics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Economic Valuation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Evaluation</a:t>
            </a:r>
            <a:endParaRPr lang="en-US" sz="2200" dirty="0">
              <a:latin typeface="Gill Sans Light"/>
              <a:cs typeface="Gill Sans Light"/>
            </a:endParaRP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0" y="6134100"/>
            <a:ext cx="9177338" cy="723900"/>
          </a:xfrm>
          <a:prstGeom prst="rect">
            <a:avLst/>
          </a:prstGeom>
          <a:gradFill rotWithShape="0">
            <a:gsLst>
              <a:gs pos="0">
                <a:srgbClr val="052C7C"/>
              </a:gs>
              <a:gs pos="100000">
                <a:srgbClr val="021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4" descr="Screen Shot 2016-02-23 at 7.4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45" y="330025"/>
            <a:ext cx="2666722" cy="3657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creen Shot 2016-02-23 at 7.43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32" y="2158825"/>
            <a:ext cx="2831691" cy="3657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Screen Shot 2016-02-23 at 7.45.4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76"/>
          <a:stretch/>
        </p:blipFill>
        <p:spPr>
          <a:xfrm rot="20573505">
            <a:off x="106191" y="3925532"/>
            <a:ext cx="2928074" cy="235621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9557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7" y="330025"/>
            <a:ext cx="8398933" cy="103635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latin typeface="Gill Sans"/>
                <a:cs typeface="Gill Sans"/>
              </a:rPr>
              <a:t>CSP: Contacts &amp; upcoming activities </a:t>
            </a:r>
            <a:endParaRPr lang="en-US" sz="3000" dirty="0"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665" y="1394574"/>
            <a:ext cx="7278021" cy="1467159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April Humble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Climate Services Center Germany </a:t>
            </a:r>
            <a:endParaRPr lang="en-US" sz="2400" dirty="0">
              <a:solidFill>
                <a:schemeClr val="tx1"/>
              </a:solidFill>
              <a:latin typeface="Gill Sans Light"/>
              <a:cs typeface="Gill Sans Light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Gill Sans Light"/>
                <a:cs typeface="Gill Sans Light"/>
                <a:hlinkClick r:id="rId2"/>
              </a:rPr>
              <a:t>http://www.climate-services.org/</a:t>
            </a:r>
            <a:endParaRPr lang="en-US" sz="2400" dirty="0" smtClean="0">
              <a:solidFill>
                <a:schemeClr val="tx1"/>
              </a:solidFill>
              <a:latin typeface="Gill Sans Light"/>
              <a:cs typeface="Gill Sans Light"/>
            </a:endParaRPr>
          </a:p>
          <a:p>
            <a:pPr algn="l"/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0" y="6134100"/>
            <a:ext cx="9177338" cy="723900"/>
          </a:xfrm>
          <a:prstGeom prst="rect">
            <a:avLst/>
          </a:prstGeom>
          <a:gradFill rotWithShape="0">
            <a:gsLst>
              <a:gs pos="0">
                <a:srgbClr val="052C7C"/>
              </a:gs>
              <a:gs pos="100000">
                <a:srgbClr val="021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" name="Picture 5" descr="ICCS log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43"/>
          <a:stretch/>
        </p:blipFill>
        <p:spPr>
          <a:xfrm>
            <a:off x="969665" y="4824996"/>
            <a:ext cx="4351867" cy="105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665" y="3754398"/>
            <a:ext cx="61762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International Conference on Climate Services – 5 </a:t>
            </a:r>
          </a:p>
          <a:p>
            <a:r>
              <a:rPr lang="en-US" sz="2400" dirty="0" smtClean="0">
                <a:latin typeface="Gill Sans Light"/>
                <a:cs typeface="Gill Sans Light"/>
              </a:rPr>
              <a:t>Cape Town – November 2016 (?)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7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330025"/>
            <a:ext cx="8051800" cy="1036352"/>
          </a:xfrm>
        </p:spPr>
        <p:txBody>
          <a:bodyPr>
            <a:normAutofit/>
          </a:bodyPr>
          <a:lstStyle/>
          <a:p>
            <a:pPr algn="l"/>
            <a:r>
              <a:rPr lang="en-US" sz="3000" dirty="0" err="1" smtClean="0">
                <a:solidFill>
                  <a:srgbClr val="F79646"/>
                </a:solidFill>
                <a:latin typeface="Gill Sans"/>
                <a:cs typeface="Gill Sans"/>
              </a:rPr>
              <a:t>ClimatEurope</a:t>
            </a:r>
            <a:endParaRPr lang="en-US" sz="3000" dirty="0">
              <a:solidFill>
                <a:srgbClr val="F79646"/>
              </a:solidFill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1" y="1394575"/>
            <a:ext cx="7704666" cy="1361326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Led by UK Met, includes BCSC, Climate KIC, SMHI, KMNI, ECMWF, etc.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Gill Sans "/>
                <a:cs typeface="Gill Sans "/>
              </a:rPr>
              <a:t>Objectives</a:t>
            </a:r>
            <a:r>
              <a:rPr lang="en-US" sz="2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 include:</a:t>
            </a:r>
            <a:endParaRPr lang="en-US" sz="20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0" y="6134100"/>
            <a:ext cx="9177338" cy="723900"/>
          </a:xfrm>
          <a:prstGeom prst="rect">
            <a:avLst/>
          </a:prstGeom>
          <a:gradFill rotWithShape="0">
            <a:gsLst>
              <a:gs pos="0">
                <a:srgbClr val="052C7C"/>
              </a:gs>
              <a:gs pos="100000">
                <a:srgbClr val="021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0099" y="2755901"/>
            <a:ext cx="78189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Gill Sans Light"/>
                <a:cs typeface="Gill Sans Light"/>
              </a:rPr>
              <a:t>Develop a Europe-wide framework for Earth-system modeling &amp; climate service activities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Gill Sans Light"/>
                <a:cs typeface="Gill Sans Light"/>
              </a:rPr>
              <a:t>Coordinate &amp; integrate on-going &amp; future European climate modeling, climate observations &amp; climate service infrastructure initiatives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Gill Sans Light"/>
                <a:cs typeface="Gill Sans Light"/>
              </a:rPr>
              <a:t>Establish multi-disciplinary expert groups to assess the state-of-the-art, identify existing gaps, new challenges &amp; emerging needs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Gill Sans Light"/>
                <a:cs typeface="Gill Sans Light"/>
              </a:rPr>
              <a:t>Enhance communication &amp; dissemination activities with stakeholders</a:t>
            </a:r>
            <a:endParaRPr lang="en-US" sz="2000" dirty="0">
              <a:latin typeface="Gill Sans Light"/>
              <a:cs typeface="Gill Sans Light"/>
            </a:endParaRPr>
          </a:p>
        </p:txBody>
      </p:sp>
      <p:pic>
        <p:nvPicPr>
          <p:cNvPr id="8" name="Picture 7" descr="Screen Shot 2016-02-23 at 6.5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08" y="1941"/>
            <a:ext cx="4898392" cy="8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7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67" y="330025"/>
            <a:ext cx="8119533" cy="103635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rgbClr val="F79646"/>
                </a:solidFill>
                <a:latin typeface="Gill Sans "/>
                <a:cs typeface="Gill Sans "/>
              </a:rPr>
              <a:t>Climate Services for Resilient Development</a:t>
            </a:r>
            <a:endParaRPr lang="en-US" sz="3000" dirty="0">
              <a:solidFill>
                <a:srgbClr val="F79646"/>
              </a:solidFill>
              <a:latin typeface="Gill Sans "/>
              <a:cs typeface="Gill Sans 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733" y="1394574"/>
            <a:ext cx="7671953" cy="4125693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Led by USAID, leveraging </a:t>
            </a:r>
            <a:r>
              <a:rPr lang="en-US" sz="2400" dirty="0">
                <a:solidFill>
                  <a:srgbClr val="000000"/>
                </a:solidFill>
                <a:latin typeface="Gill Sans Light"/>
                <a:cs typeface="Gill Sans Light"/>
              </a:rPr>
              <a:t>NOAA, NASA, and other U.S. </a:t>
            </a: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agencies; includes </a:t>
            </a:r>
            <a:r>
              <a:rPr lang="en-US" sz="24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DfID</a:t>
            </a: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, UK Met, </a:t>
            </a:r>
            <a:r>
              <a:rPr lang="en-US" sz="2400" dirty="0">
                <a:solidFill>
                  <a:srgbClr val="000000"/>
                </a:solidFill>
                <a:latin typeface="Gill Sans Light"/>
                <a:cs typeface="Gill Sans Light"/>
              </a:rPr>
              <a:t>Inter-American Development Bank, Asian Development Bank, </a:t>
            </a:r>
            <a:r>
              <a:rPr lang="en-US" sz="2400" dirty="0" err="1">
                <a:solidFill>
                  <a:srgbClr val="000000"/>
                </a:solidFill>
                <a:latin typeface="Gill Sans Light"/>
                <a:cs typeface="Gill Sans Light"/>
              </a:rPr>
              <a:t>Esri</a:t>
            </a:r>
            <a:r>
              <a:rPr lang="en-US" sz="2400" dirty="0">
                <a:solidFill>
                  <a:srgbClr val="000000"/>
                </a:solidFill>
                <a:latin typeface="Gill Sans Light"/>
                <a:cs typeface="Gill Sans Light"/>
              </a:rPr>
              <a:t>, Google, American Red Cross, </a:t>
            </a:r>
            <a:r>
              <a:rPr lang="en-US" sz="24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Skoll</a:t>
            </a: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Gill Sans Light"/>
                <a:cs typeface="Gill Sans Light"/>
              </a:rPr>
              <a:t>Global Threats </a:t>
            </a: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Fund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Gill Sans"/>
                <a:cs typeface="Gill Sans"/>
              </a:rPr>
              <a:t>Objective</a:t>
            </a: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: Seeks to develop </a:t>
            </a:r>
            <a:r>
              <a:rPr lang="en-US" sz="2400" dirty="0">
                <a:solidFill>
                  <a:srgbClr val="000000"/>
                </a:solidFill>
                <a:latin typeface="Gill Sans Light"/>
                <a:cs typeface="Gill Sans Light"/>
              </a:rPr>
              <a:t>new tools, services, and approaches that bridge technology and organizational gaps in order to strengthen climate </a:t>
            </a: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resilience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Initial focus on three countries: </a:t>
            </a:r>
            <a:r>
              <a:rPr lang="en-US" sz="2400" dirty="0">
                <a:solidFill>
                  <a:srgbClr val="000000"/>
                </a:solidFill>
                <a:latin typeface="Gill Sans Light"/>
                <a:cs typeface="Gill Sans Light"/>
              </a:rPr>
              <a:t>Colombia, Ethiopia, and Bangladesh </a:t>
            </a:r>
            <a:endParaRPr lang="en-US" sz="2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342900" indent="-342900" algn="l">
              <a:buFont typeface="Arial"/>
              <a:buChar char="•"/>
            </a:pPr>
            <a:endParaRPr lang="en-US" sz="2200" dirty="0">
              <a:latin typeface="Gill Sans Light"/>
              <a:cs typeface="Gill Sans Light"/>
            </a:endParaRP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0" y="6134100"/>
            <a:ext cx="9177338" cy="723900"/>
          </a:xfrm>
          <a:prstGeom prst="rect">
            <a:avLst/>
          </a:prstGeom>
          <a:gradFill rotWithShape="0">
            <a:gsLst>
              <a:gs pos="0">
                <a:srgbClr val="052C7C"/>
              </a:gs>
              <a:gs pos="100000">
                <a:srgbClr val="021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4" descr="Screen Shot 2016-02-23 at 7.4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4708043"/>
            <a:ext cx="3351835" cy="17929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9557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446</Words>
  <Application>Microsoft Macintosh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Why are networks important to climate services? </vt:lpstr>
      <vt:lpstr>Climate Services Partnership</vt:lpstr>
      <vt:lpstr>CSP: Fostering connections </vt:lpstr>
      <vt:lpstr>CSP: Sharing knowledge </vt:lpstr>
      <vt:lpstr>CSP: Generating knowledge </vt:lpstr>
      <vt:lpstr>CSP: Contacts &amp; upcoming activities </vt:lpstr>
      <vt:lpstr>ClimatEurope</vt:lpstr>
      <vt:lpstr>Climate Services for Resilient Development</vt:lpstr>
      <vt:lpstr>Latin American Observatory on Extraordinary Events</vt:lpstr>
      <vt:lpstr>OLE Datoteca</vt:lpstr>
    </vt:vector>
  </TitlesOfParts>
  <Company>IRI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 Vaughan</dc:creator>
  <cp:lastModifiedBy>Cathy  Vaughan</cp:lastModifiedBy>
  <cp:revision>19</cp:revision>
  <dcterms:created xsi:type="dcterms:W3CDTF">2016-02-23T17:02:20Z</dcterms:created>
  <dcterms:modified xsi:type="dcterms:W3CDTF">2016-02-24T12:52:16Z</dcterms:modified>
</cp:coreProperties>
</file>