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314" r:id="rId3"/>
    <p:sldId id="264" r:id="rId4"/>
    <p:sldId id="312" r:id="rId5"/>
    <p:sldId id="316" r:id="rId6"/>
    <p:sldId id="274" r:id="rId7"/>
    <p:sldId id="272" r:id="rId8"/>
    <p:sldId id="273" r:id="rId9"/>
    <p:sldId id="313" r:id="rId10"/>
    <p:sldId id="317" r:id="rId11"/>
    <p:sldId id="318" r:id="rId12"/>
    <p:sldId id="319" r:id="rId13"/>
    <p:sldId id="322" r:id="rId14"/>
    <p:sldId id="323" r:id="rId15"/>
    <p:sldId id="324" r:id="rId16"/>
    <p:sldId id="325" r:id="rId17"/>
  </p:sldIdLst>
  <p:sldSz cx="9144000" cy="6858000" type="screen4x3"/>
  <p:notesSz cx="6881813" cy="95885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202"/>
    <a:srgbClr val="7F7358"/>
    <a:srgbClr val="B7213E"/>
    <a:srgbClr val="808000"/>
    <a:srgbClr val="8C826E"/>
    <a:srgbClr val="5F604A"/>
    <a:srgbClr val="3E242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1" autoAdjust="0"/>
    <p:restoredTop sz="99761" autoAdjust="0"/>
  </p:normalViewPr>
  <p:slideViewPr>
    <p:cSldViewPr snapToGrid="0">
      <p:cViewPr varScale="1">
        <p:scale>
          <a:sx n="83" d="100"/>
          <a:sy n="83" d="100"/>
        </p:scale>
        <p:origin x="-600" y="-84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81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81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E9EF-5BC8-4AEC-B6EC-644593438180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07111"/>
            <a:ext cx="2982742" cy="481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9107111"/>
            <a:ext cx="2982742" cy="481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FD76-5059-403E-A253-A6D51772C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40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720725"/>
            <a:ext cx="4789487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47" y="4553556"/>
            <a:ext cx="5507320" cy="43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08748"/>
            <a:ext cx="2982742" cy="4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9108748"/>
            <a:ext cx="2982742" cy="4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7E246EF-F64F-49FD-A682-EF55FD07BAB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1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823B1-0105-4E1D-88BF-F9334895E6FE}" type="datetime1">
              <a:rPr lang="nl-BE" smtClean="0"/>
              <a:t>23/02/2016</a:t>
            </a:fld>
            <a:r>
              <a:rPr lang="nl-BE" smtClean="0"/>
              <a:t>   |   pag.  </a:t>
            </a:r>
            <a:fld id="{6BD7C921-7D91-4C66-8D51-EE1A9675B25F}" type="slidenum">
              <a:rPr lang="nl-BE" smtClean="0"/>
              <a:pPr>
                <a:defRPr/>
              </a:pPr>
              <a:t>‹#›</a:t>
            </a:fld>
            <a:r>
              <a:rPr lang="nl-BE" smtClean="0"/>
              <a:t> </a:t>
            </a:r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UPWAR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375" y="309563"/>
            <a:ext cx="1635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0ACD86A6-3F5A-46F4-8816-56B21E4C5090}" type="datetime1">
              <a:rPr lang="nl-BE" smtClean="0"/>
              <a:t>23/02/2016</a:t>
            </a:fld>
            <a:r>
              <a:rPr lang="nl-BE" smtClean="0"/>
              <a:t>   |   pag. </a:t>
            </a:r>
            <a:fld id="{5FCC116F-644E-4707-BDE1-4D3564D21A9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1818572A-4FC8-4350-BB86-F905B502CC26}" type="datetime1">
              <a:rPr lang="nl-BE" smtClean="0"/>
              <a:t>23/02/2016</a:t>
            </a:fld>
            <a:r>
              <a:rPr lang="nl-BE" smtClean="0"/>
              <a:t>   |   pag. </a:t>
            </a:r>
            <a:fld id="{83F1ADCD-8744-4C84-851C-44BEB941C525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98285"/>
            <a:ext cx="2014732" cy="719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1007767" y="5798285"/>
            <a:ext cx="239395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98285"/>
            <a:ext cx="2014732" cy="719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1007767" y="5798285"/>
            <a:ext cx="239395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3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6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IUPWARE</a:t>
            </a:r>
          </a:p>
          <a:p>
            <a:pPr>
              <a:defRPr/>
            </a:pPr>
            <a:fld id="{37482FF8-B671-4053-BF26-C1DD0EEC6B12}" type="datetime1">
              <a:rPr lang="nl-BE" smtClean="0"/>
              <a:t>23/02/2016</a:t>
            </a:fld>
            <a:r>
              <a:rPr lang="nl-BE" smtClean="0"/>
              <a:t>   |   pag. </a:t>
            </a:r>
            <a:fld id="{8DD3E93D-E174-4E23-8B44-38219679246B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886" b="19920"/>
          <a:stretch/>
        </p:blipFill>
        <p:spPr>
          <a:xfrm>
            <a:off x="4932040" y="5985528"/>
            <a:ext cx="1944216" cy="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FA21D1FE-81EA-4260-848D-EE216FD55028}" type="datetime1">
              <a:rPr lang="nl-BE" smtClean="0"/>
              <a:t>23/02/2016</a:t>
            </a:fld>
            <a:r>
              <a:rPr lang="nl-BE" smtClean="0"/>
              <a:t>   |   pag. </a:t>
            </a:r>
            <a:fld id="{359D04ED-7884-4ACB-A2D2-2C97E10E17FA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0943E46F-34E9-4449-94B0-1C8EE1DD125D}" type="datetime1">
              <a:rPr lang="nl-BE" smtClean="0"/>
              <a:t>23/02/2016</a:t>
            </a:fld>
            <a:r>
              <a:rPr lang="nl-BE" smtClean="0"/>
              <a:t>   |   pag. </a:t>
            </a:r>
            <a:fld id="{D68AC8BB-2780-459E-A4AC-98EDFAC771D2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AEE3477C-95C8-424C-B3D8-72E5F2C4174E}" type="datetime1">
              <a:rPr lang="nl-BE" smtClean="0"/>
              <a:t>23/02/2016</a:t>
            </a:fld>
            <a:r>
              <a:rPr lang="nl-BE" smtClean="0"/>
              <a:t>   |   pag. </a:t>
            </a:r>
            <a:fld id="{595A3B93-29B4-4AFC-AF65-DE57DE931CDB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4993961A-813A-48CF-82E3-C6BBC0536077}" type="datetime1">
              <a:rPr lang="nl-BE" smtClean="0"/>
              <a:t>23/02/2016</a:t>
            </a:fld>
            <a:r>
              <a:rPr lang="nl-BE" smtClean="0"/>
              <a:t>   |   pag. </a:t>
            </a:r>
            <a:fld id="{E8DEEB96-29B0-4805-9B46-92115FCF4122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A77FB848-9D9C-4B57-9E32-5A7868C68B65}" type="datetime1">
              <a:rPr lang="nl-BE" smtClean="0"/>
              <a:t>23/02/2016</a:t>
            </a:fld>
            <a:r>
              <a:rPr lang="nl-BE" smtClean="0"/>
              <a:t>   |   pag. </a:t>
            </a:r>
            <a:fld id="{469D8139-2CC5-486B-9BFE-64724BA8B368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0C18F0A4-C57F-434E-92E0-4EF7F6FF455B}" type="datetime1">
              <a:rPr lang="nl-BE" smtClean="0"/>
              <a:t>23/02/2016</a:t>
            </a:fld>
            <a:r>
              <a:rPr lang="nl-BE" smtClean="0"/>
              <a:t>   |   pag. </a:t>
            </a:r>
            <a:fld id="{C7195F85-DCBB-4AF4-B43B-493806DD4B45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614F02F5-F1AB-4919-8F05-FE7CE9E149DC}" type="datetime1">
              <a:rPr lang="nl-BE" smtClean="0"/>
              <a:t>23/02/2016</a:t>
            </a:fld>
            <a:r>
              <a:rPr lang="nl-BE" smtClean="0"/>
              <a:t>   |   pag. </a:t>
            </a:r>
            <a:fld id="{8859E4FE-CC71-4E64-A999-763609B13D1E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nl-BE" smtClean="0"/>
              <a:t>Voorstelling</a:t>
            </a:r>
          </a:p>
          <a:p>
            <a:pPr>
              <a:defRPr/>
            </a:pPr>
            <a:fld id="{DABB6214-06C5-4C32-A709-5766FDB36021}" type="datetime1">
              <a:rPr lang="nl-BE" smtClean="0"/>
              <a:t>23/02/2016</a:t>
            </a:fld>
            <a:r>
              <a:rPr lang="nl-BE" smtClean="0"/>
              <a:t>   |   pag. </a:t>
            </a:r>
            <a:fld id="{B3E85A0F-E66F-4F17-8C82-BC997932A753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D8031-C8E5-48F8-A3B6-81643B27A3AF}" type="slidenum">
              <a:rPr lang="nl-BE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derwijsaanbod.kuleuven.be/opleidingen/e/SC_51016980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>
                <a:solidFill>
                  <a:srgbClr val="ABB202"/>
                </a:solidFill>
              </a:rPr>
              <a:t>I</a:t>
            </a:r>
            <a:r>
              <a:rPr lang="nl-BE" dirty="0" err="1"/>
              <a:t>nter-</a:t>
            </a:r>
            <a:r>
              <a:rPr lang="nl-BE" dirty="0" err="1">
                <a:solidFill>
                  <a:srgbClr val="ABB202"/>
                </a:solidFill>
              </a:rPr>
              <a:t>u</a:t>
            </a:r>
            <a:r>
              <a:rPr lang="nl-BE" dirty="0" err="1"/>
              <a:t>niversity</a:t>
            </a:r>
            <a:r>
              <a:rPr lang="nl-BE" dirty="0"/>
              <a:t> </a:t>
            </a:r>
            <a:r>
              <a:rPr lang="nl-BE" dirty="0" err="1">
                <a:solidFill>
                  <a:srgbClr val="ABB202"/>
                </a:solidFill>
              </a:rPr>
              <a:t>P</a:t>
            </a:r>
            <a:r>
              <a:rPr lang="nl-BE" dirty="0" err="1"/>
              <a:t>rogramme</a:t>
            </a:r>
            <a:r>
              <a:rPr lang="nl-BE" dirty="0"/>
              <a:t> in </a:t>
            </a:r>
            <a:r>
              <a:rPr lang="nl-BE" dirty="0">
                <a:solidFill>
                  <a:srgbClr val="ABB202"/>
                </a:solidFill>
              </a:rPr>
              <a:t>Wa</a:t>
            </a:r>
            <a:r>
              <a:rPr lang="nl-BE" dirty="0"/>
              <a:t>ter </a:t>
            </a:r>
            <a:r>
              <a:rPr lang="nl-BE" dirty="0">
                <a:solidFill>
                  <a:srgbClr val="ABB202"/>
                </a:solidFill>
              </a:rPr>
              <a:t>R</a:t>
            </a:r>
            <a:r>
              <a:rPr lang="nl-BE" dirty="0"/>
              <a:t>esources </a:t>
            </a:r>
            <a:r>
              <a:rPr lang="nl-BE" dirty="0">
                <a:solidFill>
                  <a:srgbClr val="ABB202"/>
                </a:solidFill>
              </a:rPr>
              <a:t>E</a:t>
            </a:r>
            <a:r>
              <a:rPr lang="nl-BE" dirty="0"/>
              <a:t>ngineering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59832" y="4193675"/>
            <a:ext cx="5580000" cy="1080000"/>
          </a:xfrm>
        </p:spPr>
        <p:txBody>
          <a:bodyPr>
            <a:normAutofit fontScale="92500"/>
          </a:bodyPr>
          <a:lstStyle/>
          <a:p>
            <a:r>
              <a:rPr lang="nl-BE" dirty="0"/>
              <a:t>Prof. Willy Bauwens &amp; Guido Wyseure</a:t>
            </a:r>
          </a:p>
          <a:p>
            <a:endParaRPr lang="nl-BE" sz="1600" dirty="0" smtClean="0"/>
          </a:p>
          <a:p>
            <a:r>
              <a:rPr lang="nl-BE" sz="1600" dirty="0" smtClean="0"/>
              <a:t>24 February, 2016</a:t>
            </a:r>
            <a:endParaRPr lang="nl-BE" sz="1600" dirty="0"/>
          </a:p>
        </p:txBody>
      </p:sp>
      <p:pic>
        <p:nvPicPr>
          <p:cNvPr id="4" name="Picture 13" descr="IUP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368" y="2088000"/>
            <a:ext cx="2297510" cy="246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61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Rio Jubones; integrated project:</a:t>
            </a:r>
            <a:br>
              <a:rPr lang="nl-BE" dirty="0" smtClean="0"/>
            </a:br>
            <a:r>
              <a:rPr lang="nl-BE" dirty="0" smtClean="0"/>
              <a:t>Special Rainfall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22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372391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200 mm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14908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</a:rPr>
              <a:t>350 mm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4221088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002060"/>
                </a:solidFill>
              </a:rPr>
              <a:t>Amazon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916832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002060"/>
                </a:solidFill>
              </a:rPr>
              <a:t>Coastal</a:t>
            </a:r>
            <a:r>
              <a:rPr lang="nl-BE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l-BE" sz="2800" dirty="0" smtClean="0">
                <a:solidFill>
                  <a:srgbClr val="002060"/>
                </a:solidFill>
              </a:rPr>
              <a:t>zone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74113">
            <a:off x="5609709" y="2994626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500 mm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 rot="19900857">
            <a:off x="4875820" y="240444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750 mm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9143584">
            <a:off x="3825719" y="2525794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1000 mm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44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468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 smtClean="0"/>
              <a:t>Paramo</a:t>
            </a:r>
            <a:r>
              <a:rPr lang="nl-BE" dirty="0" smtClean="0"/>
              <a:t>: </a:t>
            </a:r>
            <a:r>
              <a:rPr lang="nl-BE" dirty="0" err="1" smtClean="0"/>
              <a:t>ecosystem</a:t>
            </a:r>
            <a:endParaRPr lang="nl-BE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2152" y="1689222"/>
            <a:ext cx="4086564" cy="4525962"/>
          </a:xfrm>
        </p:spPr>
        <p:txBody>
          <a:bodyPr/>
          <a:lstStyle/>
          <a:p>
            <a:r>
              <a:rPr lang="nl-BE" dirty="0" err="1" smtClean="0"/>
              <a:t>Volcanic</a:t>
            </a:r>
            <a:r>
              <a:rPr lang="nl-BE" dirty="0" smtClean="0"/>
              <a:t> </a:t>
            </a:r>
            <a:r>
              <a:rPr lang="nl-BE" dirty="0" err="1" smtClean="0"/>
              <a:t>soil</a:t>
            </a:r>
            <a:r>
              <a:rPr lang="nl-BE" dirty="0" smtClean="0"/>
              <a:t> </a:t>
            </a:r>
          </a:p>
          <a:p>
            <a:r>
              <a:rPr lang="nl-BE" sz="3200" b="1" dirty="0" smtClean="0"/>
              <a:t>&gt; 3500 m</a:t>
            </a:r>
            <a:r>
              <a:rPr lang="nl-BE" dirty="0" smtClean="0"/>
              <a:t>; </a:t>
            </a:r>
            <a:r>
              <a:rPr lang="nl-BE" sz="2800" dirty="0" err="1" smtClean="0"/>
              <a:t>no</a:t>
            </a:r>
            <a:r>
              <a:rPr lang="nl-BE" sz="2800" dirty="0" smtClean="0"/>
              <a:t> </a:t>
            </a:r>
            <a:r>
              <a:rPr lang="nl-BE" sz="2800" dirty="0" err="1" smtClean="0"/>
              <a:t>or</a:t>
            </a:r>
            <a:r>
              <a:rPr lang="nl-BE" sz="2800" dirty="0" smtClean="0"/>
              <a:t> </a:t>
            </a:r>
            <a:r>
              <a:rPr lang="nl-BE" sz="2800" dirty="0" err="1" smtClean="0"/>
              <a:t>little</a:t>
            </a:r>
            <a:r>
              <a:rPr lang="nl-BE" sz="2800" dirty="0" smtClean="0"/>
              <a:t> trees</a:t>
            </a:r>
            <a:endParaRPr lang="nl-BE" dirty="0" smtClean="0"/>
          </a:p>
          <a:p>
            <a:pPr lvl="1"/>
            <a:r>
              <a:rPr lang="nl-BE" dirty="0" smtClean="0"/>
              <a:t>Colder (~</a:t>
            </a:r>
            <a:r>
              <a:rPr lang="el-GR" sz="3600" b="1" dirty="0" smtClean="0"/>
              <a:t>Δ</a:t>
            </a:r>
            <a:r>
              <a:rPr lang="nl-BE" dirty="0" smtClean="0"/>
              <a:t> 1°C / 200 m)</a:t>
            </a:r>
          </a:p>
          <a:p>
            <a:pPr lvl="1"/>
            <a:r>
              <a:rPr lang="nl-BE" dirty="0" smtClean="0"/>
              <a:t>More </a:t>
            </a:r>
            <a:r>
              <a:rPr lang="nl-BE" dirty="0" err="1" smtClean="0"/>
              <a:t>rain</a:t>
            </a:r>
            <a:r>
              <a:rPr lang="nl-BE" dirty="0" smtClean="0"/>
              <a:t> + mist</a:t>
            </a:r>
          </a:p>
          <a:p>
            <a:r>
              <a:rPr lang="nl-BE" dirty="0" smtClean="0"/>
              <a:t>High water </a:t>
            </a:r>
            <a:r>
              <a:rPr lang="nl-BE" dirty="0" err="1" smtClean="0"/>
              <a:t>retention</a:t>
            </a:r>
            <a:r>
              <a:rPr lang="nl-BE" dirty="0" smtClean="0"/>
              <a:t>=&gt; wetland </a:t>
            </a:r>
            <a:r>
              <a:rPr lang="nl-BE" dirty="0" err="1" smtClean="0"/>
              <a:t>properties</a:t>
            </a:r>
            <a:endParaRPr lang="nl-BE" dirty="0" smtClean="0"/>
          </a:p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</a:t>
            </a:r>
          </a:p>
          <a:p>
            <a:endParaRPr lang="nl-BE" dirty="0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4538"/>
            <a:ext cx="4176712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76250"/>
            <a:ext cx="3521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731794" y="5878286"/>
            <a:ext cx="1727744" cy="584775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rgbClr val="FFFF00"/>
                </a:solidFill>
                <a:latin typeface="Franklin Gothic Book" pitchFamily="34" charset="0"/>
              </a:rPr>
              <a:t>3650 m</a:t>
            </a:r>
          </a:p>
        </p:txBody>
      </p:sp>
    </p:spTree>
    <p:extLst>
      <p:ext uri="{BB962C8B-B14F-4D97-AF65-F5344CB8AC3E}">
        <p14:creationId xmlns:p14="http://schemas.microsoft.com/office/powerpoint/2010/main" val="11179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24" y="26628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 smtClean="0"/>
              <a:t>Topography</a:t>
            </a:r>
            <a:endParaRPr lang="nl-BE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784" y="260648"/>
            <a:ext cx="495807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61373" y="2636699"/>
            <a:ext cx="3746282" cy="52322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b="1" dirty="0">
                <a:solidFill>
                  <a:srgbClr val="FFFF00"/>
                </a:solidFill>
                <a:latin typeface="Franklin Gothic Book" pitchFamily="34" charset="0"/>
              </a:rPr>
              <a:t>3700 </a:t>
            </a:r>
            <a:r>
              <a:rPr lang="nl-BE" sz="2800" b="1" dirty="0" smtClean="0">
                <a:solidFill>
                  <a:srgbClr val="FFFF00"/>
                </a:solidFill>
                <a:latin typeface="Franklin Gothic Book" pitchFamily="34" charset="0"/>
              </a:rPr>
              <a:t>m (Quimsacocha)</a:t>
            </a:r>
            <a:endParaRPr lang="nl-BE" sz="28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8109"/>
            <a:ext cx="51279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2675" y="3688728"/>
            <a:ext cx="2932213" cy="52322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FFFF00"/>
                </a:solidFill>
                <a:latin typeface="Franklin Gothic Book" pitchFamily="34" charset="0"/>
              </a:rPr>
              <a:t>2300 m (Susudel)</a:t>
            </a:r>
            <a:endParaRPr lang="nl-BE" sz="28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8720" b="2275"/>
          <a:stretch/>
        </p:blipFill>
        <p:spPr bwMode="auto">
          <a:xfrm>
            <a:off x="3940696" y="3730424"/>
            <a:ext cx="5203304" cy="31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78895" y="5948538"/>
            <a:ext cx="4004430" cy="52322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FFFF00"/>
                </a:solidFill>
                <a:latin typeface="Franklin Gothic Book" pitchFamily="34" charset="0"/>
              </a:rPr>
              <a:t>1500 m (Yunguilla valley)</a:t>
            </a:r>
            <a:endParaRPr lang="nl-BE" sz="28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8080" y="2849560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Maize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 </a:t>
            </a:r>
          </a:p>
          <a:p>
            <a:endParaRPr lang="nl-BE" sz="28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1932" y="1685845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Pasture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;  </a:t>
            </a:r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Potato</a:t>
            </a:r>
            <a:endParaRPr lang="nl-BE" sz="20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6036" y="4902699"/>
            <a:ext cx="1728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Sugar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 </a:t>
            </a:r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cane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; </a:t>
            </a:r>
          </a:p>
          <a:p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Citrus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 </a:t>
            </a:r>
            <a:r>
              <a:rPr lang="nl-BE" sz="2000" b="1" dirty="0" err="1" smtClean="0">
                <a:solidFill>
                  <a:srgbClr val="FFFF00"/>
                </a:solidFill>
                <a:latin typeface="Franklin Gothic Book" pitchFamily="34" charset="0"/>
              </a:rPr>
              <a:t>etc</a:t>
            </a:r>
            <a:r>
              <a:rPr lang="nl-BE" sz="2000" b="1" dirty="0" smtClean="0">
                <a:solidFill>
                  <a:srgbClr val="FFFF00"/>
                </a:solidFill>
                <a:latin typeface="Franklin Gothic Book" pitchFamily="34" charset="0"/>
              </a:rPr>
              <a:t>…</a:t>
            </a:r>
          </a:p>
          <a:p>
            <a:endParaRPr lang="nl-BE" sz="28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21" y="3145456"/>
            <a:ext cx="4453716" cy="2632067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423"/>
            <a:ext cx="5006531" cy="3266129"/>
          </a:xfrm>
        </p:spPr>
      </p:pic>
      <p:pic>
        <p:nvPicPr>
          <p:cNvPr id="4" name="Content Placeholder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894619"/>
            <a:ext cx="343096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310044"/>
            <a:ext cx="2375895" cy="218497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877927" cy="238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02" y="1521070"/>
            <a:ext cx="2104502" cy="512628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Irrigated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Fields</a:t>
            </a:r>
            <a:br>
              <a:rPr lang="nl-BE" dirty="0" smtClean="0">
                <a:solidFill>
                  <a:srgbClr val="FFFF00"/>
                </a:solidFill>
              </a:rPr>
            </a:b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9096" y="970602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</a:rPr>
              <a:t>Small farm reservoirs</a:t>
            </a:r>
          </a:p>
          <a:p>
            <a:r>
              <a:rPr lang="nl-BE" sz="2000" dirty="0" smtClean="0">
                <a:solidFill>
                  <a:srgbClr val="FFFF00"/>
                </a:solidFill>
              </a:rPr>
              <a:t>(storage + pressurized systems)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685" y="4107546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</a:rPr>
              <a:t>Surface irrigation by</a:t>
            </a:r>
          </a:p>
          <a:p>
            <a:r>
              <a:rPr lang="nl-BE" sz="2000" dirty="0" smtClean="0">
                <a:solidFill>
                  <a:srgbClr val="FFFF00"/>
                </a:solidFill>
              </a:rPr>
              <a:t> blocked furrows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938269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Drip</a:t>
            </a:r>
            <a:endParaRPr lang="en-GB" sz="28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  <a:endCxn id="11" idx="0"/>
          </p:cNvCxnSpPr>
          <p:nvPr/>
        </p:nvCxnSpPr>
        <p:spPr>
          <a:xfrm flipH="1">
            <a:off x="5354592" y="1678488"/>
            <a:ext cx="1541856" cy="225978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2537" y="1678488"/>
            <a:ext cx="603633" cy="2914777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6950" y="595229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Sprinkler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708" y="1856468"/>
            <a:ext cx="2447529" cy="769441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FF00"/>
                </a:solidFill>
              </a:rPr>
              <a:t>(</a:t>
            </a:r>
            <a:r>
              <a:rPr lang="nl-BE" b="1" dirty="0">
                <a:solidFill>
                  <a:srgbClr val="FFFF00"/>
                </a:solidFill>
                <a:latin typeface="Franklin Gothic Book" pitchFamily="34" charset="0"/>
              </a:rPr>
              <a:t>1000 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139159"/>
            <a:ext cx="9214338" cy="828989"/>
          </a:xfrm>
        </p:spPr>
        <p:txBody>
          <a:bodyPr>
            <a:normAutofit/>
          </a:bodyPr>
          <a:lstStyle/>
          <a:p>
            <a:r>
              <a:rPr lang="nl-BE" dirty="0" smtClean="0"/>
              <a:t>Hydropower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/>
        </p:blipFill>
        <p:spPr>
          <a:xfrm>
            <a:off x="0" y="1081890"/>
            <a:ext cx="9144000" cy="4896880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6049108" y="2803490"/>
            <a:ext cx="60290" cy="2713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94188" y="365420"/>
            <a:ext cx="222652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>
              <a:spcBef>
                <a:spcPts val="0"/>
              </a:spcBef>
            </a:pPr>
            <a:r>
              <a:rPr lang="nl-BE" sz="2000" b="1" dirty="0" smtClean="0">
                <a:solidFill>
                  <a:srgbClr val="002060"/>
                </a:solidFill>
                <a:latin typeface="Franklin Gothic Book" pitchFamily="34" charset="0"/>
              </a:rPr>
              <a:t>Water in dam</a:t>
            </a:r>
          </a:p>
          <a:p>
            <a:pPr indent="457200">
              <a:spcBef>
                <a:spcPts val="0"/>
              </a:spcBef>
            </a:pPr>
            <a:r>
              <a:rPr lang="nl-BE" sz="2000" b="1" dirty="0" smtClean="0">
                <a:solidFill>
                  <a:srgbClr val="002060"/>
                </a:solidFill>
                <a:latin typeface="Franklin Gothic Book" pitchFamily="34" charset="0"/>
              </a:rPr>
              <a:t>790 m</a:t>
            </a:r>
            <a:r>
              <a:rPr lang="nl-BE" sz="3600" b="1" dirty="0" smtClean="0">
                <a:solidFill>
                  <a:srgbClr val="FFFF00"/>
                </a:solidFill>
                <a:latin typeface="Franklin Gothic Book" pitchFamily="34" charset="0"/>
              </a:rPr>
              <a:t> 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2806216" y="5657671"/>
            <a:ext cx="378164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>
              <a:spcBef>
                <a:spcPts val="0"/>
              </a:spcBef>
            </a:pPr>
            <a:r>
              <a:rPr lang="nl-BE" sz="2800" b="1" dirty="0" smtClean="0">
                <a:solidFill>
                  <a:srgbClr val="002060"/>
                </a:solidFill>
                <a:latin typeface="Franklin Gothic Book" pitchFamily="34" charset="0"/>
              </a:rPr>
              <a:t>270 m=&gt; turbines</a:t>
            </a:r>
          </a:p>
          <a:p>
            <a:pPr indent="457200">
              <a:spcBef>
                <a:spcPts val="0"/>
              </a:spcBef>
            </a:pPr>
            <a:r>
              <a:rPr lang="nl-BE" b="1" dirty="0" smtClean="0">
                <a:solidFill>
                  <a:srgbClr val="FFFF00"/>
                </a:solidFill>
                <a:latin typeface="Franklin Gothic Book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469" y="1036940"/>
            <a:ext cx="671522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Conclusion: </a:t>
            </a:r>
            <a:br>
              <a:rPr lang="en-GB" dirty="0" smtClean="0"/>
            </a:br>
            <a:r>
              <a:rPr lang="en-GB" dirty="0" smtClean="0"/>
              <a:t>MSc Water Resources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0" y="2326808"/>
            <a:ext cx="8229600" cy="2922181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Inter-university and -faculty</a:t>
            </a:r>
            <a:r>
              <a:rPr lang="en-GB" sz="2000" dirty="0" smtClean="0"/>
              <a:t> programme pooling expertise from VUB and KU Leuven</a:t>
            </a:r>
          </a:p>
          <a:p>
            <a:r>
              <a:rPr lang="en-GB" sz="2000" dirty="0" smtClean="0"/>
              <a:t>Several projects in different continents in general, more in particular in Peru, Ecuador and Bolivia in Latin America</a:t>
            </a:r>
          </a:p>
          <a:p>
            <a:r>
              <a:rPr lang="en-GB" sz="2000" dirty="0" smtClean="0"/>
              <a:t>Training in "Water Resource </a:t>
            </a:r>
            <a:r>
              <a:rPr lang="en-GB" sz="2000" b="1" dirty="0" smtClean="0"/>
              <a:t>Modelling</a:t>
            </a:r>
            <a:r>
              <a:rPr lang="en-GB" sz="2000" dirty="0" smtClean="0"/>
              <a:t>" with applications in </a:t>
            </a:r>
            <a:r>
              <a:rPr lang="en-GB" sz="2000" b="1" dirty="0" smtClean="0"/>
              <a:t>integrated water management </a:t>
            </a:r>
            <a:r>
              <a:rPr lang="en-GB" sz="2000" dirty="0" smtClean="0"/>
              <a:t>with  a project "Rio Jubones" dealing with issues like multiple purpose water use, climate and land use change…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IUPWARE</a:t>
            </a:r>
          </a:p>
          <a:p>
            <a:pPr>
              <a:defRPr/>
            </a:pPr>
            <a:fld id="{37482FF8-B671-4053-BF26-C1DD0EEC6B12}" type="datetime1">
              <a:rPr lang="nl-BE" smtClean="0"/>
              <a:pPr>
                <a:defRPr/>
              </a:pPr>
              <a:t>23/02/2016</a:t>
            </a:fld>
            <a:r>
              <a:rPr lang="nl-BE" smtClean="0"/>
              <a:t>   |   pag. </a:t>
            </a:r>
            <a:fld id="{8DD3E93D-E174-4E23-8B44-38219679246B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  <p:pic>
        <p:nvPicPr>
          <p:cNvPr id="5" name="Picture 13" descr="IUP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3670" y="142242"/>
            <a:ext cx="1897879" cy="203769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9"/>
          <a:stretch/>
        </p:blipFill>
        <p:spPr bwMode="auto">
          <a:xfrm>
            <a:off x="1" y="5595937"/>
            <a:ext cx="9144000" cy="147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06" y="212651"/>
            <a:ext cx="7446778" cy="1470099"/>
          </a:xfr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t">
            <a:normAutofit/>
          </a:bodyPr>
          <a:lstStyle/>
          <a:p>
            <a:pPr>
              <a:defRPr/>
            </a:pPr>
            <a:r>
              <a:rPr lang="fr-BE" b="1" dirty="0" smtClean="0">
                <a:solidFill>
                  <a:srgbClr val="002060"/>
                </a:solidFill>
              </a:rPr>
              <a:t>Inter-</a:t>
            </a:r>
            <a:r>
              <a:rPr lang="fr-BE" b="1" dirty="0" err="1" smtClean="0">
                <a:solidFill>
                  <a:srgbClr val="002060"/>
                </a:solidFill>
              </a:rPr>
              <a:t>university</a:t>
            </a:r>
            <a:r>
              <a:rPr lang="fr-BE" b="1" dirty="0" smtClean="0">
                <a:solidFill>
                  <a:srgbClr val="002060"/>
                </a:solidFill>
              </a:rPr>
              <a:t> Programme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BE">
                <a:cs typeface="Arial" charset="0"/>
              </a:rPr>
              <a:t>IUPWARE</a:t>
            </a:r>
          </a:p>
          <a:p>
            <a:fld id="{0363C2E8-4C97-4A0F-9306-88F7162D8F99}" type="datetime1">
              <a:rPr lang="nl-BE" smtClean="0">
                <a:cs typeface="Arial" charset="0"/>
              </a:rPr>
              <a:pPr/>
              <a:t>23/02/2016</a:t>
            </a:fld>
            <a:r>
              <a:rPr lang="nl-BE" smtClean="0">
                <a:cs typeface="Arial" charset="0"/>
              </a:rPr>
              <a:t>   </a:t>
            </a:r>
            <a:r>
              <a:rPr lang="nl-BE">
                <a:cs typeface="Arial" charset="0"/>
              </a:rPr>
              <a:t>|   pag. </a:t>
            </a:r>
            <a:fld id="{7B093F2E-0127-4D7A-AE43-F6752F426821}" type="slidenum">
              <a:rPr lang="nl-BE">
                <a:cs typeface="Arial" charset="0"/>
              </a:rPr>
              <a:pPr/>
              <a:t>2</a:t>
            </a:fld>
            <a:endParaRPr lang="nl-BE">
              <a:cs typeface="Arial" charset="0"/>
            </a:endParaRPr>
          </a:p>
        </p:txBody>
      </p:sp>
      <p:sp>
        <p:nvSpPr>
          <p:cNvPr id="15364" name="Line 22"/>
          <p:cNvSpPr>
            <a:spLocks noChangeShapeType="1"/>
          </p:cNvSpPr>
          <p:nvPr/>
        </p:nvSpPr>
        <p:spPr bwMode="auto">
          <a:xfrm flipV="1">
            <a:off x="1587500" y="1784940"/>
            <a:ext cx="5708650" cy="635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23"/>
          <p:cNvSpPr>
            <a:spLocks noChangeShapeType="1"/>
          </p:cNvSpPr>
          <p:nvPr/>
        </p:nvSpPr>
        <p:spPr bwMode="auto">
          <a:xfrm>
            <a:off x="1598613" y="1773237"/>
            <a:ext cx="0" cy="57467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24"/>
          <p:cNvSpPr>
            <a:spLocks noChangeShapeType="1"/>
          </p:cNvSpPr>
          <p:nvPr/>
        </p:nvSpPr>
        <p:spPr bwMode="auto">
          <a:xfrm>
            <a:off x="7308998" y="1773237"/>
            <a:ext cx="0" cy="503238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28"/>
          <p:cNvSpPr txBox="1">
            <a:spLocks noChangeArrowheads="1"/>
          </p:cNvSpPr>
          <p:nvPr/>
        </p:nvSpPr>
        <p:spPr bwMode="auto">
          <a:xfrm>
            <a:off x="476250" y="4276725"/>
            <a:ext cx="4419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002060"/>
                </a:solidFill>
              </a:rPr>
              <a:t>KU </a:t>
            </a:r>
            <a:r>
              <a:rPr lang="en-GB" sz="2400" b="1" dirty="0">
                <a:solidFill>
                  <a:srgbClr val="002060"/>
                </a:solidFill>
              </a:rPr>
              <a:t>Leuven</a:t>
            </a:r>
          </a:p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002060"/>
                </a:solidFill>
              </a:rPr>
              <a:t>Fac. </a:t>
            </a:r>
            <a:r>
              <a:rPr lang="en-GB" sz="1800" b="1" dirty="0" smtClean="0">
                <a:solidFill>
                  <a:srgbClr val="002060"/>
                </a:solidFill>
              </a:rPr>
              <a:t>Bio-engineering</a:t>
            </a:r>
          </a:p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002060"/>
                </a:solidFill>
              </a:rPr>
              <a:t>Fac. Engineering</a:t>
            </a:r>
          </a:p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002060"/>
                </a:solidFill>
              </a:rPr>
              <a:t>Fac. Sciences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15369" name="Picture 38" descr="sedes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2287588"/>
            <a:ext cx="12192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VUB_schil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22764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28"/>
          <p:cNvSpPr txBox="1">
            <a:spLocks noChangeArrowheads="1"/>
          </p:cNvSpPr>
          <p:nvPr/>
        </p:nvSpPr>
        <p:spPr bwMode="auto">
          <a:xfrm>
            <a:off x="4343400" y="4333875"/>
            <a:ext cx="4419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b="1" dirty="0" err="1">
                <a:solidFill>
                  <a:srgbClr val="002060"/>
                </a:solidFill>
              </a:rPr>
              <a:t>Vrije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Universiteit</a:t>
            </a:r>
            <a:r>
              <a:rPr lang="en-GB" sz="2400" b="1" dirty="0">
                <a:solidFill>
                  <a:srgbClr val="002060"/>
                </a:solidFill>
              </a:rPr>
              <a:t> Brussel</a:t>
            </a:r>
          </a:p>
          <a:p>
            <a:pPr algn="r">
              <a:spcBef>
                <a:spcPct val="50000"/>
              </a:spcBef>
            </a:pPr>
            <a:r>
              <a:rPr lang="en-GB" sz="1800" b="1" dirty="0">
                <a:solidFill>
                  <a:srgbClr val="002060"/>
                </a:solidFill>
              </a:rPr>
              <a:t>Fac. </a:t>
            </a:r>
            <a:r>
              <a:rPr lang="en-GB" sz="1800" b="1" dirty="0" smtClean="0">
                <a:solidFill>
                  <a:srgbClr val="002060"/>
                </a:solidFill>
              </a:rPr>
              <a:t>Engineering</a:t>
            </a:r>
          </a:p>
          <a:p>
            <a:pPr algn="r">
              <a:spcBef>
                <a:spcPct val="50000"/>
              </a:spcBef>
            </a:pPr>
            <a:r>
              <a:rPr lang="en-GB" sz="1800" b="1" dirty="0" smtClean="0">
                <a:solidFill>
                  <a:srgbClr val="002060"/>
                </a:solidFill>
              </a:rPr>
              <a:t>Fac. Sciences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15365" name="Picture 13" descr="IUPWAR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60048" y="1059646"/>
            <a:ext cx="1963553" cy="2108210"/>
          </a:xfr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7985" y="4790563"/>
            <a:ext cx="3388390" cy="1099874"/>
          </a:xfrm>
          <a:prstGeom prst="rect">
            <a:avLst/>
          </a:prstGeo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B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B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</a:t>
            </a:r>
            <a:r>
              <a:rPr lang="fr-BE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</a:t>
            </a:r>
            <a:endParaRPr lang="nl-B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732" y="382772"/>
            <a:ext cx="5390707" cy="616688"/>
          </a:xfr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fr-BE" dirty="0" err="1" smtClean="0">
                <a:solidFill>
                  <a:srgbClr val="002060"/>
                </a:solidFill>
              </a:rPr>
              <a:t>Academic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dpt</a:t>
            </a:r>
            <a:r>
              <a:rPr lang="fr-BE" dirty="0" smtClean="0">
                <a:solidFill>
                  <a:srgbClr val="002060"/>
                </a:solidFill>
              </a:rPr>
              <a:t>.’s &amp; staff</a:t>
            </a:r>
            <a:endParaRPr lang="nl-BE" dirty="0">
              <a:solidFill>
                <a:srgbClr val="002060"/>
              </a:solidFill>
            </a:endParaRPr>
          </a:p>
        </p:txBody>
      </p:sp>
      <p:sp>
        <p:nvSpPr>
          <p:cNvPr id="573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BE">
                <a:cs typeface="Arial" charset="0"/>
              </a:rPr>
              <a:t>IUPWARE</a:t>
            </a:r>
          </a:p>
          <a:p>
            <a:fld id="{05813160-D3E3-48DC-8391-B699E23229E9}" type="datetime1">
              <a:rPr lang="nl-BE" smtClean="0">
                <a:cs typeface="Arial" charset="0"/>
              </a:rPr>
              <a:pPr/>
              <a:t>23/02/2016</a:t>
            </a:fld>
            <a:r>
              <a:rPr lang="nl-BE" smtClean="0">
                <a:cs typeface="Arial" charset="0"/>
              </a:rPr>
              <a:t>   </a:t>
            </a:r>
            <a:r>
              <a:rPr lang="nl-BE">
                <a:cs typeface="Arial" charset="0"/>
              </a:rPr>
              <a:t>|   pag. </a:t>
            </a:r>
            <a:fld id="{6DB03904-4448-41DD-ACA5-AE591A3D038A}" type="slidenum">
              <a:rPr lang="nl-BE">
                <a:cs typeface="Arial" charset="0"/>
              </a:rPr>
              <a:pPr/>
              <a:t>3</a:t>
            </a:fld>
            <a:endParaRPr lang="nl-BE">
              <a:cs typeface="Arial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01650" y="1347738"/>
            <a:ext cx="2528888" cy="230832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Fac. </a:t>
            </a:r>
            <a:r>
              <a:rPr lang="nl-BE" sz="1800" dirty="0" err="1">
                <a:solidFill>
                  <a:srgbClr val="0070C0"/>
                </a:solidFill>
                <a:cs typeface="+mn-cs"/>
              </a:rPr>
              <a:t>Bioscience</a:t>
            </a:r>
            <a:r>
              <a:rPr lang="nl-BE" sz="1800" dirty="0">
                <a:solidFill>
                  <a:srgbClr val="0070C0"/>
                </a:solidFill>
                <a:cs typeface="+mn-cs"/>
              </a:rPr>
              <a:t> Engineering</a:t>
            </a:r>
            <a:endParaRPr lang="en-US" sz="1800" dirty="0">
              <a:solidFill>
                <a:srgbClr val="0070C0"/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Div. Soil &amp; Water Management</a:t>
            </a: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Diels J.</a:t>
            </a:r>
          </a:p>
          <a:p>
            <a:pPr>
              <a:defRPr/>
            </a:pP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Wyseure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G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(De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Lannoy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G.)</a:t>
            </a: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8163" y="3923574"/>
            <a:ext cx="2492375" cy="230832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Fac. Engineering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Civil Engineering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Hydraulics section</a:t>
            </a: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Monbaliu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J.</a:t>
            </a:r>
          </a:p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Toorman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E.</a:t>
            </a:r>
          </a:p>
          <a:p>
            <a:pPr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Willems P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60748" y="3923573"/>
            <a:ext cx="2492375" cy="230832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Fac. Engineering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Chemical &amp; </a:t>
            </a:r>
            <a:r>
              <a:rPr lang="en-US" sz="1800" dirty="0" err="1">
                <a:solidFill>
                  <a:srgbClr val="0070C0"/>
                </a:solidFill>
                <a:cs typeface="+mn-cs"/>
              </a:rPr>
              <a:t>Biochem</a:t>
            </a:r>
            <a:r>
              <a:rPr lang="en-US" sz="1800" dirty="0">
                <a:solidFill>
                  <a:srgbClr val="0070C0"/>
                </a:solidFill>
                <a:cs typeface="+mn-cs"/>
              </a:rPr>
              <a:t>. Process </a:t>
            </a:r>
            <a:r>
              <a:rPr lang="en-US" sz="1800" dirty="0" err="1">
                <a:solidFill>
                  <a:srgbClr val="0070C0"/>
                </a:solidFill>
                <a:cs typeface="+mn-cs"/>
              </a:rPr>
              <a:t>Techn</a:t>
            </a:r>
            <a:r>
              <a:rPr lang="en-US" sz="1800" dirty="0">
                <a:solidFill>
                  <a:srgbClr val="0070C0"/>
                </a:solidFill>
                <a:cs typeface="+mn-cs"/>
              </a:rPr>
              <a:t>. &amp; Control Sect.</a:t>
            </a: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Smets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I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(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Vanderbruggen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B.)</a:t>
            </a:r>
          </a:p>
          <a:p>
            <a:pPr>
              <a:defRPr/>
            </a:pP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329363" y="1347738"/>
            <a:ext cx="2492375" cy="2585323"/>
          </a:xfrm>
          <a:prstGeom prst="rect">
            <a:avLst/>
          </a:prstGeom>
          <a:ln w="28575">
            <a:solidFill>
              <a:srgbClr val="ABB20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Fac. Engineering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Dpt. Hydrology &amp; Hydraulic Eng.</a:t>
            </a: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Bauwens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W.</a:t>
            </a:r>
          </a:p>
          <a:p>
            <a:pPr>
              <a:defRPr/>
            </a:pPr>
            <a:r>
              <a:rPr lang="nl-BE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Huysmans </a:t>
            </a:r>
            <a:r>
              <a:rPr lang="nl-BE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M.</a:t>
            </a:r>
          </a:p>
          <a:p>
            <a:pPr>
              <a:defRPr/>
            </a:pPr>
            <a:r>
              <a:rPr lang="nl-BE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Quevauviller</a:t>
            </a:r>
            <a:r>
              <a:rPr lang="nl-BE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Ph.</a:t>
            </a:r>
          </a:p>
          <a:p>
            <a:pPr>
              <a:defRPr/>
            </a:pPr>
            <a:r>
              <a:rPr lang="nl-BE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Van </a:t>
            </a:r>
            <a:r>
              <a:rPr lang="nl-BE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Griensven</a:t>
            </a:r>
            <a:r>
              <a:rPr lang="nl-BE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A.</a:t>
            </a:r>
          </a:p>
          <a:p>
            <a:pPr>
              <a:defRPr/>
            </a:pPr>
            <a:r>
              <a:rPr lang="nl-BE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Willems P</a:t>
            </a:r>
            <a:r>
              <a:rPr lang="nl-BE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.</a:t>
            </a: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460749" y="1347738"/>
            <a:ext cx="2492376" cy="2308324"/>
          </a:xfrm>
          <a:prstGeom prst="rect">
            <a:avLst/>
          </a:prstGeom>
          <a:ln w="28575">
            <a:solidFill>
              <a:srgbClr val="ABB20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Fac. Science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Chemistry Dpt.</a:t>
            </a: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Elskens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M</a:t>
            </a:r>
            <a:r>
              <a:rPr lang="nl-BE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.</a:t>
            </a: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nl-BE" sz="1800" dirty="0" smtClean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Rechthoek 7"/>
          <p:cNvSpPr/>
          <p:nvPr/>
        </p:nvSpPr>
        <p:spPr>
          <a:xfrm>
            <a:off x="6329363" y="4076959"/>
            <a:ext cx="2492375" cy="203132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cs typeface="+mn-cs"/>
              </a:rPr>
              <a:t>Fac. </a:t>
            </a:r>
            <a:r>
              <a:rPr lang="en-US" sz="1800" dirty="0" smtClean="0">
                <a:solidFill>
                  <a:srgbClr val="0070C0"/>
                </a:solidFill>
                <a:cs typeface="+mn-cs"/>
              </a:rPr>
              <a:t>Sciences</a:t>
            </a:r>
            <a:endParaRPr lang="en-US" sz="1800" dirty="0">
              <a:solidFill>
                <a:srgbClr val="0070C0"/>
              </a:solidFill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cs typeface="+mn-cs"/>
              </a:rPr>
              <a:t>Biology Dpt. </a:t>
            </a: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Brendonck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L.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De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Meester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L.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(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Volckaert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 F.)</a:t>
            </a:r>
          </a:p>
          <a:p>
            <a:pPr>
              <a:defRPr/>
            </a:pPr>
            <a:endParaRPr lang="nl-BE" sz="18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13" name="Picture 13" descr="IUPWA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7" y="97275"/>
            <a:ext cx="1050889" cy="1128309"/>
          </a:xfrm>
        </p:spPr>
      </p:pic>
    </p:spTree>
    <p:extLst>
      <p:ext uri="{BB962C8B-B14F-4D97-AF65-F5344CB8AC3E}">
        <p14:creationId xmlns:p14="http://schemas.microsoft.com/office/powerpoint/2010/main" val="920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9972" y="4839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philosophy of our MSc programme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>
            <a:normAutofit/>
          </a:bodyPr>
          <a:lstStyle/>
          <a:p>
            <a:r>
              <a:rPr lang="nl-BE" sz="3200" b="1" dirty="0" err="1" smtClean="0"/>
              <a:t>Modelling</a:t>
            </a:r>
            <a:r>
              <a:rPr lang="nl-BE" sz="3200" b="1" dirty="0" smtClean="0"/>
              <a:t>  </a:t>
            </a:r>
            <a:r>
              <a:rPr lang="nl-BE" sz="3200" b="1" dirty="0" err="1" smtClean="0"/>
              <a:t>approach</a:t>
            </a:r>
            <a:r>
              <a:rPr lang="nl-BE" dirty="0" smtClean="0"/>
              <a:t> is a </a:t>
            </a:r>
            <a:r>
              <a:rPr lang="nl-BE" dirty="0" err="1" smtClean="0"/>
              <a:t>cornerstone</a:t>
            </a:r>
            <a:r>
              <a:rPr lang="nl-BE" dirty="0" smtClean="0"/>
              <a:t> in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MSc</a:t>
            </a:r>
            <a:r>
              <a:rPr lang="nl-BE" dirty="0" smtClean="0"/>
              <a:t> </a:t>
            </a:r>
            <a:r>
              <a:rPr lang="nl-BE" dirty="0" err="1" smtClean="0"/>
              <a:t>programme</a:t>
            </a:r>
            <a:endParaRPr lang="nl-BE" dirty="0" smtClean="0"/>
          </a:p>
          <a:p>
            <a:pPr lvl="1"/>
            <a:r>
              <a:rPr lang="nl-BE" dirty="0" smtClean="0"/>
              <a:t>Most second year courses are modelling courses</a:t>
            </a:r>
          </a:p>
          <a:p>
            <a:pPr lvl="1"/>
            <a:r>
              <a:rPr lang="nl-BE" dirty="0" smtClean="0"/>
              <a:t>First year gives the scientific basis for modelling</a:t>
            </a:r>
          </a:p>
          <a:p>
            <a:endParaRPr lang="nl-BE" sz="2000" dirty="0" smtClean="0"/>
          </a:p>
          <a:p>
            <a:r>
              <a:rPr lang="nl-BE" sz="2400" dirty="0" err="1" smtClean="0"/>
              <a:t>Inspired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modern </a:t>
            </a:r>
            <a:r>
              <a:rPr lang="nl-BE" sz="2400" b="1" dirty="0" err="1" smtClean="0"/>
              <a:t>integrated</a:t>
            </a:r>
            <a:r>
              <a:rPr lang="nl-BE" sz="2400" b="1" dirty="0" smtClean="0"/>
              <a:t> water management</a:t>
            </a:r>
            <a:r>
              <a:rPr lang="nl-BE" sz="2400" dirty="0" smtClean="0"/>
              <a:t> </a:t>
            </a:r>
            <a:r>
              <a:rPr lang="nl-BE" sz="2400" dirty="0" err="1" smtClean="0"/>
              <a:t>principles</a:t>
            </a:r>
            <a:r>
              <a:rPr lang="nl-BE" sz="2400" dirty="0" smtClean="0"/>
              <a:t> and the </a:t>
            </a:r>
            <a:r>
              <a:rPr lang="nl-BE" sz="2400" b="1" u="sng" dirty="0" smtClean="0"/>
              <a:t>Water </a:t>
            </a:r>
            <a:r>
              <a:rPr lang="nl-BE" sz="2400" b="1" u="sng" dirty="0" err="1" smtClean="0"/>
              <a:t>Framework</a:t>
            </a:r>
            <a:r>
              <a:rPr lang="nl-BE" sz="2400" b="1" u="sng" dirty="0" smtClean="0"/>
              <a:t> </a:t>
            </a:r>
            <a:r>
              <a:rPr lang="nl-BE" sz="2400" b="1" u="sng" dirty="0" err="1" smtClean="0"/>
              <a:t>Directive</a:t>
            </a:r>
            <a:r>
              <a:rPr lang="nl-BE" sz="2400" b="1" u="sng" dirty="0" smtClean="0"/>
              <a:t>  </a:t>
            </a:r>
            <a:r>
              <a:rPr lang="nl-BE" sz="2000" dirty="0" smtClean="0"/>
              <a:t>(2000/60/EC)</a:t>
            </a:r>
            <a:endParaRPr lang="nl-BE" sz="2400" dirty="0" smtClean="0"/>
          </a:p>
          <a:p>
            <a:pPr lvl="1"/>
            <a:r>
              <a:rPr lang="nl-BE" sz="2200" dirty="0" smtClean="0"/>
              <a:t>Integrated project at the Catchment scale</a:t>
            </a:r>
          </a:p>
          <a:p>
            <a:endParaRPr lang="nl-BE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dirty="0" smtClean="0"/>
              <a:t>Integrated project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99835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25" y="-9525"/>
            <a:ext cx="6264275" cy="1171575"/>
          </a:xfr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>
              <a:defRPr/>
            </a:pP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>Program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BE">
                <a:cs typeface="Arial" charset="0"/>
              </a:rPr>
              <a:t>IUPWARE</a:t>
            </a:r>
          </a:p>
          <a:p>
            <a:fld id="{FEA05994-35BB-41CC-B9C9-DD92E99394B9}" type="datetime1">
              <a:rPr lang="nl-BE" smtClean="0">
                <a:cs typeface="Arial" charset="0"/>
              </a:rPr>
              <a:pPr/>
              <a:t>23/02/2016</a:t>
            </a:fld>
            <a:r>
              <a:rPr lang="nl-BE" smtClean="0">
                <a:cs typeface="Arial" charset="0"/>
              </a:rPr>
              <a:t>   </a:t>
            </a:r>
            <a:r>
              <a:rPr lang="nl-BE">
                <a:cs typeface="Arial" charset="0"/>
              </a:rPr>
              <a:t>|   pag. </a:t>
            </a:r>
            <a:fld id="{2A5801D5-A8C3-4B8D-A7C6-EF2C383866B6}" type="slidenum">
              <a:rPr lang="nl-BE">
                <a:cs typeface="Arial" charset="0"/>
              </a:rPr>
              <a:pPr/>
              <a:t>5</a:t>
            </a:fld>
            <a:endParaRPr lang="nl-BE">
              <a:cs typeface="Arial" charset="0"/>
            </a:endParaRP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247650" y="333375"/>
            <a:ext cx="2447925" cy="876300"/>
            <a:chOff x="247649" y="333375"/>
            <a:chExt cx="2447926" cy="876300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247649" y="333375"/>
              <a:ext cx="2447926" cy="876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5609" name="Picture 4" descr="IUPWA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864" y="404814"/>
              <a:ext cx="671512" cy="720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3440113"/>
            <a:ext cx="7429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37"/>
          <p:cNvSpPr txBox="1">
            <a:spLocks noChangeArrowheads="1"/>
          </p:cNvSpPr>
          <p:nvPr/>
        </p:nvSpPr>
        <p:spPr bwMode="auto">
          <a:xfrm>
            <a:off x="787400" y="3430588"/>
            <a:ext cx="528638" cy="2309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400" b="1">
                <a:solidFill>
                  <a:srgbClr val="B7213E"/>
                </a:solidFill>
              </a:rPr>
              <a:t>48</a:t>
            </a:r>
          </a:p>
          <a:p>
            <a:r>
              <a:rPr lang="fr-BE" sz="2400" b="1">
                <a:solidFill>
                  <a:srgbClr val="B7213E"/>
                </a:solidFill>
              </a:rPr>
              <a:t>12</a:t>
            </a:r>
          </a:p>
          <a:p>
            <a:r>
              <a:rPr lang="fr-BE" sz="2400" b="1">
                <a:solidFill>
                  <a:srgbClr val="B7213E"/>
                </a:solidFill>
              </a:rPr>
              <a:t>10</a:t>
            </a:r>
          </a:p>
          <a:p>
            <a:r>
              <a:rPr lang="fr-BE" sz="2400" b="1">
                <a:solidFill>
                  <a:srgbClr val="B7213E"/>
                </a:solidFill>
              </a:rPr>
              <a:t>15</a:t>
            </a:r>
          </a:p>
          <a:p>
            <a:r>
              <a:rPr lang="fr-BE" sz="2400" b="1">
                <a:solidFill>
                  <a:srgbClr val="B7213E"/>
                </a:solidFill>
              </a:rPr>
              <a:t>  5</a:t>
            </a:r>
          </a:p>
          <a:p>
            <a:r>
              <a:rPr lang="fr-BE" sz="2400" b="1">
                <a:solidFill>
                  <a:srgbClr val="B7213E"/>
                </a:solidFill>
              </a:rPr>
              <a:t>30</a:t>
            </a:r>
            <a:endParaRPr lang="nl-BE" sz="2400" b="1">
              <a:solidFill>
                <a:srgbClr val="B7213E"/>
              </a:solidFill>
            </a:endParaRPr>
          </a:p>
        </p:txBody>
      </p:sp>
      <p:cxnSp>
        <p:nvCxnSpPr>
          <p:cNvPr id="25606" name="Rechte verbindingslijn 8"/>
          <p:cNvCxnSpPr>
            <a:cxnSpLocks noChangeShapeType="1"/>
          </p:cNvCxnSpPr>
          <p:nvPr/>
        </p:nvCxnSpPr>
        <p:spPr bwMode="auto">
          <a:xfrm>
            <a:off x="803275" y="4205288"/>
            <a:ext cx="7954963" cy="12700"/>
          </a:xfrm>
          <a:prstGeom prst="line">
            <a:avLst/>
          </a:prstGeom>
          <a:noFill/>
          <a:ln w="5715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5607" name="Rechthoek 10"/>
          <p:cNvSpPr>
            <a:spLocks noChangeArrowheads="1"/>
          </p:cNvSpPr>
          <p:nvPr/>
        </p:nvSpPr>
        <p:spPr bwMode="auto">
          <a:xfrm>
            <a:off x="760413" y="1947863"/>
            <a:ext cx="7431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800" dirty="0">
                <a:hlinkClick r:id="rId4"/>
              </a:rPr>
              <a:t>http://onderwijsaanbod.kuleuven.be/opleidingen/e/SC_51016980.htm</a:t>
            </a:r>
            <a:endParaRPr lang="nl-BE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03275" y="2424223"/>
            <a:ext cx="6994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Two years (phases) of 60 ECTS each</a:t>
            </a:r>
            <a:endParaRPr lang="en-GB" sz="32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7475085" y="3506918"/>
            <a:ext cx="271647" cy="664054"/>
          </a:xfrm>
          <a:prstGeom prst="rightBrace">
            <a:avLst/>
          </a:prstGeom>
          <a:noFill/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479678" y="4306242"/>
            <a:ext cx="317628" cy="1434157"/>
          </a:xfrm>
          <a:prstGeom prst="rightBrace">
            <a:avLst/>
          </a:prstGeom>
          <a:noFill/>
          <a:ln w="349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7306" y="3608112"/>
            <a:ext cx="106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Year 1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6732" y="4792487"/>
            <a:ext cx="106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Year 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25" y="-9525"/>
            <a:ext cx="6264275" cy="1171575"/>
          </a:xfr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>
              <a:defRPr/>
            </a:pPr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</a:rPr>
              <a:t> 1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BE">
                <a:cs typeface="Arial" charset="0"/>
              </a:rPr>
              <a:t>IUPWARE</a:t>
            </a:r>
          </a:p>
          <a:p>
            <a:fld id="{6503A9BF-ECA8-4F17-B03A-91255CA152D8}" type="datetime1">
              <a:rPr lang="nl-BE" smtClean="0">
                <a:cs typeface="Arial" charset="0"/>
              </a:rPr>
              <a:pPr/>
              <a:t>23/02/2016</a:t>
            </a:fld>
            <a:r>
              <a:rPr lang="nl-BE" smtClean="0">
                <a:cs typeface="Arial" charset="0"/>
              </a:rPr>
              <a:t>   </a:t>
            </a:r>
            <a:r>
              <a:rPr lang="nl-BE">
                <a:cs typeface="Arial" charset="0"/>
              </a:rPr>
              <a:t>|   pag. </a:t>
            </a:r>
            <a:fld id="{3A4BBFF6-4551-4B32-BB18-9B6D73635743}" type="slidenum">
              <a:rPr lang="nl-BE">
                <a:cs typeface="Arial" charset="0"/>
              </a:rPr>
              <a:pPr/>
              <a:t>6</a:t>
            </a:fld>
            <a:endParaRPr lang="nl-BE">
              <a:cs typeface="Arial" charset="0"/>
            </a:endParaRP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247650" y="333375"/>
            <a:ext cx="2447925" cy="876300"/>
            <a:chOff x="247649" y="333375"/>
            <a:chExt cx="2447926" cy="876300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47649" y="333375"/>
              <a:ext cx="2447926" cy="876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6630" name="Picture 4" descr="IUPWA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864" y="404814"/>
              <a:ext cx="671512" cy="720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1406525"/>
            <a:ext cx="8031162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25" y="-9525"/>
            <a:ext cx="6264275" cy="1171575"/>
          </a:xfrm>
          <a:gradFill flip="none" rotWithShape="1">
            <a:gsLst>
              <a:gs pos="0">
                <a:srgbClr val="ABB202">
                  <a:tint val="66000"/>
                  <a:satMod val="160000"/>
                </a:srgbClr>
              </a:gs>
              <a:gs pos="50000">
                <a:srgbClr val="ABB202">
                  <a:tint val="44500"/>
                  <a:satMod val="160000"/>
                </a:srgbClr>
              </a:gs>
              <a:gs pos="100000">
                <a:srgbClr val="ABB20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>
              <a:defRPr/>
            </a:pPr>
            <a:r>
              <a:rPr lang="fr-BE" dirty="0" err="1" smtClean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fr-BE" dirty="0" smtClean="0">
                <a:solidFill>
                  <a:schemeClr val="accent3">
                    <a:lumMod val="50000"/>
                  </a:schemeClr>
                </a:solidFill>
              </a:rPr>
              <a:t> 2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nl-BE">
                <a:cs typeface="Arial" charset="0"/>
              </a:rPr>
              <a:t>IUPWARE</a:t>
            </a:r>
          </a:p>
          <a:p>
            <a:fld id="{DBE9E750-72D7-4755-B85C-993FB98177CF}" type="datetime1">
              <a:rPr lang="nl-BE" smtClean="0">
                <a:cs typeface="Arial" charset="0"/>
              </a:rPr>
              <a:pPr/>
              <a:t>23/02/2016</a:t>
            </a:fld>
            <a:r>
              <a:rPr lang="nl-BE" smtClean="0">
                <a:cs typeface="Arial" charset="0"/>
              </a:rPr>
              <a:t>   </a:t>
            </a:r>
            <a:r>
              <a:rPr lang="nl-BE">
                <a:cs typeface="Arial" charset="0"/>
              </a:rPr>
              <a:t>|   pag. </a:t>
            </a:r>
            <a:fld id="{8FD7B889-8498-4D39-A753-7DD7D51E8C93}" type="slidenum">
              <a:rPr lang="nl-BE">
                <a:cs typeface="Arial" charset="0"/>
              </a:rPr>
              <a:pPr/>
              <a:t>7</a:t>
            </a:fld>
            <a:endParaRPr lang="nl-BE">
              <a:cs typeface="Arial" charset="0"/>
            </a:endParaRP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247650" y="333375"/>
            <a:ext cx="2447925" cy="876300"/>
            <a:chOff x="247649" y="333375"/>
            <a:chExt cx="2447926" cy="87630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47649" y="333375"/>
              <a:ext cx="2447926" cy="876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7654" name="Picture 4" descr="IUPWA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864" y="404814"/>
              <a:ext cx="671512" cy="720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1125538"/>
            <a:ext cx="6923087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40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Cooperation with Latin </a:t>
            </a:r>
            <a:r>
              <a:rPr lang="en-GB" dirty="0"/>
              <a:t>A</a:t>
            </a:r>
            <a:r>
              <a:rPr lang="en-GB" dirty="0" smtClean="0"/>
              <a:t>merica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0994" y="1212465"/>
            <a:ext cx="8272131" cy="50607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+mj-lt"/>
              </a:rPr>
              <a:t>Students: 96 graduates in LA with Bolivia (39) and Ecuador (21) as most important countries</a:t>
            </a:r>
          </a:p>
          <a:p>
            <a:r>
              <a:rPr lang="en-GB" dirty="0" smtClean="0">
                <a:latin typeface="+mj-lt"/>
              </a:rPr>
              <a:t>Diverse cooperation (mainly VLIR) projects in water resources and irrigation since the mid 90’s with:</a:t>
            </a:r>
          </a:p>
          <a:p>
            <a:pPr lvl="1"/>
            <a:r>
              <a:rPr lang="en-GB" dirty="0" smtClean="0">
                <a:latin typeface="+mj-lt"/>
              </a:rPr>
              <a:t>Universidad (</a:t>
            </a:r>
            <a:r>
              <a:rPr lang="en-GB" dirty="0" err="1" smtClean="0">
                <a:latin typeface="+mj-lt"/>
              </a:rPr>
              <a:t>Estatal</a:t>
            </a:r>
            <a:r>
              <a:rPr lang="en-GB" dirty="0" smtClean="0">
                <a:latin typeface="+mj-lt"/>
              </a:rPr>
              <a:t>) de Cuenca, </a:t>
            </a:r>
            <a:r>
              <a:rPr lang="en-GB" b="1" dirty="0" smtClean="0">
                <a:latin typeface="+mj-lt"/>
              </a:rPr>
              <a:t>Ecuador</a:t>
            </a:r>
          </a:p>
          <a:p>
            <a:pPr lvl="1"/>
            <a:r>
              <a:rPr lang="en-GB" dirty="0" smtClean="0">
                <a:latin typeface="+mj-lt"/>
              </a:rPr>
              <a:t>Universidad Mayor  San Simon, Cochabamba, </a:t>
            </a:r>
            <a:r>
              <a:rPr lang="en-GB" b="1" dirty="0" smtClean="0">
                <a:latin typeface="+mj-lt"/>
              </a:rPr>
              <a:t>Bolivia</a:t>
            </a:r>
          </a:p>
          <a:p>
            <a:pPr lvl="1"/>
            <a:r>
              <a:rPr lang="en-GB" dirty="0">
                <a:latin typeface="+mj-lt"/>
              </a:rPr>
              <a:t>Universidad Mayor San </a:t>
            </a:r>
            <a:r>
              <a:rPr lang="en-GB" dirty="0" smtClean="0">
                <a:latin typeface="+mj-lt"/>
              </a:rPr>
              <a:t>Andres, La Paz, </a:t>
            </a:r>
            <a:r>
              <a:rPr lang="en-GB" b="1" dirty="0" smtClean="0">
                <a:latin typeface="+mj-lt"/>
              </a:rPr>
              <a:t>Bolivia</a:t>
            </a:r>
          </a:p>
          <a:p>
            <a:pPr lvl="1"/>
            <a:r>
              <a:rPr lang="en-GB" dirty="0" smtClean="0">
                <a:latin typeface="+mj-lt"/>
              </a:rPr>
              <a:t>Universidad Nacional </a:t>
            </a:r>
            <a:r>
              <a:rPr lang="en-GB" dirty="0" err="1" smtClean="0">
                <a:latin typeface="+mj-lt"/>
              </a:rPr>
              <a:t>Agraria</a:t>
            </a:r>
            <a:r>
              <a:rPr lang="en-GB" dirty="0" smtClean="0">
                <a:latin typeface="+mj-lt"/>
              </a:rPr>
              <a:t> La Molina, Lima, </a:t>
            </a:r>
            <a:r>
              <a:rPr lang="en-GB" b="1" dirty="0" smtClean="0">
                <a:latin typeface="+mj-lt"/>
              </a:rPr>
              <a:t>Peru</a:t>
            </a:r>
          </a:p>
          <a:p>
            <a:pPr lvl="1"/>
            <a:r>
              <a:rPr lang="en-GB" dirty="0" smtClean="0">
                <a:latin typeface="+mj-lt"/>
              </a:rPr>
              <a:t>Universidad Nacional Cajamarca, </a:t>
            </a:r>
            <a:r>
              <a:rPr lang="en-GB" b="1" dirty="0" smtClean="0">
                <a:latin typeface="+mj-lt"/>
              </a:rPr>
              <a:t>Peru</a:t>
            </a:r>
          </a:p>
          <a:p>
            <a:pPr lvl="1"/>
            <a:r>
              <a:rPr lang="en-GB" dirty="0" smtClean="0">
                <a:latin typeface="+mj-lt"/>
              </a:rPr>
              <a:t>… some new </a:t>
            </a:r>
            <a:r>
              <a:rPr lang="en-GB" dirty="0" err="1" smtClean="0">
                <a:latin typeface="+mj-lt"/>
              </a:rPr>
              <a:t>cooperations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coming </a:t>
            </a:r>
            <a:r>
              <a:rPr lang="en-GB" dirty="0" smtClean="0">
                <a:latin typeface="+mj-lt"/>
              </a:rPr>
              <a:t>up</a:t>
            </a:r>
          </a:p>
          <a:p>
            <a:r>
              <a:rPr lang="en-GB" dirty="0" smtClean="0">
                <a:latin typeface="+mj-lt"/>
              </a:rPr>
              <a:t>Major changes in the university landscape in EC, PE and BO: </a:t>
            </a:r>
          </a:p>
          <a:p>
            <a:pPr lvl="1"/>
            <a:r>
              <a:rPr lang="en-GB" dirty="0" smtClean="0">
                <a:latin typeface="+mj-lt"/>
              </a:rPr>
              <a:t>Previously teaching institutions lectures by part-time professionals </a:t>
            </a:r>
          </a:p>
          <a:p>
            <a:pPr lvl="1"/>
            <a:r>
              <a:rPr lang="en-GB" dirty="0" smtClean="0">
                <a:latin typeface="+mj-lt"/>
              </a:rPr>
              <a:t>Now to universities with researcher-professors with PhD’s</a:t>
            </a:r>
          </a:p>
          <a:p>
            <a:pPr lvl="1"/>
            <a:r>
              <a:rPr lang="en-GB" dirty="0" smtClean="0">
                <a:latin typeface="+mj-lt"/>
              </a:rPr>
              <a:t>New postgraduate MSc and PhD programmes </a:t>
            </a:r>
          </a:p>
          <a:p>
            <a:pPr lvl="1"/>
            <a:r>
              <a:rPr lang="en-GB" dirty="0" smtClean="0">
                <a:latin typeface="+mj-lt"/>
              </a:rPr>
              <a:t>Quality control: private diploma selling institutes versus public universities with better standards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IUPWARE</a:t>
            </a:r>
          </a:p>
          <a:p>
            <a:pPr>
              <a:defRPr/>
            </a:pPr>
            <a:fld id="{2999D6A4-EDB8-4A63-A117-352A51147CB6}" type="datetime1">
              <a:rPr lang="nl-BE" smtClean="0"/>
              <a:pPr>
                <a:defRPr/>
              </a:pPr>
              <a:t>23/02/2016</a:t>
            </a:fld>
            <a:r>
              <a:rPr lang="nl-BE" smtClean="0"/>
              <a:t>   |   pag. </a:t>
            </a:r>
            <a:fld id="{8DD3E93D-E174-4E23-8B44-38219679246B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0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Cooperation with MSc in “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hidricos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Interuniversity </a:t>
            </a:r>
            <a:r>
              <a:rPr lang="en-GB" b="1" dirty="0" smtClean="0"/>
              <a:t>VLIR network in Ecuador</a:t>
            </a:r>
            <a:r>
              <a:rPr lang="en-GB" dirty="0" smtClean="0"/>
              <a:t>:  Universidad de Cuenca, </a:t>
            </a:r>
            <a:r>
              <a:rPr lang="en-GB" dirty="0" err="1" smtClean="0"/>
              <a:t>Escuela</a:t>
            </a:r>
            <a:r>
              <a:rPr lang="en-GB" dirty="0" smtClean="0"/>
              <a:t> </a:t>
            </a:r>
            <a:r>
              <a:rPr lang="en-GB" dirty="0" err="1" smtClean="0"/>
              <a:t>politecnica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(Quito), ESPOL (Guayaquil) and UTN (Ibarra) </a:t>
            </a:r>
          </a:p>
          <a:p>
            <a:r>
              <a:rPr lang="en-GB" b="1" dirty="0" smtClean="0"/>
              <a:t>Integrated project </a:t>
            </a:r>
            <a:r>
              <a:rPr lang="en-GB" dirty="0" smtClean="0"/>
              <a:t>as an integrating cornerstone course in the curriculum:</a:t>
            </a:r>
          </a:p>
          <a:p>
            <a:pPr lvl="1"/>
            <a:r>
              <a:rPr lang="en-GB" dirty="0" smtClean="0"/>
              <a:t>"Cuenca del Rio Jubones" in the South of Ecuador with a central area which is arid.</a:t>
            </a:r>
          </a:p>
          <a:p>
            <a:pPr lvl="1"/>
            <a:r>
              <a:rPr lang="en-GB" dirty="0" smtClean="0"/>
              <a:t>Applying the modelling to a catchment trying to study different aspects of the integrated water resources management.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IUPWARE</a:t>
            </a:r>
          </a:p>
          <a:p>
            <a:pPr>
              <a:defRPr/>
            </a:pPr>
            <a:fld id="{37482FF8-B671-4053-BF26-C1DD0EEC6B12}" type="datetime1">
              <a:rPr lang="nl-BE" smtClean="0"/>
              <a:pPr>
                <a:defRPr/>
              </a:pPr>
              <a:t>23/02/2016</a:t>
            </a:fld>
            <a:r>
              <a:rPr lang="nl-BE" smtClean="0"/>
              <a:t>   |   pag. </a:t>
            </a:r>
            <a:fld id="{8DD3E93D-E174-4E23-8B44-38219679246B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686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Corporate-KU Leuven-Liggend-Achtergrond Wit</vt:lpstr>
      <vt:lpstr>Inter-university Programme in Water Resources Engineering</vt:lpstr>
      <vt:lpstr>Inter-university Programme</vt:lpstr>
      <vt:lpstr>Academic dpt.’s &amp; staff</vt:lpstr>
      <vt:lpstr>General philosophy of our MSc programme</vt:lpstr>
      <vt:lpstr>Program</vt:lpstr>
      <vt:lpstr>Year 1</vt:lpstr>
      <vt:lpstr>Year 2</vt:lpstr>
      <vt:lpstr>Cooperation with Latin America</vt:lpstr>
      <vt:lpstr>Cooperation with MSc in “recursos hidricos”</vt:lpstr>
      <vt:lpstr>Rio Jubones; integrated project: Special Rainfall pattern</vt:lpstr>
      <vt:lpstr>Paramo: ecosystem</vt:lpstr>
      <vt:lpstr>Topography</vt:lpstr>
      <vt:lpstr>Irrigated  Fields </vt:lpstr>
      <vt:lpstr>Hydropower</vt:lpstr>
      <vt:lpstr>Conclusion:  MSc Water Resources Engineering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HYDROLOGIE EN HYDRO-INFORMATICA</dc:title>
  <dc:creator>W2K</dc:creator>
  <cp:lastModifiedBy>Wyseure, Guido</cp:lastModifiedBy>
  <cp:revision>93</cp:revision>
  <cp:lastPrinted>2015-09-15T07:46:00Z</cp:lastPrinted>
  <dcterms:created xsi:type="dcterms:W3CDTF">2005-09-21T11:42:54Z</dcterms:created>
  <dcterms:modified xsi:type="dcterms:W3CDTF">2016-02-23T22:37:05Z</dcterms:modified>
</cp:coreProperties>
</file>